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269" r:id="rId3"/>
    <p:sldId id="1168" r:id="rId5"/>
    <p:sldId id="1169" r:id="rId6"/>
    <p:sldId id="1170" r:id="rId7"/>
    <p:sldId id="1171" r:id="rId8"/>
    <p:sldId id="1172" r:id="rId9"/>
    <p:sldId id="1173" r:id="rId10"/>
    <p:sldId id="1174" r:id="rId11"/>
    <p:sldId id="1238" r:id="rId12"/>
    <p:sldId id="1260" r:id="rId13"/>
    <p:sldId id="1261" r:id="rId14"/>
    <p:sldId id="1263" r:id="rId15"/>
    <p:sldId id="1262" r:id="rId16"/>
    <p:sldId id="1264" r:id="rId17"/>
    <p:sldId id="1258" r:id="rId18"/>
    <p:sldId id="1259" r:id="rId19"/>
    <p:sldId id="1175" r:id="rId20"/>
    <p:sldId id="1176" r:id="rId21"/>
    <p:sldId id="1177" r:id="rId22"/>
    <p:sldId id="1178" r:id="rId23"/>
    <p:sldId id="1179" r:id="rId24"/>
    <p:sldId id="1180" r:id="rId25"/>
    <p:sldId id="1181" r:id="rId26"/>
    <p:sldId id="1182" r:id="rId27"/>
    <p:sldId id="1183" r:id="rId28"/>
    <p:sldId id="1184" r:id="rId29"/>
    <p:sldId id="1185" r:id="rId30"/>
    <p:sldId id="1186" r:id="rId31"/>
    <p:sldId id="1187" r:id="rId32"/>
    <p:sldId id="1188" r:id="rId33"/>
    <p:sldId id="1189" r:id="rId34"/>
    <p:sldId id="1190" r:id="rId35"/>
    <p:sldId id="1191" r:id="rId36"/>
    <p:sldId id="1192" r:id="rId37"/>
    <p:sldId id="1193" r:id="rId38"/>
    <p:sldId id="1194" r:id="rId39"/>
    <p:sldId id="1195" r:id="rId40"/>
    <p:sldId id="1196" r:id="rId41"/>
    <p:sldId id="1197" r:id="rId42"/>
    <p:sldId id="1198" r:id="rId43"/>
    <p:sldId id="1199" r:id="rId44"/>
    <p:sldId id="1200" r:id="rId45"/>
    <p:sldId id="1201" r:id="rId46"/>
    <p:sldId id="1202" r:id="rId47"/>
    <p:sldId id="1203" r:id="rId48"/>
    <p:sldId id="1204" r:id="rId49"/>
    <p:sldId id="1205" r:id="rId50"/>
    <p:sldId id="1268" r:id="rId51"/>
    <p:sldId id="1206" r:id="rId52"/>
    <p:sldId id="1265" r:id="rId53"/>
    <p:sldId id="1266" r:id="rId54"/>
    <p:sldId id="1267" r:id="rId55"/>
    <p:sldId id="1207" r:id="rId56"/>
    <p:sldId id="1208" r:id="rId57"/>
    <p:sldId id="1209" r:id="rId58"/>
    <p:sldId id="1210" r:id="rId59"/>
    <p:sldId id="1213" r:id="rId60"/>
    <p:sldId id="1214" r:id="rId61"/>
  </p:sldIdLst>
  <p:sldSz cx="9144000" cy="6858000" type="screen4x3"/>
  <p:notesSz cx="6858000" cy="9144000"/>
  <p:custDataLst>
    <p:tags r:id="rId65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Clr>
        <a:schemeClr val="hlink"/>
      </a:buClr>
      <a:buFont typeface="Wingdings" panose="05000000000000000000" pitchFamily="2" charset="2"/>
      <a:buNone/>
      <a:defRPr sz="2800"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Clr>
        <a:schemeClr val="hlink"/>
      </a:buClr>
      <a:buFont typeface="Wingdings" panose="05000000000000000000" pitchFamily="2" charset="2"/>
      <a:buNone/>
      <a:defRPr sz="2800"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Clr>
        <a:schemeClr val="hlink"/>
      </a:buClr>
      <a:buFont typeface="Wingdings" panose="05000000000000000000" pitchFamily="2" charset="2"/>
      <a:buNone/>
      <a:defRPr sz="2800"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Clr>
        <a:schemeClr val="hlink"/>
      </a:buClr>
      <a:buFont typeface="Wingdings" panose="05000000000000000000" pitchFamily="2" charset="2"/>
      <a:buNone/>
      <a:defRPr sz="2800"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Clr>
        <a:schemeClr val="hlink"/>
      </a:buClr>
      <a:buFont typeface="Wingdings" panose="05000000000000000000" pitchFamily="2" charset="2"/>
      <a:buNone/>
      <a:defRPr sz="2800"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Clr>
        <a:schemeClr val="hlink"/>
      </a:buClr>
      <a:buFont typeface="Wingdings" panose="05000000000000000000" pitchFamily="2" charset="2"/>
      <a:buNone/>
      <a:defRPr sz="2800"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Clr>
        <a:schemeClr val="hlink"/>
      </a:buClr>
      <a:buFont typeface="Wingdings" panose="05000000000000000000" pitchFamily="2" charset="2"/>
      <a:buNone/>
      <a:defRPr sz="2800"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Clr>
        <a:schemeClr val="hlink"/>
      </a:buClr>
      <a:buFont typeface="Wingdings" panose="05000000000000000000" pitchFamily="2" charset="2"/>
      <a:buNone/>
      <a:defRPr sz="2800"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Clr>
        <a:schemeClr val="hlink"/>
      </a:buClr>
      <a:buFont typeface="Wingdings" panose="05000000000000000000" pitchFamily="2" charset="2"/>
      <a:buNone/>
      <a:defRPr sz="2800"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D3919"/>
    <a:srgbClr val="FF3300"/>
    <a:srgbClr val="030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2"/>
    <p:restoredTop sz="75087" autoAdjust="0"/>
  </p:normalViewPr>
  <p:slideViewPr>
    <p:cSldViewPr showGuides="1">
      <p:cViewPr varScale="1">
        <p:scale>
          <a:sx n="86" d="100"/>
          <a:sy n="86" d="100"/>
        </p:scale>
        <p:origin x="1698" y="90"/>
      </p:cViewPr>
      <p:guideLst>
        <p:guide orient="horz" pos="229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146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5" Type="http://schemas.openxmlformats.org/officeDocument/2006/relationships/tags" Target="tags/tag1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34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spcBef>
                <a:spcPct val="0"/>
              </a:spcBef>
              <a:buClrTx/>
              <a:buFontTx/>
            </a:pPr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宋体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 txBox="1">
            <a:spLocks noGrp="1"/>
          </p:cNvSpPr>
          <p:nvPr>
            <p:ph type="sldNum" sz="quarter"/>
          </p:nvPr>
        </p:nvSpPr>
        <p:spPr>
          <a:xfrm>
            <a:off x="3814763" y="9374188"/>
            <a:ext cx="2919412" cy="49371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 txBox="1">
            <a:spLocks noGrp="1"/>
          </p:cNvSpPr>
          <p:nvPr>
            <p:ph type="sldNum" sz="quarter"/>
          </p:nvPr>
        </p:nvSpPr>
        <p:spPr>
          <a:xfrm>
            <a:off x="3814763" y="9374188"/>
            <a:ext cx="2919412" cy="49371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自古英雄出少年：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Napster</a:t>
            </a:r>
            <a:r>
              <a:rPr lang="zh-CN" altLang="en-US"/>
              <a:t>、</a:t>
            </a:r>
            <a:endParaRPr lang="zh-CN" altLang="en-US"/>
          </a:p>
          <a:p>
            <a:r>
              <a:rPr lang="zh-CN" altLang="en-US"/>
              <a:t>创造源于热爱</a:t>
            </a:r>
            <a:endParaRPr lang="zh-CN" altLang="en-US"/>
          </a:p>
          <a:p>
            <a:r>
              <a:rPr lang="zh-CN" altLang="en-US"/>
              <a:t>穷则独善其身，达则兼济天下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事发到舆情发酵的所用时间依旧偏短，主要爆发时长都集中在7天以内，占比累计超六成，其中1天内爆发的舆情事件比重远高于其他时长的，达到45.5%。由此可见，在以移动社交媒体为主要传播途径的时代，信息传播速度不断提升，舆论节奏也被持续压缩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1122680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3602356"/>
            <a:ext cx="7886700" cy="16554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04DF-5DAF-8942-8809-7549A96DA2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hangingPunct="1">
              <a:spcBef>
                <a:spcPct val="0"/>
              </a:spcBef>
              <a:buClrTx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 advClick="0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327026"/>
            <a:ext cx="78867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4F64-6D8C-8A48-B4BA-523317561A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E037-E3E3-064B-AF78-C17DBF3D0442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25"/>
          <p:cNvCxnSpPr/>
          <p:nvPr/>
        </p:nvCxnSpPr>
        <p:spPr>
          <a:xfrm>
            <a:off x="206036" y="6466563"/>
            <a:ext cx="72053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05" y="6237278"/>
            <a:ext cx="1688365" cy="42684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32185" y="866028"/>
            <a:ext cx="8452247" cy="1"/>
            <a:chOff x="442913" y="4600577"/>
            <a:chExt cx="11269662" cy="1"/>
          </a:xfrm>
        </p:grpSpPr>
        <p:cxnSp>
          <p:nvCxnSpPr>
            <p:cNvPr id="10" name="直接连接符 31"/>
            <p:cNvCxnSpPr/>
            <p:nvPr/>
          </p:nvCxnSpPr>
          <p:spPr>
            <a:xfrm>
              <a:off x="3714750" y="4600578"/>
              <a:ext cx="7997825" cy="0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0">
                    <a:srgbClr val="004299"/>
                  </a:gs>
                  <a:gs pos="100000">
                    <a:srgbClr val="004299">
                      <a:alpha val="0"/>
                    </a:srgb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</p:cxnSp>
        <p:cxnSp>
          <p:nvCxnSpPr>
            <p:cNvPr id="11" name="直接连接符 32"/>
            <p:cNvCxnSpPr/>
            <p:nvPr/>
          </p:nvCxnSpPr>
          <p:spPr>
            <a:xfrm>
              <a:off x="442913" y="4600577"/>
              <a:ext cx="3184207" cy="0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</p:spTree>
  </p:cSld>
  <p:clrMapOvr>
    <a:masterClrMapping/>
  </p:clrMapOvr>
  <p:transition advClick="0"/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4F64-6D8C-8A48-B4BA-523317561A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E037-E3E3-064B-AF78-C17DBF3D0442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25"/>
          <p:cNvCxnSpPr/>
          <p:nvPr/>
        </p:nvCxnSpPr>
        <p:spPr>
          <a:xfrm>
            <a:off x="206036" y="6466563"/>
            <a:ext cx="72053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05" y="6237278"/>
            <a:ext cx="1688365" cy="42684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32185" y="866028"/>
            <a:ext cx="8452247" cy="1"/>
            <a:chOff x="442913" y="4600577"/>
            <a:chExt cx="11269662" cy="1"/>
          </a:xfrm>
        </p:grpSpPr>
        <p:cxnSp>
          <p:nvCxnSpPr>
            <p:cNvPr id="10" name="直接连接符 31"/>
            <p:cNvCxnSpPr/>
            <p:nvPr/>
          </p:nvCxnSpPr>
          <p:spPr>
            <a:xfrm>
              <a:off x="3714750" y="4600578"/>
              <a:ext cx="7997825" cy="0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0">
                    <a:srgbClr val="004299"/>
                  </a:gs>
                  <a:gs pos="100000">
                    <a:srgbClr val="004299">
                      <a:alpha val="0"/>
                    </a:srgb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</p:cxnSp>
        <p:cxnSp>
          <p:nvCxnSpPr>
            <p:cNvPr id="11" name="直接连接符 32"/>
            <p:cNvCxnSpPr/>
            <p:nvPr/>
          </p:nvCxnSpPr>
          <p:spPr>
            <a:xfrm>
              <a:off x="442913" y="4600577"/>
              <a:ext cx="3184207" cy="0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</p:spTree>
  </p:cSld>
  <p:clrMapOvr>
    <a:masterClrMapping/>
  </p:clrMapOvr>
  <p:transition advClick="0"/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B3A974-94E0-784F-B3DA-96F1FF8FB45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80919B-B4AB-9741-8558-9504775A50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advClick="0"/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23FF57-9DF0-4B44-A3E0-A5834B15D24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hangingPunct="1">
              <a:spcBef>
                <a:spcPct val="0"/>
              </a:spcBef>
              <a:buClrTx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 advClick="0"/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 txBox="1"/>
          <p:nvPr/>
        </p:nvSpPr>
        <p:spPr>
          <a:xfrm>
            <a:off x="6875463" y="6519863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49D632F2-D304-9B40-98EA-D3D58DA80E65}" type="slidenum">
              <a:rPr lang="zh-CN" altLang="en-US" sz="1600">
                <a:latin typeface="Arial Unicode MS" panose="020B0604020202020204" charset="-122"/>
                <a:cs typeface="Arial Unicode MS" panose="020B0604020202020204" charset="-122"/>
              </a:rPr>
            </a:fld>
            <a:r>
              <a:rPr lang="en-US" altLang="zh-CN" sz="1600">
                <a:latin typeface="Arial Unicode MS" panose="020B0604020202020204" charset="-122"/>
                <a:cs typeface="Arial Unicode MS" panose="020B0604020202020204" charset="-122"/>
              </a:rPr>
              <a:t>/43</a:t>
            </a:r>
            <a:endParaRPr lang="en-US" altLang="zh-CN"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/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97485"/>
            <a:ext cx="78867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702436"/>
            <a:ext cx="78867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04AE7-26EC-0148-A357-DD3C7FD710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hangingPunct="1">
              <a:spcBef>
                <a:spcPct val="0"/>
              </a:spcBef>
              <a:buClrTx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 advClick="0"/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959100"/>
            <a:ext cx="7886700" cy="27813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8650" y="1722121"/>
            <a:ext cx="7886700" cy="1102995"/>
          </a:xfrm>
        </p:spPr>
        <p:txBody>
          <a:bodyPr lIns="144145" anchor="b" anchorCtr="0"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1EEEB-2E2A-DF4A-9E58-105270FF42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hangingPunct="1">
              <a:spcBef>
                <a:spcPct val="0"/>
              </a:spcBef>
              <a:buClrTx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 advClick="0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8786813" y="6596063"/>
            <a:ext cx="3571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fld id="{4FFFBBFF-3D68-4277-A251-593CA0C24BE1}" type="slidenum">
              <a:rPr lang="zh-CN" altLang="en-US" sz="1000">
                <a:solidFill>
                  <a:srgbClr val="000000"/>
                </a:solidFill>
                <a:latin typeface="Arial" panose="020B0604020202090204" pitchFamily="34" charset="0"/>
                <a:ea typeface="华文楷体" panose="02010600040101010101" pitchFamily="2" charset="-122"/>
                <a:sym typeface="Arial" panose="020B0604020202090204" pitchFamily="34" charset="0"/>
              </a:rPr>
            </a:fld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12" descr="图片1副本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28600" y="762000"/>
            <a:ext cx="421005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91050" y="762000"/>
            <a:ext cx="4211638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aramond" panose="02020404030301010803"/>
                <a:cs typeface="Garamond" panose="02020404030301010803"/>
              </a:defRPr>
            </a:lvl1pPr>
          </a:lstStyle>
          <a:p>
            <a:pPr marL="97155">
              <a:lnSpc>
                <a:spcPts val="137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aramond" panose="02020404030301010803"/>
                <a:cs typeface="Garamond" panose="02020404030301010803"/>
              </a:defRPr>
            </a:lvl1pPr>
          </a:lstStyle>
          <a:p>
            <a:pPr marL="97155">
              <a:lnSpc>
                <a:spcPts val="137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5DA5F-FC16-9841-AD03-8B8DB561F2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hangingPunct="1">
              <a:spcBef>
                <a:spcPct val="0"/>
              </a:spcBef>
              <a:buClrTx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 advClick="0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079" y="365125"/>
            <a:ext cx="78867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602" y="1482091"/>
            <a:ext cx="3915728" cy="823595"/>
          </a:xfrm>
        </p:spPr>
        <p:txBody>
          <a:bodyPr anchor="ctr" anchorCtr="0"/>
          <a:lstStyle>
            <a:lvl1pPr marL="0" indent="0">
              <a:buNone/>
              <a:defRPr sz="2400">
                <a:solidFill>
                  <a:srgbClr val="0070C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50" y="2368551"/>
            <a:ext cx="3916680" cy="3820795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2492" y="1482091"/>
            <a:ext cx="3822859" cy="823595"/>
          </a:xfrm>
        </p:spPr>
        <p:txBody>
          <a:bodyPr anchor="ctr" anchorCtr="0"/>
          <a:lstStyle>
            <a:lvl1pPr marL="0" indent="0">
              <a:buNone/>
              <a:defRPr sz="2400">
                <a:solidFill>
                  <a:srgbClr val="0070C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92492" y="2368551"/>
            <a:ext cx="3822859" cy="3820795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8765-4B7D-2143-8328-FBBE326002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hangingPunct="1">
              <a:spcBef>
                <a:spcPct val="0"/>
              </a:spcBef>
              <a:buClrTx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 advClick="0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97485"/>
            <a:ext cx="78867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4F64-6D8C-8A48-B4BA-523317561A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E037-E3E3-064B-AF78-C17DBF3D04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/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9525" y="-1905"/>
            <a:ext cx="5263039" cy="6861810"/>
          </a:xfrm>
          <a:noFill/>
        </p:spPr>
        <p:txBody>
          <a:bodyPr lIns="252095" tIns="144145"/>
          <a:lstStyle>
            <a:lvl1pPr marL="0" indent="0" algn="ctr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594" y="457200"/>
            <a:ext cx="3294221" cy="1055370"/>
          </a:xfrm>
        </p:spPr>
        <p:txBody>
          <a:bodyPr anchor="b" anchorCtr="0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5512118" y="1694180"/>
            <a:ext cx="3295174" cy="4480560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4F64-6D8C-8A48-B4BA-523317561A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hangingPunct="1">
              <a:spcBef>
                <a:spcPct val="0"/>
              </a:spcBef>
              <a:buClrTx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 advClick="0"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629" y="-7620"/>
            <a:ext cx="5263039" cy="6861810"/>
          </a:xfrm>
          <a:noFill/>
        </p:spPr>
        <p:txBody>
          <a:bodyPr lIns="252095" tIns="144145"/>
          <a:lstStyle>
            <a:lvl1pPr marL="0" indent="0" algn="ctr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81" y="457200"/>
            <a:ext cx="3209925" cy="1055370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307182" y="1694180"/>
            <a:ext cx="3210401" cy="4480560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4F64-6D8C-8A48-B4BA-523317561A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E037-E3E3-064B-AF78-C17DBF3D04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4F64-6D8C-8A48-B4BA-523317561A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5E037-E3E3-064B-AF78-C17DBF3D0442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image" Target="../media/image1.png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F4F64-6D8C-8A48-B4BA-523317561A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eaLnBrk="1" hangingPunct="1">
              <a:spcBef>
                <a:spcPct val="0"/>
              </a:spcBef>
              <a:buClrTx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  <p:cxnSp>
        <p:nvCxnSpPr>
          <p:cNvPr id="12" name="直接连接符 25"/>
          <p:cNvCxnSpPr/>
          <p:nvPr/>
        </p:nvCxnSpPr>
        <p:spPr>
          <a:xfrm>
            <a:off x="206036" y="6466563"/>
            <a:ext cx="72053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43405" y="6237278"/>
            <a:ext cx="1688365" cy="42684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32185" y="866028"/>
            <a:ext cx="8452247" cy="1"/>
            <a:chOff x="442913" y="4600577"/>
            <a:chExt cx="11269662" cy="1"/>
          </a:xfrm>
        </p:grpSpPr>
        <p:cxnSp>
          <p:nvCxnSpPr>
            <p:cNvPr id="15" name="直接连接符 31"/>
            <p:cNvCxnSpPr/>
            <p:nvPr/>
          </p:nvCxnSpPr>
          <p:spPr>
            <a:xfrm>
              <a:off x="3714750" y="4600578"/>
              <a:ext cx="7997825" cy="0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0">
                    <a:srgbClr val="004299"/>
                  </a:gs>
                  <a:gs pos="100000">
                    <a:srgbClr val="004299">
                      <a:alpha val="0"/>
                    </a:srgb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</p:cxnSp>
        <p:cxnSp>
          <p:nvCxnSpPr>
            <p:cNvPr id="16" name="直接连接符 32"/>
            <p:cNvCxnSpPr/>
            <p:nvPr/>
          </p:nvCxnSpPr>
          <p:spPr>
            <a:xfrm>
              <a:off x="442913" y="4600577"/>
              <a:ext cx="3184207" cy="0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ransition advClick="0"/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27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0" Type="http://schemas.openxmlformats.org/officeDocument/2006/relationships/slideLayout" Target="../slideLayouts/slideLayout34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8" Type="http://schemas.openxmlformats.org/officeDocument/2006/relationships/image" Target="../media/image47.jpeg"/><Relationship Id="rId7" Type="http://schemas.openxmlformats.org/officeDocument/2006/relationships/image" Target="../media/image46.jpeg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0.jpeg"/><Relationship Id="rId10" Type="http://schemas.openxmlformats.org/officeDocument/2006/relationships/image" Target="../media/image49.jpeg"/><Relationship Id="rId1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2.jpe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65.jpe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jpeg"/><Relationship Id="rId2" Type="http://schemas.openxmlformats.org/officeDocument/2006/relationships/image" Target="../media/image65.jpeg"/><Relationship Id="rId1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10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10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jpe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jpeg"/><Relationship Id="rId4" Type="http://schemas.openxmlformats.org/officeDocument/2006/relationships/image" Target="../media/image107.png"/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image" Target="../media/image102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3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Rot="1"/>
          </p:cNvSpPr>
          <p:nvPr/>
        </p:nvSpPr>
        <p:spPr>
          <a:xfrm>
            <a:off x="539750" y="1700213"/>
            <a:ext cx="77724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7200" dirty="0">
                <a:latin typeface="Arial" panose="020B0604020202090204" pitchFamily="34" charset="0"/>
                <a:ea typeface="隶书" panose="02010509060101010101" pitchFamily="49" charset="-122"/>
              </a:rPr>
              <a:t>信息内容安全</a:t>
            </a:r>
            <a:endParaRPr lang="zh-CN" altLang="en-US" sz="7200" dirty="0">
              <a:latin typeface="Arial" panose="020B0604020202090204" pitchFamily="34" charset="0"/>
              <a:ea typeface="隶书" panose="02010509060101010101" pitchFamily="49" charset="-122"/>
            </a:endParaRPr>
          </a:p>
        </p:txBody>
      </p:sp>
      <p:sp>
        <p:nvSpPr>
          <p:cNvPr id="18434" name="Rectangle 8"/>
          <p:cNvSpPr>
            <a:spLocks noRot="1"/>
          </p:cNvSpPr>
          <p:nvPr/>
        </p:nvSpPr>
        <p:spPr>
          <a:xfrm>
            <a:off x="755650" y="3644900"/>
            <a:ext cx="77724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3200" dirty="0">
                <a:latin typeface="Arial" panose="020B0604020202090204" pitchFamily="34" charset="0"/>
                <a:ea typeface="隶书" panose="02010509060101010101" pitchFamily="49" charset="-122"/>
              </a:rPr>
              <a:t>第五章</a:t>
            </a:r>
            <a:r>
              <a:rPr lang="en-US" altLang="zh-CN" sz="3200" dirty="0">
                <a:latin typeface="Arial" panose="020B0604020202090204" pitchFamily="34" charset="0"/>
                <a:ea typeface="隶书" panose="02010509060101010101" pitchFamily="49" charset="-122"/>
              </a:rPr>
              <a:t>  </a:t>
            </a:r>
            <a:r>
              <a:rPr lang="zh-CN" altLang="en-US" sz="3200" dirty="0">
                <a:latin typeface="Arial" panose="020B0604020202090204" pitchFamily="34" charset="0"/>
                <a:ea typeface="隶书" panose="02010509060101010101" pitchFamily="49" charset="-122"/>
              </a:rPr>
              <a:t>信息内容</a:t>
            </a:r>
            <a:r>
              <a:rPr lang="zh-CN" altLang="en-US" sz="3200" dirty="0" smtClean="0">
                <a:latin typeface="Arial" panose="020B0604020202090204" pitchFamily="34" charset="0"/>
                <a:ea typeface="隶书" panose="02010509060101010101" pitchFamily="49" charset="-122"/>
              </a:rPr>
              <a:t>安全管理</a:t>
            </a:r>
            <a:endParaRPr lang="zh-CN" altLang="en-US" sz="3200" dirty="0">
              <a:latin typeface="Arial" panose="020B060402020209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260648"/>
            <a:ext cx="1991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latin typeface="PingFang SC" panose="020B0400000000000000" charset="-122"/>
              </a:rPr>
              <a:t>TCP </a:t>
            </a:r>
            <a:r>
              <a:rPr lang="zh-CN" altLang="en-US" b="1" dirty="0">
                <a:solidFill>
                  <a:srgbClr val="4F4F4F"/>
                </a:solidFill>
                <a:latin typeface="PingFang SC" panose="020B0400000000000000" charset="-122"/>
              </a:rPr>
              <a:t>序列号</a:t>
            </a:r>
            <a:endParaRPr lang="zh-CN" altLang="en-US" b="1" dirty="0">
              <a:solidFill>
                <a:srgbClr val="4F4F4F"/>
              </a:solidFill>
              <a:latin typeface="PingFang SC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345" y="980728"/>
            <a:ext cx="8640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en-US" altLang="zh-CN" sz="2000" dirty="0"/>
              <a:t>TCP </a:t>
            </a:r>
            <a:r>
              <a:rPr lang="zh-CN" altLang="en-US" sz="2000" dirty="0"/>
              <a:t>协议的通信双方， 都必须维护一个序列号（</a:t>
            </a:r>
            <a:r>
              <a:rPr lang="en-US" altLang="zh-CN" sz="2000" dirty="0"/>
              <a:t>sequence numbers</a:t>
            </a:r>
            <a:r>
              <a:rPr lang="zh-CN" altLang="en-US" sz="2000" dirty="0"/>
              <a:t>），对于客户端来说，它会使用服务端的序列号来将接收到的数据按照发送的顺序排列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/>
              <a:t>当通信双方建立 </a:t>
            </a:r>
            <a:r>
              <a:rPr lang="en-US" altLang="zh-CN" sz="2000" dirty="0"/>
              <a:t>TCP </a:t>
            </a:r>
            <a:r>
              <a:rPr lang="zh-CN" altLang="en-US" sz="2000" dirty="0"/>
              <a:t>连接时，客户端与服务端都会向对方发送一个随机的初始序列号，这个序列号标识了其发送数据流的第一个字节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序列号包含</a:t>
            </a:r>
            <a:r>
              <a:rPr lang="zh-CN" altLang="en-US" sz="2000" dirty="0"/>
              <a:t>在 </a:t>
            </a:r>
            <a:r>
              <a:rPr lang="en-US" altLang="zh-CN" sz="2000" dirty="0"/>
              <a:t>TCP </a:t>
            </a:r>
            <a:r>
              <a:rPr lang="zh-CN" altLang="en-US" sz="2000" dirty="0"/>
              <a:t>头部中。由于 </a:t>
            </a:r>
            <a:r>
              <a:rPr lang="en-US" altLang="zh-CN" sz="2000" dirty="0"/>
              <a:t>TCP </a:t>
            </a:r>
            <a:r>
              <a:rPr lang="zh-CN" altLang="en-US" sz="2000" dirty="0"/>
              <a:t>连接是双向的，双方都可以发送数据，所以 </a:t>
            </a:r>
            <a:r>
              <a:rPr lang="en-US" altLang="zh-CN" sz="2000" dirty="0"/>
              <a:t>TCP </a:t>
            </a:r>
            <a:r>
              <a:rPr lang="zh-CN" altLang="en-US" sz="2000" dirty="0"/>
              <a:t>连接的双方既是发送方也是接收方，每一方都必须分配和管理自己的序列号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3933056"/>
            <a:ext cx="8734425" cy="220027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260648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F4F4F"/>
                </a:solidFill>
                <a:latin typeface="PingFang SC" panose="020B0400000000000000" charset="-122"/>
              </a:rPr>
              <a:t>确认应答</a:t>
            </a:r>
            <a:endParaRPr lang="zh-CN" altLang="en-US" b="1" dirty="0">
              <a:solidFill>
                <a:srgbClr val="4F4F4F"/>
              </a:solidFill>
              <a:latin typeface="PingFang SC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345" y="980728"/>
            <a:ext cx="864096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/>
              <a:t>当接收方收到一个 </a:t>
            </a:r>
            <a:r>
              <a:rPr lang="en-US" altLang="zh-CN" sz="2000" dirty="0"/>
              <a:t>TCP </a:t>
            </a:r>
            <a:r>
              <a:rPr lang="zh-CN" altLang="en-US" sz="2000" dirty="0"/>
              <a:t>报文段时，它会向发送方返回一个 </a:t>
            </a:r>
            <a:r>
              <a:rPr lang="en-US" altLang="zh-CN" sz="2000" dirty="0"/>
              <a:t>ACK </a:t>
            </a:r>
            <a:r>
              <a:rPr lang="zh-CN" altLang="en-US" sz="2000" dirty="0"/>
              <a:t>应答报文（同时将 </a:t>
            </a:r>
            <a:r>
              <a:rPr lang="en-US" altLang="zh-CN" sz="2000" dirty="0"/>
              <a:t>TCP </a:t>
            </a:r>
            <a:r>
              <a:rPr lang="zh-CN" altLang="en-US" sz="2000" dirty="0"/>
              <a:t>头部的 </a:t>
            </a:r>
            <a:r>
              <a:rPr lang="en-US" altLang="zh-CN" sz="2000" dirty="0"/>
              <a:t>ACK </a:t>
            </a:r>
            <a:r>
              <a:rPr lang="zh-CN" altLang="en-US" sz="2000" dirty="0"/>
              <a:t>标志位置 </a:t>
            </a:r>
            <a:r>
              <a:rPr lang="en-US" altLang="zh-CN" sz="2000" dirty="0"/>
              <a:t>1</a:t>
            </a:r>
            <a:r>
              <a:rPr lang="zh-CN" altLang="en-US" sz="2000" dirty="0"/>
              <a:t>），这个 </a:t>
            </a:r>
            <a:r>
              <a:rPr lang="en-US" altLang="zh-CN" sz="2000" dirty="0"/>
              <a:t>ACK </a:t>
            </a:r>
            <a:r>
              <a:rPr lang="zh-CN" altLang="en-US" sz="2000" dirty="0"/>
              <a:t>号就表示接收方期望从发送方收到的下一个字节的序列号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发送</a:t>
            </a:r>
            <a:r>
              <a:rPr lang="zh-CN" altLang="en-US" sz="2000" dirty="0"/>
              <a:t>方利用这个信息来推断接收方已经成功接收到了序列号为 </a:t>
            </a:r>
            <a:r>
              <a:rPr lang="en-US" altLang="zh-CN" sz="2000" dirty="0"/>
              <a:t>ACK </a:t>
            </a:r>
            <a:r>
              <a:rPr lang="zh-CN" altLang="en-US" sz="2000" dirty="0"/>
              <a:t>之前的所有字节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/>
              <a:t>一个确认应答报文的 </a:t>
            </a:r>
            <a:r>
              <a:rPr lang="en-US" altLang="zh-CN" sz="2000" dirty="0"/>
              <a:t>TCP </a:t>
            </a:r>
            <a:r>
              <a:rPr lang="zh-CN" altLang="en-US" sz="2000" dirty="0"/>
              <a:t>头部必须包含两个部分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ACK </a:t>
            </a:r>
            <a:r>
              <a:rPr lang="zh-CN" altLang="en-US" sz="2000" dirty="0"/>
              <a:t>标志</a:t>
            </a:r>
            <a:r>
              <a:rPr lang="zh-CN" altLang="en-US" sz="2000" dirty="0" smtClean="0"/>
              <a:t>位置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；包含</a:t>
            </a:r>
            <a:r>
              <a:rPr lang="zh-CN" altLang="en-US" sz="2000" dirty="0"/>
              <a:t>确认应答号（</a:t>
            </a:r>
            <a:r>
              <a:rPr lang="en-US" altLang="zh-CN" sz="2000" dirty="0"/>
              <a:t>ACK number</a:t>
            </a:r>
            <a:r>
              <a:rPr lang="zh-CN" altLang="en-US" sz="2000" dirty="0"/>
              <a:t>）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996" y="3501008"/>
            <a:ext cx="6317657" cy="2825149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260648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4F4F4F"/>
                </a:solidFill>
                <a:latin typeface="PingFang SC" panose="020B0400000000000000" charset="-122"/>
              </a:rPr>
              <a:t>伪造重置包的序列号</a:t>
            </a:r>
            <a:r>
              <a:rPr lang="zh-CN" altLang="en-US" b="1" dirty="0">
                <a:solidFill>
                  <a:srgbClr val="4F4F4F"/>
                </a:solidFill>
                <a:latin typeface="PingFang SC" panose="020B0400000000000000" charset="-122"/>
              </a:rPr>
              <a:t>选择</a:t>
            </a:r>
            <a:endParaRPr lang="zh-CN" altLang="en-US" b="1" dirty="0">
              <a:solidFill>
                <a:srgbClr val="4F4F4F"/>
              </a:solidFill>
              <a:latin typeface="PingFang SC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345" y="980728"/>
            <a:ext cx="8640960" cy="2579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/>
              <a:t>构建伪造的重置包时需要选择一个序列号。接收方可以接收序列号不按顺序排列的报文段，但这种容忍是有限度的，如果报文段的序列号与它期望的相差甚远，就会被直接</a:t>
            </a:r>
            <a:r>
              <a:rPr lang="zh-CN" altLang="en-US" sz="2000" dirty="0" smtClean="0"/>
              <a:t>丢弃。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/>
              <a:t>一个成功的 </a:t>
            </a:r>
            <a:r>
              <a:rPr lang="en-US" altLang="zh-CN" sz="2000" dirty="0"/>
              <a:t>TCP </a:t>
            </a:r>
            <a:r>
              <a:rPr lang="zh-CN" altLang="en-US" sz="2000" dirty="0"/>
              <a:t>重置攻击需要构建一个可信的序列</a:t>
            </a:r>
            <a:r>
              <a:rPr lang="zh-CN" altLang="en-US" sz="2000" dirty="0" smtClean="0"/>
              <a:t>号。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/>
              <a:t>对于大多数报文段（除了重置包，即 </a:t>
            </a:r>
            <a:r>
              <a:rPr lang="en-US" altLang="zh-CN" sz="2000" dirty="0"/>
              <a:t>RST </a:t>
            </a:r>
            <a:r>
              <a:rPr lang="zh-CN" altLang="en-US" sz="2000" dirty="0"/>
              <a:t>包）来说，序列号是由接收方的接收窗口大小决定的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algn="just"/>
            <a:r>
              <a:rPr lang="en-US" altLang="zh-CN" dirty="0" err="1" smtClean="0"/>
              <a:t>max_seq_no</a:t>
            </a:r>
            <a:r>
              <a:rPr lang="en-US" altLang="zh-CN" dirty="0"/>
              <a:t> = </a:t>
            </a:r>
            <a:r>
              <a:rPr lang="en-US" altLang="zh-CN" dirty="0" err="1"/>
              <a:t>max_acked_seq_no</a:t>
            </a:r>
            <a:r>
              <a:rPr lang="en-US" altLang="zh-CN" dirty="0"/>
              <a:t> + </a:t>
            </a:r>
            <a:r>
              <a:rPr lang="en-US" altLang="zh-CN" dirty="0" err="1"/>
              <a:t>window_size</a:t>
            </a:r>
            <a:endParaRPr lang="zh-CN" altLang="en-US" sz="2000" dirty="0"/>
          </a:p>
        </p:txBody>
      </p:sp>
    </p:spTree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260648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4F4F4F"/>
                </a:solidFill>
                <a:latin typeface="PingFang SC" panose="020B0400000000000000" charset="-122"/>
              </a:rPr>
              <a:t>伪造重置包的序列号</a:t>
            </a:r>
            <a:r>
              <a:rPr lang="zh-CN" altLang="en-US" b="1" dirty="0">
                <a:solidFill>
                  <a:srgbClr val="4F4F4F"/>
                </a:solidFill>
                <a:latin typeface="PingFang SC" panose="020B0400000000000000" charset="-122"/>
              </a:rPr>
              <a:t>选择</a:t>
            </a:r>
            <a:endParaRPr lang="zh-CN" altLang="en-US" b="1" dirty="0">
              <a:solidFill>
                <a:srgbClr val="4F4F4F"/>
              </a:solidFill>
              <a:latin typeface="PingFang SC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345" y="980728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/>
              <a:t>对于 </a:t>
            </a:r>
            <a:r>
              <a:rPr lang="en-US" altLang="zh-CN" sz="2000" dirty="0"/>
              <a:t>TCP </a:t>
            </a:r>
            <a:r>
              <a:rPr lang="zh-CN" altLang="en-US" sz="2000" dirty="0"/>
              <a:t>重置报文段来说，接收方对序列号的要求更加严格，只有当其序列号正好等于下一个预期的序列号时才能接收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/>
              <a:t>接收方发送了一个确认应答，</a:t>
            </a:r>
            <a:r>
              <a:rPr lang="en-US" altLang="zh-CN" sz="2000" dirty="0"/>
              <a:t>ACK </a:t>
            </a:r>
            <a:r>
              <a:rPr lang="zh-CN" altLang="en-US" sz="2000" dirty="0"/>
              <a:t>号为 </a:t>
            </a:r>
            <a:r>
              <a:rPr lang="en-US" altLang="zh-CN" sz="2000" dirty="0"/>
              <a:t>15,000</a:t>
            </a:r>
            <a:r>
              <a:rPr lang="zh-CN" altLang="en-US" sz="2000" dirty="0"/>
              <a:t>。如果接下来收到了一个重置报文，那么其序列号必须是 </a:t>
            </a:r>
            <a:r>
              <a:rPr lang="en-US" altLang="zh-CN" sz="2000" dirty="0"/>
              <a:t>15,000 </a:t>
            </a:r>
            <a:r>
              <a:rPr lang="zh-CN" altLang="en-US" sz="2000" dirty="0"/>
              <a:t>才能被接收。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endParaRPr lang="en-US" altLang="zh-CN" sz="20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16" y="2348880"/>
            <a:ext cx="6298438" cy="4320907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260648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4F4F4F"/>
                </a:solidFill>
                <a:latin typeface="PingFang SC" panose="020B0400000000000000" charset="-122"/>
              </a:rPr>
              <a:t>伪造重置包的序列号</a:t>
            </a:r>
            <a:r>
              <a:rPr lang="zh-CN" altLang="en-US" b="1" dirty="0">
                <a:solidFill>
                  <a:srgbClr val="4F4F4F"/>
                </a:solidFill>
                <a:latin typeface="PingFang SC" panose="020B0400000000000000" charset="-122"/>
              </a:rPr>
              <a:t>选择</a:t>
            </a:r>
            <a:endParaRPr lang="zh-CN" altLang="en-US" b="1" dirty="0">
              <a:solidFill>
                <a:srgbClr val="4F4F4F"/>
              </a:solidFill>
              <a:latin typeface="PingFang SC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345" y="980728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/>
              <a:t>如果重置报文的序列号超出了接收窗口范围，接收方就会直接忽略该报文；如果其序列号在接收窗口范围内，那么接收方就会返回一个 </a:t>
            </a:r>
            <a:r>
              <a:rPr lang="en-US" altLang="zh-CN" sz="2000" dirty="0"/>
              <a:t>challenge ACK</a:t>
            </a:r>
            <a:r>
              <a:rPr lang="zh-CN" altLang="en-US" sz="2000" dirty="0"/>
              <a:t>，告诉发送方重置报文段的序列号是错误的，并告之正确的序列号，发送方可以利用 </a:t>
            </a:r>
            <a:r>
              <a:rPr lang="en-US" altLang="zh-CN" sz="2000" dirty="0"/>
              <a:t>challenge ACK </a:t>
            </a:r>
            <a:r>
              <a:rPr lang="zh-CN" altLang="en-US" sz="2000" dirty="0"/>
              <a:t>中的信息来重新构建和发送重置报文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2522177"/>
            <a:ext cx="6298438" cy="4320907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260648"/>
            <a:ext cx="2351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latin typeface="PingFang SC" panose="020B0400000000000000" charset="-122"/>
              </a:rPr>
              <a:t>TCP </a:t>
            </a:r>
            <a:r>
              <a:rPr lang="zh-CN" altLang="en-US" b="1" dirty="0" smtClean="0">
                <a:solidFill>
                  <a:srgbClr val="4F4F4F"/>
                </a:solidFill>
                <a:latin typeface="PingFang SC" panose="020B0400000000000000" charset="-122"/>
              </a:rPr>
              <a:t>重置流程</a:t>
            </a:r>
            <a:endParaRPr lang="zh-CN" altLang="en-US" b="1" dirty="0">
              <a:solidFill>
                <a:srgbClr val="4F4F4F"/>
              </a:solidFill>
              <a:latin typeface="PingFang SC" panose="020B0400000000000000" charset="-122"/>
            </a:endParaRPr>
          </a:p>
        </p:txBody>
      </p:sp>
      <p:sp>
        <p:nvSpPr>
          <p:cNvPr id="6" name="object 11"/>
          <p:cNvSpPr/>
          <p:nvPr/>
        </p:nvSpPr>
        <p:spPr>
          <a:xfrm>
            <a:off x="1408091" y="5661248"/>
            <a:ext cx="975042" cy="7388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7" name="object 11"/>
          <p:cNvSpPr/>
          <p:nvPr/>
        </p:nvSpPr>
        <p:spPr>
          <a:xfrm>
            <a:off x="4126590" y="4584201"/>
            <a:ext cx="975042" cy="7388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" name="object 11"/>
          <p:cNvSpPr/>
          <p:nvPr/>
        </p:nvSpPr>
        <p:spPr>
          <a:xfrm>
            <a:off x="6084168" y="5661248"/>
            <a:ext cx="975042" cy="7388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483768" y="5805264"/>
            <a:ext cx="36004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</p:cNvCxnSpPr>
          <p:nvPr/>
        </p:nvCxnSpPr>
        <p:spPr>
          <a:xfrm flipH="1">
            <a:off x="2483768" y="6030697"/>
            <a:ext cx="36004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9"/>
          <p:cNvSpPr txBox="1"/>
          <p:nvPr/>
        </p:nvSpPr>
        <p:spPr>
          <a:xfrm rot="5400000">
            <a:off x="4148022" y="4844160"/>
            <a:ext cx="276999" cy="1645209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altLang="zh-CN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Sending Data</a:t>
            </a:r>
            <a:endParaRPr sz="1800" dirty="0">
              <a:solidFill>
                <a:srgbClr val="C00000"/>
              </a:solidFill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6" name="object 9"/>
          <p:cNvSpPr txBox="1"/>
          <p:nvPr/>
        </p:nvSpPr>
        <p:spPr>
          <a:xfrm rot="5400000">
            <a:off x="4148022" y="5265175"/>
            <a:ext cx="276999" cy="1645209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altLang="zh-CN" sz="1800" dirty="0" err="1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Ack</a:t>
            </a:r>
            <a:r>
              <a:rPr lang="en-US" altLang="zh-CN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 </a:t>
            </a:r>
            <a:r>
              <a:rPr lang="zh-CN" altLang="en-US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响应报文</a:t>
            </a:r>
            <a:endParaRPr sz="1800" dirty="0">
              <a:solidFill>
                <a:srgbClr val="C00000"/>
              </a:solidFill>
              <a:latin typeface="Comic Sans MS" panose="030F0902030302020204"/>
              <a:cs typeface="Comic Sans MS" panose="030F0902030302020204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 flipV="1">
            <a:off x="4932040" y="5229200"/>
            <a:ext cx="376575" cy="57606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1"/>
          </p:cNvCxnSpPr>
          <p:nvPr/>
        </p:nvCxnSpPr>
        <p:spPr>
          <a:xfrm flipH="1">
            <a:off x="2214515" y="4953650"/>
            <a:ext cx="1912075" cy="57461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9"/>
          <p:cNvSpPr txBox="1"/>
          <p:nvPr/>
        </p:nvSpPr>
        <p:spPr>
          <a:xfrm rot="4389827">
            <a:off x="3407558" y="4076738"/>
            <a:ext cx="276999" cy="1645209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altLang="zh-CN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RST </a:t>
            </a:r>
            <a:r>
              <a:rPr lang="zh-CN" altLang="en-US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报文</a:t>
            </a:r>
            <a:endParaRPr sz="1800" dirty="0">
              <a:solidFill>
                <a:srgbClr val="C00000"/>
              </a:solidFill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345" y="980728"/>
            <a:ext cx="86409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总结</a:t>
            </a:r>
            <a:r>
              <a:rPr lang="zh-CN" altLang="en-US" sz="2000" dirty="0"/>
              <a:t>一下伪造一个 </a:t>
            </a:r>
            <a:r>
              <a:rPr lang="en-US" altLang="zh-CN" sz="2000" dirty="0"/>
              <a:t>TCP </a:t>
            </a:r>
            <a:r>
              <a:rPr lang="zh-CN" altLang="en-US" sz="2000" dirty="0"/>
              <a:t>重置报文要做哪些事情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algn="just"/>
            <a:r>
              <a:rPr lang="en-US" altLang="zh-CN" sz="2000" dirty="0" smtClean="0"/>
              <a:t>1</a:t>
            </a:r>
            <a:r>
              <a:rPr lang="zh-CN" altLang="en-US" sz="2000" dirty="0" smtClean="0"/>
              <a:t>： 嗅</a:t>
            </a:r>
            <a:r>
              <a:rPr lang="zh-CN" altLang="en-US" sz="2000" dirty="0"/>
              <a:t>探通信双方的交换信息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algn="just"/>
            <a:r>
              <a:rPr lang="en-US" altLang="zh-CN" sz="2000" dirty="0" smtClean="0"/>
              <a:t>2</a:t>
            </a:r>
            <a:r>
              <a:rPr lang="zh-CN" altLang="en-US" sz="2000" dirty="0" smtClean="0"/>
              <a:t>：截获</a:t>
            </a:r>
            <a:r>
              <a:rPr lang="zh-CN" altLang="en-US" sz="2000" dirty="0"/>
              <a:t>一个 </a:t>
            </a:r>
            <a:r>
              <a:rPr lang="en-US" altLang="zh-CN" sz="2000" dirty="0"/>
              <a:t>ACK </a:t>
            </a:r>
            <a:r>
              <a:rPr lang="zh-CN" altLang="en-US" sz="2000" dirty="0"/>
              <a:t>标志位置位 </a:t>
            </a:r>
            <a:r>
              <a:rPr lang="en-US" altLang="zh-CN" sz="2000" dirty="0"/>
              <a:t>1 </a:t>
            </a:r>
            <a:r>
              <a:rPr lang="zh-CN" altLang="en-US" sz="2000" dirty="0"/>
              <a:t>的报文段，并读取其 </a:t>
            </a:r>
            <a:r>
              <a:rPr lang="en-US" altLang="zh-CN" sz="2000" dirty="0"/>
              <a:t>ACK </a:t>
            </a:r>
            <a:r>
              <a:rPr lang="zh-CN" altLang="en-US" sz="2000" dirty="0"/>
              <a:t>号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algn="just"/>
            <a:r>
              <a:rPr lang="en-US" altLang="zh-CN" sz="2000" dirty="0" smtClean="0"/>
              <a:t>3</a:t>
            </a:r>
            <a:r>
              <a:rPr lang="zh-CN" altLang="en-US" sz="2000" dirty="0" smtClean="0"/>
              <a:t>：伪造</a:t>
            </a:r>
            <a:r>
              <a:rPr lang="zh-CN" altLang="en-US" sz="2000" dirty="0"/>
              <a:t>一个 </a:t>
            </a:r>
            <a:r>
              <a:rPr lang="en-US" altLang="zh-CN" sz="2000" dirty="0"/>
              <a:t>TCP </a:t>
            </a:r>
            <a:r>
              <a:rPr lang="zh-CN" altLang="en-US" sz="2000" dirty="0"/>
              <a:t>重置报文段（</a:t>
            </a:r>
            <a:r>
              <a:rPr lang="en-US" altLang="zh-CN" sz="2000" dirty="0"/>
              <a:t>RST </a:t>
            </a:r>
            <a:r>
              <a:rPr lang="zh-CN" altLang="en-US" sz="2000" dirty="0"/>
              <a:t>标志位置为 </a:t>
            </a:r>
            <a:r>
              <a:rPr lang="en-US" altLang="zh-CN" sz="2000" dirty="0"/>
              <a:t>1</a:t>
            </a:r>
            <a:r>
              <a:rPr lang="zh-CN" altLang="en-US" sz="2000" dirty="0"/>
              <a:t>），其序列号等于上面截获的报文的 </a:t>
            </a:r>
            <a:r>
              <a:rPr lang="en-US" altLang="zh-CN" sz="2000" dirty="0"/>
              <a:t>ACK </a:t>
            </a:r>
            <a:r>
              <a:rPr lang="zh-CN" altLang="en-US" sz="2000" dirty="0"/>
              <a:t>号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algn="just"/>
            <a:r>
              <a:rPr lang="en-US" altLang="zh-CN" sz="2000" dirty="0" smtClean="0"/>
              <a:t>4</a:t>
            </a:r>
            <a:r>
              <a:rPr lang="zh-CN" altLang="en-US" sz="2000" dirty="0" smtClean="0"/>
              <a:t>：这</a:t>
            </a:r>
            <a:r>
              <a:rPr lang="zh-CN" altLang="en-US" sz="2000" dirty="0"/>
              <a:t>只是理想情况下的方案，假设信息交换的速度不是很快。大多数情况下为了增加成功率，可以连续发送序列号不同的重置</a:t>
            </a:r>
            <a:r>
              <a:rPr lang="zh-CN" altLang="en-US" sz="2000" dirty="0" smtClean="0"/>
              <a:t>报文（猜测序列号）。</a:t>
            </a:r>
            <a:r>
              <a:rPr lang="zh-CN" altLang="en-US" sz="2000" dirty="0"/>
              <a:t>将伪造的重置报文发送给通信的一方或双方</a:t>
            </a:r>
            <a:r>
              <a:rPr lang="zh-CN" altLang="en-US" sz="2000" dirty="0" smtClean="0"/>
              <a:t>，使其中断</a:t>
            </a:r>
            <a:r>
              <a:rPr lang="zh-CN" altLang="en-US" sz="2000" dirty="0"/>
              <a:t>连接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260648"/>
            <a:ext cx="2351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latin typeface="PingFang SC" panose="020B0400000000000000" charset="-122"/>
              </a:rPr>
              <a:t>TCP </a:t>
            </a:r>
            <a:r>
              <a:rPr lang="zh-CN" altLang="en-US" b="1" dirty="0" smtClean="0">
                <a:solidFill>
                  <a:srgbClr val="4F4F4F"/>
                </a:solidFill>
                <a:latin typeface="PingFang SC" panose="020B0400000000000000" charset="-122"/>
              </a:rPr>
              <a:t>重置流程</a:t>
            </a:r>
            <a:endParaRPr lang="zh-CN" altLang="en-US" b="1" dirty="0">
              <a:solidFill>
                <a:srgbClr val="4F4F4F"/>
              </a:solidFill>
              <a:latin typeface="PingFang SC" panose="020B0400000000000000" charset="-122"/>
            </a:endParaRPr>
          </a:p>
        </p:txBody>
      </p:sp>
      <p:sp>
        <p:nvSpPr>
          <p:cNvPr id="6" name="object 11"/>
          <p:cNvSpPr/>
          <p:nvPr/>
        </p:nvSpPr>
        <p:spPr>
          <a:xfrm>
            <a:off x="1408091" y="5661248"/>
            <a:ext cx="975042" cy="7388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7" name="object 11"/>
          <p:cNvSpPr/>
          <p:nvPr/>
        </p:nvSpPr>
        <p:spPr>
          <a:xfrm>
            <a:off x="4126590" y="4584201"/>
            <a:ext cx="975042" cy="7388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" name="object 11"/>
          <p:cNvSpPr/>
          <p:nvPr/>
        </p:nvSpPr>
        <p:spPr>
          <a:xfrm>
            <a:off x="6084168" y="5661248"/>
            <a:ext cx="975042" cy="7388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483768" y="5805264"/>
            <a:ext cx="36004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</p:cNvCxnSpPr>
          <p:nvPr/>
        </p:nvCxnSpPr>
        <p:spPr>
          <a:xfrm flipH="1">
            <a:off x="2483768" y="6030697"/>
            <a:ext cx="36004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9"/>
          <p:cNvSpPr txBox="1"/>
          <p:nvPr/>
        </p:nvSpPr>
        <p:spPr>
          <a:xfrm rot="5400000">
            <a:off x="4148022" y="4844160"/>
            <a:ext cx="276999" cy="1645209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altLang="zh-CN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Sending Data</a:t>
            </a:r>
            <a:endParaRPr sz="1800" dirty="0">
              <a:solidFill>
                <a:srgbClr val="C00000"/>
              </a:solidFill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6" name="object 9"/>
          <p:cNvSpPr txBox="1"/>
          <p:nvPr/>
        </p:nvSpPr>
        <p:spPr>
          <a:xfrm rot="5400000">
            <a:off x="4148022" y="5265175"/>
            <a:ext cx="276999" cy="1645209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altLang="zh-CN" sz="1800" dirty="0" err="1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Ack</a:t>
            </a:r>
            <a:r>
              <a:rPr lang="en-US" altLang="zh-CN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 </a:t>
            </a:r>
            <a:r>
              <a:rPr lang="zh-CN" altLang="en-US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响应报文</a:t>
            </a:r>
            <a:endParaRPr sz="1800" dirty="0">
              <a:solidFill>
                <a:srgbClr val="C00000"/>
              </a:solidFill>
              <a:latin typeface="Comic Sans MS" panose="030F0902030302020204"/>
              <a:cs typeface="Comic Sans MS" panose="030F0902030302020204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 flipV="1">
            <a:off x="4932040" y="5229200"/>
            <a:ext cx="376575" cy="57606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1"/>
          </p:cNvCxnSpPr>
          <p:nvPr/>
        </p:nvCxnSpPr>
        <p:spPr>
          <a:xfrm flipH="1">
            <a:off x="2214515" y="4953650"/>
            <a:ext cx="1912075" cy="57461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9"/>
          <p:cNvSpPr txBox="1"/>
          <p:nvPr/>
        </p:nvSpPr>
        <p:spPr>
          <a:xfrm rot="4389827">
            <a:off x="3407558" y="4076738"/>
            <a:ext cx="276999" cy="1645209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altLang="zh-CN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RST </a:t>
            </a:r>
            <a:r>
              <a:rPr lang="zh-CN" altLang="en-US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报文</a:t>
            </a:r>
            <a:endParaRPr sz="1800" dirty="0">
              <a:solidFill>
                <a:srgbClr val="C00000"/>
              </a:solidFill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345" y="980728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/>
              <a:t>例如，假设该程序截获了一个从（</a:t>
            </a:r>
            <a:r>
              <a:rPr lang="en-US" altLang="zh-CN" sz="2000" dirty="0" err="1"/>
              <a:t>src_ip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src_port</a:t>
            </a:r>
            <a:r>
              <a:rPr lang="zh-CN" altLang="en-US" sz="2000" dirty="0"/>
              <a:t>）发往 （</a:t>
            </a:r>
            <a:r>
              <a:rPr lang="en-US" altLang="zh-CN" sz="2000" dirty="0" err="1"/>
              <a:t>dst_ip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dst_port</a:t>
            </a:r>
            <a:r>
              <a:rPr lang="zh-CN" altLang="en-US" sz="2000" dirty="0"/>
              <a:t>）的报文段，该报文段的 </a:t>
            </a:r>
            <a:r>
              <a:rPr lang="en-US" altLang="zh-CN" sz="2000" dirty="0"/>
              <a:t>ACK </a:t>
            </a:r>
            <a:r>
              <a:rPr lang="zh-CN" altLang="en-US" sz="2000" dirty="0"/>
              <a:t>标志位已置为 </a:t>
            </a:r>
            <a:r>
              <a:rPr lang="en-US" altLang="zh-CN" sz="2000" dirty="0"/>
              <a:t>1</a:t>
            </a:r>
            <a:r>
              <a:rPr lang="zh-CN" altLang="en-US" sz="2000" dirty="0"/>
              <a:t>，</a:t>
            </a:r>
            <a:r>
              <a:rPr lang="en-US" altLang="zh-CN" sz="2000" dirty="0"/>
              <a:t>ACK </a:t>
            </a:r>
            <a:r>
              <a:rPr lang="zh-CN" altLang="en-US" sz="2000" dirty="0"/>
              <a:t>号为 </a:t>
            </a:r>
            <a:r>
              <a:rPr lang="en-US" altLang="zh-CN" sz="2000" dirty="0"/>
              <a:t>100,000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攻击</a:t>
            </a:r>
            <a:r>
              <a:rPr lang="zh-CN" altLang="en-US" sz="2000" dirty="0"/>
              <a:t>程序接下来要做的是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marL="800100" lvl="1" indent="-342900" algn="just"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由于</a:t>
            </a:r>
            <a:r>
              <a:rPr lang="zh-CN" altLang="en-US" sz="2000" dirty="0"/>
              <a:t>伪造的数据包是对截获的数据包的响应，所以伪造数据包的源 </a:t>
            </a:r>
            <a:r>
              <a:rPr lang="en-US" altLang="zh-CN" sz="2000" dirty="0"/>
              <a:t>IP/Port </a:t>
            </a:r>
            <a:r>
              <a:rPr lang="zh-CN" altLang="en-US" sz="2000" dirty="0"/>
              <a:t>应该是截获数据包的目的 </a:t>
            </a:r>
            <a:r>
              <a:rPr lang="en-US" altLang="zh-CN" sz="2000" dirty="0"/>
              <a:t>IP/Port</a:t>
            </a:r>
            <a:r>
              <a:rPr lang="zh-CN" altLang="en-US" sz="2000" dirty="0"/>
              <a:t>，反之亦然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800100" lvl="1" indent="-342900" algn="just"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将</a:t>
            </a:r>
            <a:r>
              <a:rPr lang="zh-CN" altLang="en-US" sz="2000" dirty="0"/>
              <a:t>伪造数据包的 </a:t>
            </a:r>
            <a:r>
              <a:rPr lang="en-US" altLang="zh-CN" sz="2000" dirty="0"/>
              <a:t>RST </a:t>
            </a:r>
            <a:r>
              <a:rPr lang="zh-CN" altLang="en-US" sz="2000" dirty="0"/>
              <a:t>标志位置为 </a:t>
            </a:r>
            <a:r>
              <a:rPr lang="en-US" altLang="zh-CN" sz="2000" dirty="0"/>
              <a:t>1</a:t>
            </a:r>
            <a:r>
              <a:rPr lang="zh-CN" altLang="en-US" sz="2000" dirty="0"/>
              <a:t>，以表示这是一个重置报文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800100" lvl="1" indent="-342900" algn="just"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将</a:t>
            </a:r>
            <a:r>
              <a:rPr lang="zh-CN" altLang="en-US" sz="2000" dirty="0"/>
              <a:t>伪造数据包的序列号设置为截获数据包的 </a:t>
            </a:r>
            <a:r>
              <a:rPr lang="en-US" altLang="zh-CN" sz="2000" dirty="0"/>
              <a:t>ACK </a:t>
            </a:r>
            <a:r>
              <a:rPr lang="zh-CN" altLang="en-US" sz="2000" dirty="0"/>
              <a:t>号，因为这是发送方期望收到的下一个序列号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800100" lvl="1" indent="-342900" algn="just"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调用 </a:t>
            </a:r>
            <a:r>
              <a:rPr lang="en-US" altLang="zh-CN" sz="2000" dirty="0" smtClean="0"/>
              <a:t>send </a:t>
            </a:r>
            <a:r>
              <a:rPr lang="zh-CN" altLang="en-US" sz="2000" dirty="0"/>
              <a:t>方法，将伪造的数据包发送给截获数据包的发送方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685800" y="-7620"/>
            <a:ext cx="7772400" cy="144018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dirty="0">
                <a:latin typeface="Arial" panose="020B0604020202090204" pitchFamily="34" charset="0"/>
                <a:ea typeface="隶书" panose="02010509060101010101" pitchFamily="49" charset="-122"/>
                <a:sym typeface="+mn-ea"/>
              </a:rPr>
              <a:t>信息内容安全</a:t>
            </a:r>
            <a:endParaRPr lang="zh-CN" altLang="en-US" dirty="0"/>
          </a:p>
        </p:txBody>
      </p:sp>
      <p:sp>
        <p:nvSpPr>
          <p:cNvPr id="23554" name="内容占位符 2"/>
          <p:cNvSpPr>
            <a:spLocks noGrp="1"/>
          </p:cNvSpPr>
          <p:nvPr>
            <p:ph idx="4294967295"/>
          </p:nvPr>
        </p:nvSpPr>
        <p:spPr>
          <a:xfrm>
            <a:off x="561975" y="1230119"/>
            <a:ext cx="8020049" cy="2330450"/>
          </a:xfrm>
        </p:spPr>
        <p:txBody>
          <a:bodyPr vert="horz" wrap="square" lIns="91440" tIns="45720" rIns="91440" bIns="45720" anchor="t">
            <a:normAutofit fontScale="92500" lnSpcReduction="10000"/>
          </a:bodyPr>
          <a:lstStyle/>
          <a:p>
            <a:pPr marL="0" algn="l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1、Web信息安全管理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>
                <a:solidFill>
                  <a:srgbClr val="C00000"/>
                </a:solidFill>
              </a:rPr>
              <a:t>2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P2P</a:t>
            </a:r>
            <a:r>
              <a:rPr lang="zh-CN" altLang="en-US" sz="2800" dirty="0">
                <a:solidFill>
                  <a:srgbClr val="C00000"/>
                </a:solidFill>
              </a:rPr>
              <a:t>信息安全管理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3</a:t>
            </a:r>
            <a:r>
              <a:rPr lang="zh-CN" altLang="en-US" sz="2800" dirty="0">
                <a:solidFill>
                  <a:schemeClr val="tx1"/>
                </a:solidFill>
              </a:rPr>
              <a:t>、舆情分析与引导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4</a:t>
            </a:r>
            <a:r>
              <a:rPr lang="zh-CN" altLang="en-US" sz="2800" dirty="0">
                <a:solidFill>
                  <a:schemeClr val="tx1"/>
                </a:solidFill>
              </a:rPr>
              <a:t>、数据隐私保护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555" name="幻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200" dirty="0">
                <a:latin typeface="Arial Black" panose="020B0A04020102020204" charset="0"/>
              </a:rPr>
            </a:fld>
            <a:endParaRPr lang="en-US" altLang="zh-CN" sz="1200" dirty="0">
              <a:latin typeface="Arial Black" panose="020B0A04020102020204" charset="0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200" dirty="0">
                <a:latin typeface="Garamond" panose="02020404030301010803" charset="0"/>
              </a:rPr>
            </a:fld>
            <a:endParaRPr lang="en-US" altLang="zh-CN" sz="1200" dirty="0">
              <a:latin typeface="Garamond" panose="02020404030301010803" charset="0"/>
            </a:endParaRPr>
          </a:p>
        </p:txBody>
      </p:sp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468313" y="333375"/>
            <a:ext cx="8229600" cy="68262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400" b="1" dirty="0">
                <a:latin typeface="Garamond" panose="02020404030301010803" charset="0"/>
              </a:rPr>
              <a:t>演变</a:t>
            </a:r>
            <a:r>
              <a:rPr lang="en-US" altLang="zh-CN" sz="3400" b="1" dirty="0">
                <a:latin typeface="Garamond" panose="02020404030301010803" charset="0"/>
              </a:rPr>
              <a:t>: </a:t>
            </a:r>
            <a:r>
              <a:rPr lang="zh-CN" altLang="en-US" sz="3400" b="1" dirty="0">
                <a:latin typeface="Garamond" panose="02020404030301010803" charset="0"/>
              </a:rPr>
              <a:t>纯无结构</a:t>
            </a:r>
            <a:endParaRPr lang="zh-CN" altLang="en-US" sz="3400" b="1" dirty="0">
              <a:latin typeface="Garamond" panose="02020404030301010803" charset="0"/>
            </a:endParaRPr>
          </a:p>
        </p:txBody>
      </p:sp>
      <p:pic>
        <p:nvPicPr>
          <p:cNvPr id="28675" name="Picture 3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5295900"/>
            <a:ext cx="955675" cy="723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6" name="Picture 4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48387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7" name="Picture 5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0" y="49149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8" name="Picture 6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34671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9" name="Picture 7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0" y="34671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0" name="Picture 8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1752600"/>
            <a:ext cx="955675" cy="723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1" name="Picture 9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0955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2" name="Picture 10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21717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3" name="AutoShape 11"/>
          <p:cNvSpPr/>
          <p:nvPr/>
        </p:nvSpPr>
        <p:spPr>
          <a:xfrm>
            <a:off x="3048000" y="2895600"/>
            <a:ext cx="2667000" cy="1981200"/>
          </a:xfrm>
          <a:prstGeom prst="cloudCallout">
            <a:avLst>
              <a:gd name="adj1" fmla="val 2917"/>
              <a:gd name="adj2" fmla="val 2772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en-US" altLang="zh-CN" dirty="0">
              <a:latin typeface="Arial" panose="020B0604020202090204" pitchFamily="34" charset="0"/>
            </a:endParaRPr>
          </a:p>
          <a:p>
            <a:pPr algn="ctr"/>
            <a:r>
              <a:rPr lang="en-US" altLang="zh-CN" dirty="0">
                <a:latin typeface="Arial" panose="020B0604020202090204" pitchFamily="34" charset="0"/>
              </a:rPr>
              <a:t>Random</a:t>
            </a:r>
            <a:endParaRPr lang="en-US" altLang="zh-CN" dirty="0">
              <a:latin typeface="Arial" panose="020B0604020202090204" pitchFamily="34" charset="0"/>
            </a:endParaRPr>
          </a:p>
          <a:p>
            <a:pPr algn="ctr"/>
            <a:r>
              <a:rPr lang="en-US" altLang="zh-CN" dirty="0">
                <a:latin typeface="Arial" panose="020B0604020202090204" pitchFamily="34" charset="0"/>
              </a:rPr>
              <a:t>Network</a:t>
            </a:r>
            <a:endParaRPr lang="en-US" altLang="zh-CN" dirty="0">
              <a:latin typeface="Arial" panose="020B0604020202090204" pitchFamily="34" charset="0"/>
            </a:endParaRPr>
          </a:p>
        </p:txBody>
      </p:sp>
      <p:sp>
        <p:nvSpPr>
          <p:cNvPr id="28684" name="Line 12"/>
          <p:cNvSpPr/>
          <p:nvPr/>
        </p:nvSpPr>
        <p:spPr>
          <a:xfrm>
            <a:off x="2286000" y="3810000"/>
            <a:ext cx="838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85" name="Line 13"/>
          <p:cNvSpPr/>
          <p:nvPr/>
        </p:nvSpPr>
        <p:spPr>
          <a:xfrm>
            <a:off x="3048000" y="2819400"/>
            <a:ext cx="4572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86" name="Line 14"/>
          <p:cNvSpPr/>
          <p:nvPr/>
        </p:nvSpPr>
        <p:spPr>
          <a:xfrm>
            <a:off x="4572000" y="2362200"/>
            <a:ext cx="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87" name="Line 15"/>
          <p:cNvSpPr/>
          <p:nvPr/>
        </p:nvSpPr>
        <p:spPr>
          <a:xfrm flipH="1">
            <a:off x="5410200" y="2819400"/>
            <a:ext cx="4572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88" name="Line 16"/>
          <p:cNvSpPr/>
          <p:nvPr/>
        </p:nvSpPr>
        <p:spPr>
          <a:xfrm flipH="1">
            <a:off x="5715000" y="3810000"/>
            <a:ext cx="762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89" name="Line 17"/>
          <p:cNvSpPr/>
          <p:nvPr/>
        </p:nvSpPr>
        <p:spPr>
          <a:xfrm flipH="1">
            <a:off x="3124200" y="4495800"/>
            <a:ext cx="2286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90" name="Line 18"/>
          <p:cNvSpPr/>
          <p:nvPr/>
        </p:nvSpPr>
        <p:spPr>
          <a:xfrm>
            <a:off x="4419600" y="4876800"/>
            <a:ext cx="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91" name="Line 19"/>
          <p:cNvSpPr/>
          <p:nvPr/>
        </p:nvSpPr>
        <p:spPr>
          <a:xfrm>
            <a:off x="5257800" y="4495800"/>
            <a:ext cx="6858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2228" name="Line 20"/>
          <p:cNvSpPr/>
          <p:nvPr/>
        </p:nvSpPr>
        <p:spPr>
          <a:xfrm>
            <a:off x="2895600" y="2590800"/>
            <a:ext cx="6858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22229" name="Line 21"/>
          <p:cNvSpPr/>
          <p:nvPr/>
        </p:nvSpPr>
        <p:spPr>
          <a:xfrm flipH="1" flipV="1">
            <a:off x="2971800" y="2895600"/>
            <a:ext cx="4572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200" dirty="0">
                <a:latin typeface="Garamond" panose="02020404030301010803" charset="0"/>
              </a:rPr>
            </a:fld>
            <a:endParaRPr lang="en-US" altLang="zh-CN" sz="1200" dirty="0">
              <a:latin typeface="Garamond" panose="02020404030301010803" charset="0"/>
            </a:endParaRPr>
          </a:p>
        </p:txBody>
      </p:sp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457200" y="460375"/>
            <a:ext cx="8229600" cy="75882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400" b="1" dirty="0">
                <a:latin typeface="Garamond" panose="02020404030301010803" charset="0"/>
              </a:rPr>
              <a:t>演变：结构化</a:t>
            </a:r>
            <a:endParaRPr lang="zh-CN" altLang="en-US" sz="3400" b="1" dirty="0">
              <a:latin typeface="Garamond" panose="02020404030301010803" charset="0"/>
            </a:endParaRPr>
          </a:p>
        </p:txBody>
      </p:sp>
      <p:pic>
        <p:nvPicPr>
          <p:cNvPr id="29699" name="Picture 3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5295900"/>
            <a:ext cx="955675" cy="723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Picture 4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48387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1" name="Picture 5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0" y="49149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2" name="Picture 6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34671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3" name="Picture 7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0" y="34671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4" name="Picture 8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1752600"/>
            <a:ext cx="955675" cy="723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5" name="Picture 9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0955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6" name="Picture 10" descr="BD1819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2171700"/>
            <a:ext cx="1038225" cy="785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7" name="AutoShape 11"/>
          <p:cNvSpPr/>
          <p:nvPr/>
        </p:nvSpPr>
        <p:spPr>
          <a:xfrm>
            <a:off x="3048000" y="2895600"/>
            <a:ext cx="2667000" cy="1981200"/>
          </a:xfrm>
          <a:prstGeom prst="cloudCallout">
            <a:avLst>
              <a:gd name="adj1" fmla="val 2917"/>
              <a:gd name="adj2" fmla="val 2772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Arial" panose="020B0604020202090204" pitchFamily="34" charset="0"/>
            </a:endParaRPr>
          </a:p>
        </p:txBody>
      </p:sp>
      <p:sp>
        <p:nvSpPr>
          <p:cNvPr id="29708" name="Line 12"/>
          <p:cNvSpPr/>
          <p:nvPr/>
        </p:nvSpPr>
        <p:spPr>
          <a:xfrm>
            <a:off x="2286000" y="3810000"/>
            <a:ext cx="838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09" name="Line 13"/>
          <p:cNvSpPr/>
          <p:nvPr/>
        </p:nvSpPr>
        <p:spPr>
          <a:xfrm>
            <a:off x="3048000" y="2819400"/>
            <a:ext cx="4572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10" name="Line 14"/>
          <p:cNvSpPr/>
          <p:nvPr/>
        </p:nvSpPr>
        <p:spPr>
          <a:xfrm>
            <a:off x="4572000" y="2362200"/>
            <a:ext cx="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11" name="Line 15"/>
          <p:cNvSpPr/>
          <p:nvPr/>
        </p:nvSpPr>
        <p:spPr>
          <a:xfrm flipH="1">
            <a:off x="5410200" y="2819400"/>
            <a:ext cx="4572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12" name="Line 16"/>
          <p:cNvSpPr/>
          <p:nvPr/>
        </p:nvSpPr>
        <p:spPr>
          <a:xfrm flipH="1">
            <a:off x="5715000" y="3810000"/>
            <a:ext cx="762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13" name="Line 17"/>
          <p:cNvSpPr/>
          <p:nvPr/>
        </p:nvSpPr>
        <p:spPr>
          <a:xfrm flipH="1">
            <a:off x="3124200" y="4495800"/>
            <a:ext cx="2286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14" name="Line 18"/>
          <p:cNvSpPr/>
          <p:nvPr/>
        </p:nvSpPr>
        <p:spPr>
          <a:xfrm>
            <a:off x="4419600" y="4876800"/>
            <a:ext cx="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15" name="Line 19"/>
          <p:cNvSpPr/>
          <p:nvPr/>
        </p:nvSpPr>
        <p:spPr>
          <a:xfrm>
            <a:off x="5257800" y="4495800"/>
            <a:ext cx="6858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16" name="Text Box 20"/>
          <p:cNvSpPr txBox="1"/>
          <p:nvPr/>
        </p:nvSpPr>
        <p:spPr>
          <a:xfrm>
            <a:off x="4495800" y="14478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90204" pitchFamily="34" charset="0"/>
              </a:rPr>
              <a:t>b</a:t>
            </a:r>
            <a:endParaRPr lang="en-US" altLang="zh-CN" dirty="0">
              <a:latin typeface="Arial" panose="020B0604020202090204" pitchFamily="34" charset="0"/>
            </a:endParaRPr>
          </a:p>
        </p:txBody>
      </p:sp>
      <p:sp>
        <p:nvSpPr>
          <p:cNvPr id="29717" name="Text Box 21"/>
          <p:cNvSpPr txBox="1"/>
          <p:nvPr/>
        </p:nvSpPr>
        <p:spPr>
          <a:xfrm>
            <a:off x="2209800" y="17526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90204" pitchFamily="34" charset="0"/>
              </a:rPr>
              <a:t>a</a:t>
            </a:r>
            <a:endParaRPr lang="en-US" altLang="zh-CN" dirty="0">
              <a:latin typeface="Arial" panose="020B0604020202090204" pitchFamily="34" charset="0"/>
            </a:endParaRPr>
          </a:p>
        </p:txBody>
      </p:sp>
      <p:sp>
        <p:nvSpPr>
          <p:cNvPr id="29718" name="Text Box 22"/>
          <p:cNvSpPr txBox="1"/>
          <p:nvPr/>
        </p:nvSpPr>
        <p:spPr>
          <a:xfrm>
            <a:off x="6172200" y="1752600"/>
            <a:ext cx="457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90204" pitchFamily="34" charset="0"/>
              </a:rPr>
              <a:t>c</a:t>
            </a:r>
            <a:endParaRPr lang="en-US" altLang="zh-CN" dirty="0">
              <a:latin typeface="Arial" panose="020B0604020202090204" pitchFamily="34" charset="0"/>
            </a:endParaRPr>
          </a:p>
        </p:txBody>
      </p:sp>
      <p:sp>
        <p:nvSpPr>
          <p:cNvPr id="29719" name="Text Box 23"/>
          <p:cNvSpPr txBox="1"/>
          <p:nvPr/>
        </p:nvSpPr>
        <p:spPr>
          <a:xfrm>
            <a:off x="7315200" y="35814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90204" pitchFamily="34" charset="0"/>
              </a:rPr>
              <a:t>d</a:t>
            </a:r>
            <a:endParaRPr lang="en-US" altLang="zh-CN" dirty="0">
              <a:latin typeface="Arial" panose="020B0604020202090204" pitchFamily="34" charset="0"/>
            </a:endParaRPr>
          </a:p>
        </p:txBody>
      </p:sp>
      <p:sp>
        <p:nvSpPr>
          <p:cNvPr id="29720" name="Text Box 24"/>
          <p:cNvSpPr txBox="1"/>
          <p:nvPr/>
        </p:nvSpPr>
        <p:spPr>
          <a:xfrm>
            <a:off x="6858000" y="50292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90204" pitchFamily="34" charset="0"/>
              </a:rPr>
              <a:t>e</a:t>
            </a:r>
            <a:endParaRPr lang="en-US" altLang="zh-CN" dirty="0">
              <a:latin typeface="Arial" panose="020B0604020202090204" pitchFamily="34" charset="0"/>
            </a:endParaRPr>
          </a:p>
        </p:txBody>
      </p:sp>
      <p:sp>
        <p:nvSpPr>
          <p:cNvPr id="29721" name="Text Box 25"/>
          <p:cNvSpPr txBox="1"/>
          <p:nvPr/>
        </p:nvSpPr>
        <p:spPr>
          <a:xfrm>
            <a:off x="4343400" y="6019800"/>
            <a:ext cx="381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90204" pitchFamily="34" charset="0"/>
              </a:rPr>
              <a:t>f</a:t>
            </a:r>
            <a:endParaRPr lang="en-US" altLang="zh-CN" dirty="0">
              <a:latin typeface="Arial" panose="020B0604020202090204" pitchFamily="34" charset="0"/>
            </a:endParaRPr>
          </a:p>
        </p:txBody>
      </p:sp>
      <p:sp>
        <p:nvSpPr>
          <p:cNvPr id="29722" name="Text Box 26"/>
          <p:cNvSpPr txBox="1"/>
          <p:nvPr/>
        </p:nvSpPr>
        <p:spPr>
          <a:xfrm>
            <a:off x="2590800" y="5638800"/>
            <a:ext cx="457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90204" pitchFamily="34" charset="0"/>
              </a:rPr>
              <a:t>g</a:t>
            </a:r>
            <a:endParaRPr lang="en-US" altLang="zh-CN" dirty="0">
              <a:latin typeface="Arial" panose="020B0604020202090204" pitchFamily="34" charset="0"/>
            </a:endParaRPr>
          </a:p>
        </p:txBody>
      </p:sp>
      <p:sp>
        <p:nvSpPr>
          <p:cNvPr id="29723" name="Text Box 27"/>
          <p:cNvSpPr txBox="1"/>
          <p:nvPr/>
        </p:nvSpPr>
        <p:spPr>
          <a:xfrm>
            <a:off x="1066800" y="3657600"/>
            <a:ext cx="381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90204" pitchFamily="34" charset="0"/>
              </a:rPr>
              <a:t>h</a:t>
            </a:r>
            <a:endParaRPr lang="en-US" altLang="zh-CN" dirty="0">
              <a:latin typeface="Arial" panose="020B0604020202090204" pitchFamily="34" charset="0"/>
            </a:endParaRPr>
          </a:p>
        </p:txBody>
      </p:sp>
      <p:sp>
        <p:nvSpPr>
          <p:cNvPr id="29724" name="Text Box 28"/>
          <p:cNvSpPr txBox="1"/>
          <p:nvPr/>
        </p:nvSpPr>
        <p:spPr>
          <a:xfrm>
            <a:off x="1295400" y="27432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90204" pitchFamily="34" charset="0"/>
              </a:rPr>
              <a:t>…</a:t>
            </a:r>
            <a:endParaRPr lang="en-US" altLang="zh-CN" dirty="0">
              <a:latin typeface="Arial" panose="020B0604020202090204" pitchFamily="34" charset="0"/>
            </a:endParaRPr>
          </a:p>
        </p:txBody>
      </p:sp>
      <p:sp>
        <p:nvSpPr>
          <p:cNvPr id="29725" name="Oval 29"/>
          <p:cNvSpPr/>
          <p:nvPr/>
        </p:nvSpPr>
        <p:spPr>
          <a:xfrm>
            <a:off x="1600200" y="1905000"/>
            <a:ext cx="5562600" cy="3886200"/>
          </a:xfrm>
          <a:prstGeom prst="ellipse">
            <a:avLst/>
          </a:prstGeom>
          <a:noFill/>
          <a:ln w="9525" cap="flat" cmpd="sng">
            <a:solidFill>
              <a:srgbClr val="FF3300"/>
            </a:solidFill>
            <a:prstDash val="dash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Rot="1"/>
          </p:cNvSpPr>
          <p:nvPr/>
        </p:nvSpPr>
        <p:spPr>
          <a:xfrm>
            <a:off x="539750" y="1700213"/>
            <a:ext cx="77724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7200" dirty="0">
                <a:latin typeface="Arial" panose="020B0604020202090204" pitchFamily="34" charset="0"/>
                <a:ea typeface="隶书" panose="02010509060101010101" pitchFamily="49" charset="-122"/>
              </a:rPr>
              <a:t>信息内容安全</a:t>
            </a:r>
            <a:endParaRPr lang="zh-CN" altLang="en-US" sz="7200" dirty="0">
              <a:latin typeface="Arial" panose="020B0604020202090204" pitchFamily="34" charset="0"/>
              <a:ea typeface="隶书" panose="02010509060101010101" pitchFamily="49" charset="-122"/>
            </a:endParaRPr>
          </a:p>
        </p:txBody>
      </p:sp>
      <p:sp>
        <p:nvSpPr>
          <p:cNvPr id="18434" name="Rectangle 8"/>
          <p:cNvSpPr>
            <a:spLocks noRot="1"/>
          </p:cNvSpPr>
          <p:nvPr/>
        </p:nvSpPr>
        <p:spPr>
          <a:xfrm>
            <a:off x="755650" y="3644900"/>
            <a:ext cx="77724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3200" dirty="0">
                <a:latin typeface="Arial" panose="020B0604020202090204" pitchFamily="34" charset="0"/>
                <a:ea typeface="隶书" panose="02010509060101010101" pitchFamily="49" charset="-122"/>
              </a:rPr>
              <a:t>第五章</a:t>
            </a:r>
            <a:r>
              <a:rPr lang="en-US" altLang="zh-CN" sz="3200" dirty="0">
                <a:latin typeface="Arial" panose="020B0604020202090204" pitchFamily="34" charset="0"/>
                <a:ea typeface="隶书" panose="02010509060101010101" pitchFamily="49" charset="-122"/>
              </a:rPr>
              <a:t>  </a:t>
            </a:r>
            <a:r>
              <a:rPr lang="zh-CN" altLang="en-US" sz="3200" dirty="0">
                <a:latin typeface="Arial" panose="020B0604020202090204" pitchFamily="34" charset="0"/>
                <a:ea typeface="隶书" panose="02010509060101010101" pitchFamily="49" charset="-122"/>
              </a:rPr>
              <a:t>信息内容</a:t>
            </a:r>
            <a:r>
              <a:rPr lang="zh-CN" altLang="en-US" sz="3200" dirty="0" smtClean="0">
                <a:latin typeface="Arial" panose="020B0604020202090204" pitchFamily="34" charset="0"/>
                <a:ea typeface="隶书" panose="02010509060101010101" pitchFamily="49" charset="-122"/>
              </a:rPr>
              <a:t>安全管理</a:t>
            </a:r>
            <a:endParaRPr lang="zh-CN" altLang="en-US" sz="3200" dirty="0">
              <a:latin typeface="Arial" panose="020B060402020209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24645"/>
            <a:ext cx="8039734" cy="222567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4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800" b="1" dirty="0">
                <a:latin typeface="宋体" pitchFamily="2" charset="-122"/>
                <a:cs typeface="宋体" pitchFamily="2" charset="-122"/>
              </a:rPr>
              <a:t>内容安全管</a:t>
            </a:r>
            <a:r>
              <a:rPr sz="2800" b="1" spc="-20" dirty="0">
                <a:latin typeface="宋体" pitchFamily="2" charset="-122"/>
                <a:cs typeface="宋体" pitchFamily="2" charset="-122"/>
              </a:rPr>
              <a:t>理</a:t>
            </a:r>
            <a:endParaRPr sz="2800">
              <a:latin typeface="宋体" pitchFamily="2" charset="-122"/>
              <a:cs typeface="宋体" pitchFamily="2" charset="-122"/>
            </a:endParaRPr>
          </a:p>
          <a:p>
            <a:pPr marL="682625" marR="5080" lvl="1" indent="-325755">
              <a:lnSpc>
                <a:spcPct val="100000"/>
              </a:lnSpc>
              <a:spcBef>
                <a:spcPts val="600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400" b="1" dirty="0">
                <a:latin typeface="宋体" pitchFamily="2" charset="-122"/>
                <a:cs typeface="宋体" pitchFamily="2" charset="-122"/>
              </a:rPr>
              <a:t>信源（发布过滤）、信宿（终端防护）、通道（旁路</a:t>
            </a:r>
            <a:r>
              <a:rPr sz="2400" b="1" spc="-10" dirty="0">
                <a:latin typeface="宋体" pitchFamily="2" charset="-122"/>
                <a:cs typeface="宋体" pitchFamily="2" charset="-122"/>
              </a:rPr>
              <a:t>检 </a:t>
            </a:r>
            <a:r>
              <a:rPr sz="2400" b="1" dirty="0">
                <a:latin typeface="宋体" pitchFamily="2" charset="-122"/>
                <a:cs typeface="宋体" pitchFamily="2" charset="-122"/>
              </a:rPr>
              <a:t>测</a:t>
            </a:r>
            <a:r>
              <a:rPr sz="2400" b="1" spc="-10" dirty="0">
                <a:latin typeface="宋体" pitchFamily="2" charset="-122"/>
                <a:cs typeface="宋体" pitchFamily="2" charset="-122"/>
              </a:rPr>
              <a:t>）</a:t>
            </a:r>
            <a:endParaRPr sz="2400">
              <a:latin typeface="宋体" pitchFamily="2" charset="-122"/>
              <a:cs typeface="宋体" pitchFamily="2" charset="-122"/>
            </a:endParaRPr>
          </a:p>
          <a:p>
            <a:pPr marL="682625" lvl="1" indent="-326390">
              <a:lnSpc>
                <a:spcPct val="100000"/>
              </a:lnSpc>
              <a:spcBef>
                <a:spcPts val="575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400" b="1" dirty="0">
                <a:latin typeface="宋体" pitchFamily="2" charset="-122"/>
                <a:cs typeface="宋体" pitchFamily="2" charset="-122"/>
              </a:rPr>
              <a:t>技术、管理、法</a:t>
            </a:r>
            <a:r>
              <a:rPr sz="2400" b="1" spc="-10" dirty="0">
                <a:latin typeface="宋体" pitchFamily="2" charset="-122"/>
                <a:cs typeface="宋体" pitchFamily="2" charset="-122"/>
              </a:rPr>
              <a:t>律</a:t>
            </a:r>
            <a:endParaRPr sz="2400">
              <a:latin typeface="宋体" pitchFamily="2" charset="-122"/>
              <a:cs typeface="宋体" pitchFamily="2" charset="-122"/>
            </a:endParaRPr>
          </a:p>
          <a:p>
            <a:pPr marL="682625" lvl="1" indent="-326390">
              <a:lnSpc>
                <a:spcPct val="100000"/>
              </a:lnSpc>
              <a:spcBef>
                <a:spcPts val="575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400" b="1" dirty="0">
                <a:latin typeface="宋体" pitchFamily="2" charset="-122"/>
                <a:cs typeface="宋体" pitchFamily="2" charset="-122"/>
              </a:rPr>
              <a:t>成本、范围、有效性、难</a:t>
            </a:r>
            <a:r>
              <a:rPr sz="2400" b="1" spc="-10" dirty="0">
                <a:latin typeface="宋体" pitchFamily="2" charset="-122"/>
                <a:cs typeface="宋体" pitchFamily="2" charset="-122"/>
              </a:rPr>
              <a:t>度</a:t>
            </a:r>
            <a:endParaRPr sz="24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1059" y="6443662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Black" panose="020B0A04020102020204"/>
                <a:cs typeface="Arial Black" panose="020B0A04020102020204"/>
              </a:rPr>
              <a:t>2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15183" y="4320540"/>
            <a:ext cx="1015999" cy="819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85259" y="5105400"/>
            <a:ext cx="1399032" cy="796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31308" y="5023103"/>
            <a:ext cx="379730" cy="334010"/>
          </a:xfrm>
          <a:custGeom>
            <a:avLst/>
            <a:gdLst/>
            <a:ahLst/>
            <a:cxnLst/>
            <a:rect l="l" t="t" r="r" b="b"/>
            <a:pathLst>
              <a:path w="379729" h="334010">
                <a:moveTo>
                  <a:pt x="0" y="0"/>
                </a:moveTo>
                <a:lnTo>
                  <a:pt x="379475" y="0"/>
                </a:lnTo>
                <a:lnTo>
                  <a:pt x="379475" y="333755"/>
                </a:lnTo>
                <a:lnTo>
                  <a:pt x="0" y="3337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59808" y="4855464"/>
            <a:ext cx="379730" cy="334010"/>
          </a:xfrm>
          <a:custGeom>
            <a:avLst/>
            <a:gdLst/>
            <a:ahLst/>
            <a:cxnLst/>
            <a:rect l="l" t="t" r="r" b="b"/>
            <a:pathLst>
              <a:path w="379729" h="334010">
                <a:moveTo>
                  <a:pt x="0" y="0"/>
                </a:moveTo>
                <a:lnTo>
                  <a:pt x="379475" y="0"/>
                </a:lnTo>
                <a:lnTo>
                  <a:pt x="379475" y="333756"/>
                </a:lnTo>
                <a:lnTo>
                  <a:pt x="0" y="3337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383" y="4096552"/>
            <a:ext cx="876300" cy="1050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90259" y="4626864"/>
            <a:ext cx="1015999" cy="819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38059" y="4248952"/>
            <a:ext cx="876300" cy="1050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051" y="3781425"/>
            <a:ext cx="3362325" cy="1841500"/>
          </a:xfrm>
          <a:custGeom>
            <a:avLst/>
            <a:gdLst/>
            <a:ahLst/>
            <a:cxnLst/>
            <a:rect l="l" t="t" r="r" b="b"/>
            <a:pathLst>
              <a:path w="3362325" h="1841500">
                <a:moveTo>
                  <a:pt x="138" y="932611"/>
                </a:moveTo>
                <a:lnTo>
                  <a:pt x="0" y="920661"/>
                </a:lnTo>
                <a:lnTo>
                  <a:pt x="138" y="908824"/>
                </a:lnTo>
                <a:lnTo>
                  <a:pt x="557" y="896810"/>
                </a:lnTo>
                <a:lnTo>
                  <a:pt x="709" y="894194"/>
                </a:lnTo>
                <a:lnTo>
                  <a:pt x="10209" y="894753"/>
                </a:lnTo>
                <a:lnTo>
                  <a:pt x="10065" y="897356"/>
                </a:lnTo>
                <a:lnTo>
                  <a:pt x="9662" y="909053"/>
                </a:lnTo>
                <a:lnTo>
                  <a:pt x="9525" y="920775"/>
                </a:lnTo>
                <a:lnTo>
                  <a:pt x="9663" y="932510"/>
                </a:lnTo>
                <a:lnTo>
                  <a:pt x="138" y="932611"/>
                </a:lnTo>
                <a:close/>
              </a:path>
              <a:path w="3362325" h="1841500">
                <a:moveTo>
                  <a:pt x="12470" y="866482"/>
                </a:moveTo>
                <a:lnTo>
                  <a:pt x="2995" y="865504"/>
                </a:lnTo>
                <a:lnTo>
                  <a:pt x="3440" y="861301"/>
                </a:lnTo>
                <a:lnTo>
                  <a:pt x="4938" y="849541"/>
                </a:lnTo>
                <a:lnTo>
                  <a:pt x="6704" y="837819"/>
                </a:lnTo>
                <a:lnTo>
                  <a:pt x="8507" y="827481"/>
                </a:lnTo>
                <a:lnTo>
                  <a:pt x="17892" y="829119"/>
                </a:lnTo>
                <a:lnTo>
                  <a:pt x="16099" y="839457"/>
                </a:lnTo>
                <a:lnTo>
                  <a:pt x="14360" y="850963"/>
                </a:lnTo>
                <a:lnTo>
                  <a:pt x="12891" y="862495"/>
                </a:lnTo>
                <a:lnTo>
                  <a:pt x="12470" y="866482"/>
                </a:lnTo>
                <a:close/>
              </a:path>
              <a:path w="3362325" h="1841500">
                <a:moveTo>
                  <a:pt x="16099" y="839457"/>
                </a:moveTo>
                <a:close/>
              </a:path>
              <a:path w="3362325" h="1841500">
                <a:moveTo>
                  <a:pt x="14362" y="850963"/>
                </a:moveTo>
                <a:close/>
              </a:path>
              <a:path w="3362325" h="1841500">
                <a:moveTo>
                  <a:pt x="12900" y="862405"/>
                </a:moveTo>
                <a:close/>
              </a:path>
              <a:path w="3362325" h="1841500">
                <a:moveTo>
                  <a:pt x="12891" y="862495"/>
                </a:moveTo>
                <a:close/>
              </a:path>
              <a:path w="3362325" h="1841500">
                <a:moveTo>
                  <a:pt x="23760" y="801484"/>
                </a:moveTo>
                <a:lnTo>
                  <a:pt x="14514" y="799223"/>
                </a:lnTo>
                <a:lnTo>
                  <a:pt x="16419" y="791387"/>
                </a:lnTo>
                <a:lnTo>
                  <a:pt x="19505" y="779894"/>
                </a:lnTo>
                <a:lnTo>
                  <a:pt x="22845" y="768451"/>
                </a:lnTo>
                <a:lnTo>
                  <a:pt x="24801" y="762228"/>
                </a:lnTo>
                <a:lnTo>
                  <a:pt x="33894" y="765086"/>
                </a:lnTo>
                <a:lnTo>
                  <a:pt x="31925" y="771309"/>
                </a:lnTo>
                <a:lnTo>
                  <a:pt x="28648" y="782561"/>
                </a:lnTo>
                <a:lnTo>
                  <a:pt x="25627" y="793851"/>
                </a:lnTo>
                <a:lnTo>
                  <a:pt x="23760" y="801484"/>
                </a:lnTo>
                <a:close/>
              </a:path>
              <a:path w="3362325" h="1841500">
                <a:moveTo>
                  <a:pt x="31926" y="771309"/>
                </a:moveTo>
                <a:close/>
              </a:path>
              <a:path w="3362325" h="1841500">
                <a:moveTo>
                  <a:pt x="28649" y="782561"/>
                </a:moveTo>
                <a:close/>
              </a:path>
              <a:path w="3362325" h="1841500">
                <a:moveTo>
                  <a:pt x="25633" y="793827"/>
                </a:moveTo>
                <a:close/>
              </a:path>
              <a:path w="3362325" h="1841500">
                <a:moveTo>
                  <a:pt x="25627" y="793851"/>
                </a:moveTo>
                <a:close/>
              </a:path>
              <a:path w="3362325" h="1841500">
                <a:moveTo>
                  <a:pt x="43115" y="738251"/>
                </a:moveTo>
                <a:lnTo>
                  <a:pt x="34161" y="735012"/>
                </a:lnTo>
                <a:lnTo>
                  <a:pt x="34377" y="734402"/>
                </a:lnTo>
                <a:lnTo>
                  <a:pt x="38720" y="723163"/>
                </a:lnTo>
                <a:lnTo>
                  <a:pt x="43318" y="711962"/>
                </a:lnTo>
                <a:lnTo>
                  <a:pt x="48157" y="700824"/>
                </a:lnTo>
                <a:lnTo>
                  <a:pt x="48804" y="699427"/>
                </a:lnTo>
                <a:lnTo>
                  <a:pt x="57466" y="703389"/>
                </a:lnTo>
                <a:lnTo>
                  <a:pt x="56817" y="704799"/>
                </a:lnTo>
                <a:lnTo>
                  <a:pt x="52057" y="715759"/>
                </a:lnTo>
                <a:lnTo>
                  <a:pt x="47533" y="726782"/>
                </a:lnTo>
                <a:lnTo>
                  <a:pt x="43257" y="737844"/>
                </a:lnTo>
                <a:lnTo>
                  <a:pt x="43115" y="738251"/>
                </a:lnTo>
                <a:close/>
              </a:path>
              <a:path w="3362325" h="1841500">
                <a:moveTo>
                  <a:pt x="56818" y="704799"/>
                </a:moveTo>
                <a:close/>
              </a:path>
              <a:path w="3362325" h="1841500">
                <a:moveTo>
                  <a:pt x="52085" y="715692"/>
                </a:moveTo>
                <a:close/>
              </a:path>
              <a:path w="3362325" h="1841500">
                <a:moveTo>
                  <a:pt x="52057" y="715759"/>
                </a:moveTo>
                <a:close/>
              </a:path>
              <a:path w="3362325" h="1841500">
                <a:moveTo>
                  <a:pt x="47534" y="726782"/>
                </a:moveTo>
                <a:close/>
              </a:path>
              <a:path w="3362325" h="1841500">
                <a:moveTo>
                  <a:pt x="43267" y="737844"/>
                </a:moveTo>
                <a:close/>
              </a:path>
              <a:path w="3362325" h="1841500">
                <a:moveTo>
                  <a:pt x="69721" y="677799"/>
                </a:moveTo>
                <a:lnTo>
                  <a:pt x="61225" y="673480"/>
                </a:lnTo>
                <a:lnTo>
                  <a:pt x="64146" y="667727"/>
                </a:lnTo>
                <a:lnTo>
                  <a:pt x="69962" y="656805"/>
                </a:lnTo>
                <a:lnTo>
                  <a:pt x="76008" y="645947"/>
                </a:lnTo>
                <a:lnTo>
                  <a:pt x="79589" y="639800"/>
                </a:lnTo>
                <a:lnTo>
                  <a:pt x="87819" y="644588"/>
                </a:lnTo>
                <a:lnTo>
                  <a:pt x="84246" y="650735"/>
                </a:lnTo>
                <a:lnTo>
                  <a:pt x="78291" y="661441"/>
                </a:lnTo>
                <a:lnTo>
                  <a:pt x="72565" y="672198"/>
                </a:lnTo>
                <a:lnTo>
                  <a:pt x="69721" y="677799"/>
                </a:lnTo>
                <a:close/>
              </a:path>
              <a:path w="3362325" h="1841500">
                <a:moveTo>
                  <a:pt x="84250" y="650735"/>
                </a:moveTo>
                <a:close/>
              </a:path>
              <a:path w="3362325" h="1841500">
                <a:moveTo>
                  <a:pt x="78291" y="661441"/>
                </a:moveTo>
                <a:close/>
              </a:path>
              <a:path w="3362325" h="1841500">
                <a:moveTo>
                  <a:pt x="72566" y="672198"/>
                </a:moveTo>
                <a:close/>
              </a:path>
              <a:path w="3362325" h="1841500">
                <a:moveTo>
                  <a:pt x="102640" y="620356"/>
                </a:moveTo>
                <a:lnTo>
                  <a:pt x="94588" y="615276"/>
                </a:lnTo>
                <a:lnTo>
                  <a:pt x="95566" y="613714"/>
                </a:lnTo>
                <a:lnTo>
                  <a:pt x="102551" y="603097"/>
                </a:lnTo>
                <a:lnTo>
                  <a:pt x="109764" y="592543"/>
                </a:lnTo>
                <a:lnTo>
                  <a:pt x="116140" y="583552"/>
                </a:lnTo>
                <a:lnTo>
                  <a:pt x="123899" y="589051"/>
                </a:lnTo>
                <a:lnTo>
                  <a:pt x="117544" y="598042"/>
                </a:lnTo>
                <a:lnTo>
                  <a:pt x="110421" y="608469"/>
                </a:lnTo>
                <a:lnTo>
                  <a:pt x="103539" y="618947"/>
                </a:lnTo>
                <a:lnTo>
                  <a:pt x="102640" y="620356"/>
                </a:lnTo>
                <a:close/>
              </a:path>
              <a:path w="3362325" h="1841500">
                <a:moveTo>
                  <a:pt x="117544" y="598042"/>
                </a:moveTo>
                <a:close/>
              </a:path>
              <a:path w="3362325" h="1841500">
                <a:moveTo>
                  <a:pt x="110421" y="608469"/>
                </a:moveTo>
                <a:close/>
              </a:path>
              <a:path w="3362325" h="1841500">
                <a:moveTo>
                  <a:pt x="103539" y="618947"/>
                </a:moveTo>
                <a:close/>
              </a:path>
              <a:path w="3362325" h="1841500">
                <a:moveTo>
                  <a:pt x="140854" y="566356"/>
                </a:moveTo>
                <a:lnTo>
                  <a:pt x="133374" y="560463"/>
                </a:lnTo>
                <a:lnTo>
                  <a:pt x="140867" y="550938"/>
                </a:lnTo>
                <a:lnTo>
                  <a:pt x="149198" y="540702"/>
                </a:lnTo>
                <a:lnTo>
                  <a:pt x="157529" y="530809"/>
                </a:lnTo>
                <a:lnTo>
                  <a:pt x="164819" y="536930"/>
                </a:lnTo>
                <a:lnTo>
                  <a:pt x="156487" y="546836"/>
                </a:lnTo>
                <a:lnTo>
                  <a:pt x="148259" y="556958"/>
                </a:lnTo>
                <a:lnTo>
                  <a:pt x="140854" y="566356"/>
                </a:lnTo>
                <a:close/>
              </a:path>
              <a:path w="3362325" h="1841500">
                <a:moveTo>
                  <a:pt x="156488" y="546836"/>
                </a:moveTo>
                <a:close/>
              </a:path>
              <a:path w="3362325" h="1841500">
                <a:moveTo>
                  <a:pt x="148283" y="556927"/>
                </a:moveTo>
                <a:close/>
              </a:path>
              <a:path w="3362325" h="1841500">
                <a:moveTo>
                  <a:pt x="148259" y="556958"/>
                </a:moveTo>
                <a:close/>
              </a:path>
              <a:path w="3362325" h="1841500">
                <a:moveTo>
                  <a:pt x="183589" y="515696"/>
                </a:moveTo>
                <a:lnTo>
                  <a:pt x="176592" y="509231"/>
                </a:lnTo>
                <a:lnTo>
                  <a:pt x="184707" y="500443"/>
                </a:lnTo>
                <a:lnTo>
                  <a:pt x="194118" y="490562"/>
                </a:lnTo>
                <a:lnTo>
                  <a:pt x="202957" y="481533"/>
                </a:lnTo>
                <a:lnTo>
                  <a:pt x="209764" y="488200"/>
                </a:lnTo>
                <a:lnTo>
                  <a:pt x="200915" y="497230"/>
                </a:lnTo>
                <a:lnTo>
                  <a:pt x="191607" y="507009"/>
                </a:lnTo>
                <a:lnTo>
                  <a:pt x="183589" y="515696"/>
                </a:lnTo>
                <a:close/>
              </a:path>
              <a:path w="3362325" h="1841500">
                <a:moveTo>
                  <a:pt x="200925" y="497230"/>
                </a:moveTo>
                <a:close/>
              </a:path>
              <a:path w="3362325" h="1841500">
                <a:moveTo>
                  <a:pt x="191607" y="507009"/>
                </a:moveTo>
                <a:close/>
              </a:path>
              <a:path w="3362325" h="1841500">
                <a:moveTo>
                  <a:pt x="230084" y="468299"/>
                </a:moveTo>
                <a:lnTo>
                  <a:pt x="223480" y="461441"/>
                </a:lnTo>
                <a:lnTo>
                  <a:pt x="233843" y="451726"/>
                </a:lnTo>
                <a:lnTo>
                  <a:pt x="244295" y="442201"/>
                </a:lnTo>
                <a:lnTo>
                  <a:pt x="251738" y="435597"/>
                </a:lnTo>
                <a:lnTo>
                  <a:pt x="258062" y="442722"/>
                </a:lnTo>
                <a:lnTo>
                  <a:pt x="250629" y="449325"/>
                </a:lnTo>
                <a:lnTo>
                  <a:pt x="240280" y="458762"/>
                </a:lnTo>
                <a:lnTo>
                  <a:pt x="230084" y="468299"/>
                </a:lnTo>
                <a:close/>
              </a:path>
              <a:path w="3362325" h="1841500">
                <a:moveTo>
                  <a:pt x="250629" y="449325"/>
                </a:moveTo>
                <a:close/>
              </a:path>
              <a:path w="3362325" h="1841500">
                <a:moveTo>
                  <a:pt x="240280" y="458762"/>
                </a:moveTo>
                <a:close/>
              </a:path>
              <a:path w="3362325" h="1841500">
                <a:moveTo>
                  <a:pt x="230122" y="468274"/>
                </a:moveTo>
                <a:close/>
              </a:path>
              <a:path w="3362325" h="1841500">
                <a:moveTo>
                  <a:pt x="279639" y="424192"/>
                </a:moveTo>
                <a:lnTo>
                  <a:pt x="273505" y="416902"/>
                </a:lnTo>
                <a:lnTo>
                  <a:pt x="276845" y="414096"/>
                </a:lnTo>
                <a:lnTo>
                  <a:pt x="288085" y="404875"/>
                </a:lnTo>
                <a:lnTo>
                  <a:pt x="299528" y="395744"/>
                </a:lnTo>
                <a:lnTo>
                  <a:pt x="303274" y="392836"/>
                </a:lnTo>
                <a:lnTo>
                  <a:pt x="309116" y="400354"/>
                </a:lnTo>
                <a:lnTo>
                  <a:pt x="305385" y="403263"/>
                </a:lnTo>
                <a:lnTo>
                  <a:pt x="294033" y="412318"/>
                </a:lnTo>
                <a:lnTo>
                  <a:pt x="282883" y="421462"/>
                </a:lnTo>
                <a:lnTo>
                  <a:pt x="279639" y="424192"/>
                </a:lnTo>
                <a:close/>
              </a:path>
              <a:path w="3362325" h="1841500">
                <a:moveTo>
                  <a:pt x="305385" y="403263"/>
                </a:moveTo>
                <a:close/>
              </a:path>
              <a:path w="3362325" h="1841500">
                <a:moveTo>
                  <a:pt x="294033" y="412318"/>
                </a:moveTo>
                <a:close/>
              </a:path>
              <a:path w="3362325" h="1841500">
                <a:moveTo>
                  <a:pt x="282883" y="421462"/>
                </a:moveTo>
                <a:close/>
              </a:path>
              <a:path w="3362325" h="1841500">
                <a:moveTo>
                  <a:pt x="331748" y="383095"/>
                </a:moveTo>
                <a:lnTo>
                  <a:pt x="326083" y="375437"/>
                </a:lnTo>
                <a:lnTo>
                  <a:pt x="335011" y="368833"/>
                </a:lnTo>
                <a:lnTo>
                  <a:pt x="347216" y="360019"/>
                </a:lnTo>
                <a:lnTo>
                  <a:pt x="357071" y="353085"/>
                </a:lnTo>
                <a:lnTo>
                  <a:pt x="362558" y="360870"/>
                </a:lnTo>
                <a:lnTo>
                  <a:pt x="352718" y="367804"/>
                </a:lnTo>
                <a:lnTo>
                  <a:pt x="340586" y="376554"/>
                </a:lnTo>
                <a:lnTo>
                  <a:pt x="331748" y="383095"/>
                </a:lnTo>
                <a:close/>
              </a:path>
              <a:path w="3362325" h="1841500">
                <a:moveTo>
                  <a:pt x="352718" y="367804"/>
                </a:moveTo>
                <a:close/>
              </a:path>
              <a:path w="3362325" h="1841500">
                <a:moveTo>
                  <a:pt x="340587" y="376554"/>
                </a:moveTo>
                <a:close/>
              </a:path>
              <a:path w="3362325" h="1841500">
                <a:moveTo>
                  <a:pt x="386065" y="344830"/>
                </a:moveTo>
                <a:lnTo>
                  <a:pt x="380770" y="336918"/>
                </a:lnTo>
                <a:lnTo>
                  <a:pt x="385678" y="333628"/>
                </a:lnTo>
                <a:lnTo>
                  <a:pt x="398400" y="325310"/>
                </a:lnTo>
                <a:lnTo>
                  <a:pt x="412875" y="316102"/>
                </a:lnTo>
                <a:lnTo>
                  <a:pt x="417904" y="324192"/>
                </a:lnTo>
                <a:lnTo>
                  <a:pt x="416074" y="325335"/>
                </a:lnTo>
                <a:lnTo>
                  <a:pt x="403013" y="333667"/>
                </a:lnTo>
                <a:lnTo>
                  <a:pt x="390180" y="342074"/>
                </a:lnTo>
                <a:lnTo>
                  <a:pt x="386065" y="344830"/>
                </a:lnTo>
                <a:close/>
              </a:path>
              <a:path w="3362325" h="1841500">
                <a:moveTo>
                  <a:pt x="416076" y="325335"/>
                </a:moveTo>
                <a:close/>
              </a:path>
              <a:path w="3362325" h="1841500">
                <a:moveTo>
                  <a:pt x="403033" y="333667"/>
                </a:moveTo>
                <a:close/>
              </a:path>
              <a:path w="3362325" h="1841500">
                <a:moveTo>
                  <a:pt x="390180" y="342074"/>
                </a:moveTo>
                <a:close/>
              </a:path>
              <a:path w="3362325" h="1841500">
                <a:moveTo>
                  <a:pt x="442199" y="309245"/>
                </a:moveTo>
                <a:lnTo>
                  <a:pt x="437246" y="301104"/>
                </a:lnTo>
                <a:lnTo>
                  <a:pt x="451483" y="292646"/>
                </a:lnTo>
                <a:lnTo>
                  <a:pt x="465313" y="284619"/>
                </a:lnTo>
                <a:lnTo>
                  <a:pt x="470279" y="281813"/>
                </a:lnTo>
                <a:lnTo>
                  <a:pt x="474965" y="290106"/>
                </a:lnTo>
                <a:lnTo>
                  <a:pt x="470007" y="292912"/>
                </a:lnTo>
                <a:lnTo>
                  <a:pt x="456266" y="300888"/>
                </a:lnTo>
                <a:lnTo>
                  <a:pt x="442199" y="309245"/>
                </a:lnTo>
                <a:close/>
              </a:path>
              <a:path w="3362325" h="1841500">
                <a:moveTo>
                  <a:pt x="470012" y="292912"/>
                </a:moveTo>
                <a:close/>
              </a:path>
              <a:path w="3362325" h="1841500">
                <a:moveTo>
                  <a:pt x="456266" y="300888"/>
                </a:moveTo>
                <a:close/>
              </a:path>
              <a:path w="3362325" h="1841500">
                <a:moveTo>
                  <a:pt x="442682" y="308952"/>
                </a:moveTo>
                <a:close/>
              </a:path>
              <a:path w="3362325" h="1841500">
                <a:moveTo>
                  <a:pt x="499845" y="276250"/>
                </a:moveTo>
                <a:lnTo>
                  <a:pt x="495324" y="267868"/>
                </a:lnTo>
                <a:lnTo>
                  <a:pt x="507846" y="261099"/>
                </a:lnTo>
                <a:lnTo>
                  <a:pt x="522375" y="253441"/>
                </a:lnTo>
                <a:lnTo>
                  <a:pt x="529118" y="250012"/>
                </a:lnTo>
                <a:lnTo>
                  <a:pt x="533436" y="258508"/>
                </a:lnTo>
                <a:lnTo>
                  <a:pt x="526684" y="261937"/>
                </a:lnTo>
                <a:lnTo>
                  <a:pt x="512282" y="269532"/>
                </a:lnTo>
                <a:lnTo>
                  <a:pt x="499845" y="276250"/>
                </a:lnTo>
                <a:close/>
              </a:path>
              <a:path w="3362325" h="1841500">
                <a:moveTo>
                  <a:pt x="526693" y="261937"/>
                </a:moveTo>
                <a:close/>
              </a:path>
              <a:path w="3362325" h="1841500">
                <a:moveTo>
                  <a:pt x="512291" y="269532"/>
                </a:moveTo>
                <a:close/>
              </a:path>
              <a:path w="3362325" h="1841500">
                <a:moveTo>
                  <a:pt x="558849" y="245643"/>
                </a:moveTo>
                <a:lnTo>
                  <a:pt x="554696" y="237070"/>
                </a:lnTo>
                <a:lnTo>
                  <a:pt x="582077" y="223799"/>
                </a:lnTo>
                <a:lnTo>
                  <a:pt x="589113" y="220548"/>
                </a:lnTo>
                <a:lnTo>
                  <a:pt x="593114" y="229196"/>
                </a:lnTo>
                <a:lnTo>
                  <a:pt x="586075" y="232448"/>
                </a:lnTo>
                <a:lnTo>
                  <a:pt x="558849" y="245643"/>
                </a:lnTo>
                <a:close/>
              </a:path>
              <a:path w="3362325" h="1841500">
                <a:moveTo>
                  <a:pt x="586078" y="232448"/>
                </a:moveTo>
                <a:close/>
              </a:path>
              <a:path w="3362325" h="1841500">
                <a:moveTo>
                  <a:pt x="618996" y="217284"/>
                </a:moveTo>
                <a:lnTo>
                  <a:pt x="615161" y="208572"/>
                </a:lnTo>
                <a:lnTo>
                  <a:pt x="644333" y="195732"/>
                </a:lnTo>
                <a:lnTo>
                  <a:pt x="650149" y="193294"/>
                </a:lnTo>
                <a:lnTo>
                  <a:pt x="653832" y="202082"/>
                </a:lnTo>
                <a:lnTo>
                  <a:pt x="647993" y="204520"/>
                </a:lnTo>
                <a:lnTo>
                  <a:pt x="618996" y="217284"/>
                </a:lnTo>
                <a:close/>
              </a:path>
              <a:path w="3362325" h="1841500">
                <a:moveTo>
                  <a:pt x="648003" y="204520"/>
                </a:moveTo>
                <a:close/>
              </a:path>
              <a:path w="3362325" h="1841500">
                <a:moveTo>
                  <a:pt x="680109" y="191071"/>
                </a:moveTo>
                <a:lnTo>
                  <a:pt x="676591" y="182219"/>
                </a:lnTo>
                <a:lnTo>
                  <a:pt x="709014" y="169303"/>
                </a:lnTo>
                <a:lnTo>
                  <a:pt x="712074" y="168135"/>
                </a:lnTo>
                <a:lnTo>
                  <a:pt x="715453" y="177050"/>
                </a:lnTo>
                <a:lnTo>
                  <a:pt x="712404" y="178206"/>
                </a:lnTo>
                <a:lnTo>
                  <a:pt x="680109" y="191071"/>
                </a:lnTo>
                <a:close/>
              </a:path>
              <a:path w="3362325" h="1841500">
                <a:moveTo>
                  <a:pt x="712404" y="178206"/>
                </a:moveTo>
                <a:close/>
              </a:path>
              <a:path w="3362325" h="1841500">
                <a:moveTo>
                  <a:pt x="742173" y="166928"/>
                </a:moveTo>
                <a:lnTo>
                  <a:pt x="738795" y="158026"/>
                </a:lnTo>
                <a:lnTo>
                  <a:pt x="742250" y="156717"/>
                </a:lnTo>
                <a:lnTo>
                  <a:pt x="774698" y="145046"/>
                </a:lnTo>
                <a:lnTo>
                  <a:pt x="777924" y="154000"/>
                </a:lnTo>
                <a:lnTo>
                  <a:pt x="745485" y="165671"/>
                </a:lnTo>
                <a:lnTo>
                  <a:pt x="742173" y="166928"/>
                </a:lnTo>
                <a:close/>
              </a:path>
              <a:path w="3362325" h="1841500">
                <a:moveTo>
                  <a:pt x="745485" y="165671"/>
                </a:moveTo>
                <a:close/>
              </a:path>
              <a:path w="3362325" h="1841500">
                <a:moveTo>
                  <a:pt x="804886" y="144779"/>
                </a:moveTo>
                <a:lnTo>
                  <a:pt x="801813" y="135775"/>
                </a:lnTo>
                <a:lnTo>
                  <a:pt x="810411" y="132841"/>
                </a:lnTo>
                <a:lnTo>
                  <a:pt x="838097" y="123888"/>
                </a:lnTo>
                <a:lnTo>
                  <a:pt x="841030" y="132956"/>
                </a:lnTo>
                <a:lnTo>
                  <a:pt x="813346" y="141897"/>
                </a:lnTo>
                <a:lnTo>
                  <a:pt x="804886" y="144779"/>
                </a:lnTo>
                <a:close/>
              </a:path>
              <a:path w="3362325" h="1841500">
                <a:moveTo>
                  <a:pt x="813376" y="141886"/>
                </a:moveTo>
                <a:close/>
              </a:path>
              <a:path w="3362325" h="1841500">
                <a:moveTo>
                  <a:pt x="813346" y="141897"/>
                </a:moveTo>
                <a:close/>
              </a:path>
              <a:path w="3362325" h="1841500">
                <a:moveTo>
                  <a:pt x="868246" y="124523"/>
                </a:moveTo>
                <a:lnTo>
                  <a:pt x="865465" y="115404"/>
                </a:lnTo>
                <a:lnTo>
                  <a:pt x="880756" y="110744"/>
                </a:lnTo>
                <a:lnTo>
                  <a:pt x="902079" y="104597"/>
                </a:lnTo>
                <a:lnTo>
                  <a:pt x="904708" y="113741"/>
                </a:lnTo>
                <a:lnTo>
                  <a:pt x="883432" y="119887"/>
                </a:lnTo>
                <a:lnTo>
                  <a:pt x="868246" y="124523"/>
                </a:lnTo>
                <a:close/>
              </a:path>
              <a:path w="3362325" h="1841500">
                <a:moveTo>
                  <a:pt x="883432" y="119887"/>
                </a:moveTo>
                <a:close/>
              </a:path>
              <a:path w="3362325" h="1841500">
                <a:moveTo>
                  <a:pt x="932153" y="106045"/>
                </a:moveTo>
                <a:lnTo>
                  <a:pt x="929664" y="96862"/>
                </a:lnTo>
                <a:lnTo>
                  <a:pt x="953171" y="90474"/>
                </a:lnTo>
                <a:lnTo>
                  <a:pt x="966519" y="87020"/>
                </a:lnTo>
                <a:lnTo>
                  <a:pt x="968907" y="96240"/>
                </a:lnTo>
                <a:lnTo>
                  <a:pt x="955563" y="99695"/>
                </a:lnTo>
                <a:lnTo>
                  <a:pt x="932153" y="106045"/>
                </a:lnTo>
                <a:close/>
              </a:path>
              <a:path w="3362325" h="1841500">
                <a:moveTo>
                  <a:pt x="955563" y="99695"/>
                </a:moveTo>
                <a:close/>
              </a:path>
              <a:path w="3362325" h="1841500">
                <a:moveTo>
                  <a:pt x="996554" y="89293"/>
                </a:moveTo>
                <a:lnTo>
                  <a:pt x="994307" y="80035"/>
                </a:lnTo>
                <a:lnTo>
                  <a:pt x="1008746" y="76517"/>
                </a:lnTo>
                <a:lnTo>
                  <a:pt x="1031441" y="71221"/>
                </a:lnTo>
                <a:lnTo>
                  <a:pt x="1033550" y="80505"/>
                </a:lnTo>
                <a:lnTo>
                  <a:pt x="1029676" y="81381"/>
                </a:lnTo>
                <a:lnTo>
                  <a:pt x="1010955" y="85788"/>
                </a:lnTo>
                <a:lnTo>
                  <a:pt x="996554" y="89293"/>
                </a:lnTo>
                <a:close/>
              </a:path>
              <a:path w="3362325" h="1841500">
                <a:moveTo>
                  <a:pt x="1010969" y="85788"/>
                </a:moveTo>
                <a:close/>
              </a:path>
              <a:path w="3362325" h="1841500">
                <a:moveTo>
                  <a:pt x="1061401" y="74282"/>
                </a:moveTo>
                <a:lnTo>
                  <a:pt x="1059369" y="64973"/>
                </a:lnTo>
                <a:lnTo>
                  <a:pt x="1065439" y="63639"/>
                </a:lnTo>
                <a:lnTo>
                  <a:pt x="1096719" y="57124"/>
                </a:lnTo>
                <a:lnTo>
                  <a:pt x="1098624" y="66459"/>
                </a:lnTo>
                <a:lnTo>
                  <a:pt x="1086496" y="68922"/>
                </a:lnTo>
                <a:lnTo>
                  <a:pt x="1067413" y="72961"/>
                </a:lnTo>
                <a:lnTo>
                  <a:pt x="1061401" y="74282"/>
                </a:lnTo>
                <a:close/>
              </a:path>
              <a:path w="3362325" h="1841500">
                <a:moveTo>
                  <a:pt x="1067446" y="72961"/>
                </a:moveTo>
                <a:close/>
              </a:path>
              <a:path w="3362325" h="1841500">
                <a:moveTo>
                  <a:pt x="1126590" y="60921"/>
                </a:moveTo>
                <a:lnTo>
                  <a:pt x="1124812" y="51562"/>
                </a:lnTo>
                <a:lnTo>
                  <a:pt x="1162353" y="44627"/>
                </a:lnTo>
                <a:lnTo>
                  <a:pt x="1163979" y="54013"/>
                </a:lnTo>
                <a:lnTo>
                  <a:pt x="1144290" y="57581"/>
                </a:lnTo>
                <a:lnTo>
                  <a:pt x="1126590" y="60921"/>
                </a:lnTo>
                <a:close/>
              </a:path>
              <a:path w="3362325" h="1841500">
                <a:moveTo>
                  <a:pt x="1144332" y="57581"/>
                </a:moveTo>
                <a:close/>
              </a:path>
              <a:path w="3362325" h="1841500">
                <a:moveTo>
                  <a:pt x="1192109" y="49199"/>
                </a:moveTo>
                <a:lnTo>
                  <a:pt x="1190547" y="39801"/>
                </a:lnTo>
                <a:lnTo>
                  <a:pt x="1228241" y="33782"/>
                </a:lnTo>
                <a:lnTo>
                  <a:pt x="1229663" y="43192"/>
                </a:lnTo>
                <a:lnTo>
                  <a:pt x="1222878" y="44221"/>
                </a:lnTo>
                <a:lnTo>
                  <a:pt x="1203082" y="47371"/>
                </a:lnTo>
                <a:lnTo>
                  <a:pt x="1192109" y="49199"/>
                </a:lnTo>
                <a:close/>
              </a:path>
              <a:path w="3362325" h="1841500">
                <a:moveTo>
                  <a:pt x="1222932" y="44221"/>
                </a:moveTo>
                <a:close/>
              </a:path>
              <a:path w="3362325" h="1841500">
                <a:moveTo>
                  <a:pt x="1203120" y="47371"/>
                </a:moveTo>
                <a:close/>
              </a:path>
              <a:path w="3362325" h="1841500">
                <a:moveTo>
                  <a:pt x="1257908" y="39027"/>
                </a:moveTo>
                <a:lnTo>
                  <a:pt x="1256549" y="29603"/>
                </a:lnTo>
                <a:lnTo>
                  <a:pt x="1261515" y="28879"/>
                </a:lnTo>
                <a:lnTo>
                  <a:pt x="1294369" y="24472"/>
                </a:lnTo>
                <a:lnTo>
                  <a:pt x="1295589" y="33921"/>
                </a:lnTo>
                <a:lnTo>
                  <a:pt x="1282939" y="35560"/>
                </a:lnTo>
                <a:lnTo>
                  <a:pt x="1262835" y="38315"/>
                </a:lnTo>
                <a:lnTo>
                  <a:pt x="1257908" y="39027"/>
                </a:lnTo>
                <a:close/>
              </a:path>
              <a:path w="3362325" h="1841500">
                <a:moveTo>
                  <a:pt x="1323884" y="30403"/>
                </a:moveTo>
                <a:lnTo>
                  <a:pt x="1322792" y="20942"/>
                </a:lnTo>
                <a:lnTo>
                  <a:pt x="1360689" y="16700"/>
                </a:lnTo>
                <a:lnTo>
                  <a:pt x="1361705" y="26174"/>
                </a:lnTo>
                <a:lnTo>
                  <a:pt x="1343811" y="28105"/>
                </a:lnTo>
                <a:lnTo>
                  <a:pt x="1323884" y="30403"/>
                </a:lnTo>
                <a:close/>
              </a:path>
              <a:path w="3362325" h="1841500">
                <a:moveTo>
                  <a:pt x="1390077" y="23317"/>
                </a:moveTo>
                <a:lnTo>
                  <a:pt x="1389188" y="13830"/>
                </a:lnTo>
                <a:lnTo>
                  <a:pt x="1427199" y="10426"/>
                </a:lnTo>
                <a:lnTo>
                  <a:pt x="1427961" y="19926"/>
                </a:lnTo>
                <a:lnTo>
                  <a:pt x="1426221" y="20065"/>
                </a:lnTo>
                <a:lnTo>
                  <a:pt x="1405494" y="21869"/>
                </a:lnTo>
                <a:lnTo>
                  <a:pt x="1390077" y="23317"/>
                </a:lnTo>
                <a:close/>
              </a:path>
              <a:path w="3362325" h="1841500">
                <a:moveTo>
                  <a:pt x="1456409" y="17716"/>
                </a:moveTo>
                <a:lnTo>
                  <a:pt x="1455723" y="8216"/>
                </a:lnTo>
                <a:lnTo>
                  <a:pt x="1493798" y="5664"/>
                </a:lnTo>
                <a:lnTo>
                  <a:pt x="1494356" y="15163"/>
                </a:lnTo>
                <a:lnTo>
                  <a:pt x="1488933" y="15494"/>
                </a:lnTo>
                <a:lnTo>
                  <a:pt x="1468146" y="16865"/>
                </a:lnTo>
                <a:lnTo>
                  <a:pt x="1456409" y="17716"/>
                </a:lnTo>
                <a:close/>
              </a:path>
              <a:path w="3362325" h="1841500">
                <a:moveTo>
                  <a:pt x="1467953" y="16878"/>
                </a:moveTo>
                <a:lnTo>
                  <a:pt x="1468146" y="16865"/>
                </a:lnTo>
                <a:lnTo>
                  <a:pt x="1467953" y="16878"/>
                </a:lnTo>
                <a:close/>
              </a:path>
              <a:path w="3362325" h="1841500">
                <a:moveTo>
                  <a:pt x="1522855" y="13576"/>
                </a:moveTo>
                <a:lnTo>
                  <a:pt x="1522360" y="4063"/>
                </a:lnTo>
                <a:lnTo>
                  <a:pt x="1560485" y="2349"/>
                </a:lnTo>
                <a:lnTo>
                  <a:pt x="1560854" y="11874"/>
                </a:lnTo>
                <a:lnTo>
                  <a:pt x="1552345" y="12191"/>
                </a:lnTo>
                <a:lnTo>
                  <a:pt x="1531136" y="13144"/>
                </a:lnTo>
                <a:lnTo>
                  <a:pt x="1522855" y="13576"/>
                </a:lnTo>
                <a:close/>
              </a:path>
              <a:path w="3362325" h="1841500">
                <a:moveTo>
                  <a:pt x="1589378" y="10896"/>
                </a:moveTo>
                <a:lnTo>
                  <a:pt x="1589086" y="1371"/>
                </a:lnTo>
                <a:lnTo>
                  <a:pt x="1627236" y="482"/>
                </a:lnTo>
                <a:lnTo>
                  <a:pt x="1627402" y="10007"/>
                </a:lnTo>
                <a:lnTo>
                  <a:pt x="1616429" y="10198"/>
                </a:lnTo>
                <a:lnTo>
                  <a:pt x="1594991" y="10718"/>
                </a:lnTo>
                <a:lnTo>
                  <a:pt x="1589378" y="10896"/>
                </a:lnTo>
                <a:close/>
              </a:path>
              <a:path w="3362325" h="1841500">
                <a:moveTo>
                  <a:pt x="1655938" y="9639"/>
                </a:moveTo>
                <a:lnTo>
                  <a:pt x="1655837" y="114"/>
                </a:lnTo>
                <a:lnTo>
                  <a:pt x="1681123" y="0"/>
                </a:lnTo>
                <a:lnTo>
                  <a:pt x="1694000" y="50"/>
                </a:lnTo>
                <a:lnTo>
                  <a:pt x="1693975" y="9525"/>
                </a:lnTo>
                <a:lnTo>
                  <a:pt x="1681123" y="9525"/>
                </a:lnTo>
                <a:lnTo>
                  <a:pt x="1659494" y="9601"/>
                </a:lnTo>
                <a:lnTo>
                  <a:pt x="1655938" y="9639"/>
                </a:lnTo>
                <a:close/>
              </a:path>
              <a:path w="3362325" h="1841500">
                <a:moveTo>
                  <a:pt x="1681141" y="9525"/>
                </a:moveTo>
                <a:close/>
              </a:path>
              <a:path w="3362325" h="1841500">
                <a:moveTo>
                  <a:pt x="1693975" y="9575"/>
                </a:moveTo>
                <a:lnTo>
                  <a:pt x="1681141" y="9525"/>
                </a:lnTo>
                <a:lnTo>
                  <a:pt x="1693975" y="9525"/>
                </a:lnTo>
                <a:close/>
              </a:path>
              <a:path w="3362325" h="1841500">
                <a:moveTo>
                  <a:pt x="1760536" y="10553"/>
                </a:moveTo>
                <a:lnTo>
                  <a:pt x="1745829" y="10198"/>
                </a:lnTo>
                <a:lnTo>
                  <a:pt x="1724328" y="9829"/>
                </a:lnTo>
                <a:lnTo>
                  <a:pt x="1722512" y="9804"/>
                </a:lnTo>
                <a:lnTo>
                  <a:pt x="1722613" y="279"/>
                </a:lnTo>
                <a:lnTo>
                  <a:pt x="1760777" y="1028"/>
                </a:lnTo>
                <a:lnTo>
                  <a:pt x="1760536" y="10553"/>
                </a:lnTo>
                <a:close/>
              </a:path>
              <a:path w="3362325" h="1841500">
                <a:moveTo>
                  <a:pt x="1827071" y="12966"/>
                </a:moveTo>
                <a:lnTo>
                  <a:pt x="1809913" y="12191"/>
                </a:lnTo>
                <a:lnTo>
                  <a:pt x="1789034" y="11391"/>
                </a:lnTo>
                <a:lnTo>
                  <a:pt x="1789403" y="1879"/>
                </a:lnTo>
                <a:lnTo>
                  <a:pt x="1827503" y="3454"/>
                </a:lnTo>
                <a:lnTo>
                  <a:pt x="1827071" y="12966"/>
                </a:lnTo>
                <a:close/>
              </a:path>
              <a:path w="3362325" h="1841500">
                <a:moveTo>
                  <a:pt x="1893530" y="16814"/>
                </a:moveTo>
                <a:lnTo>
                  <a:pt x="1873324" y="15494"/>
                </a:lnTo>
                <a:lnTo>
                  <a:pt x="1855544" y="14439"/>
                </a:lnTo>
                <a:lnTo>
                  <a:pt x="1856103" y="4927"/>
                </a:lnTo>
                <a:lnTo>
                  <a:pt x="1894165" y="7315"/>
                </a:lnTo>
                <a:lnTo>
                  <a:pt x="1893530" y="16814"/>
                </a:lnTo>
                <a:close/>
              </a:path>
              <a:path w="3362325" h="1841500">
                <a:moveTo>
                  <a:pt x="1959862" y="22161"/>
                </a:moveTo>
                <a:lnTo>
                  <a:pt x="1956763" y="21869"/>
                </a:lnTo>
                <a:lnTo>
                  <a:pt x="1936024" y="20065"/>
                </a:lnTo>
                <a:lnTo>
                  <a:pt x="1921965" y="18935"/>
                </a:lnTo>
                <a:lnTo>
                  <a:pt x="1922727" y="9436"/>
                </a:lnTo>
                <a:lnTo>
                  <a:pt x="1960751" y="12674"/>
                </a:lnTo>
                <a:lnTo>
                  <a:pt x="1959862" y="22161"/>
                </a:lnTo>
                <a:close/>
              </a:path>
              <a:path w="3362325" h="1841500">
                <a:moveTo>
                  <a:pt x="2026080" y="28981"/>
                </a:moveTo>
                <a:lnTo>
                  <a:pt x="2018447" y="28105"/>
                </a:lnTo>
                <a:lnTo>
                  <a:pt x="1997975" y="25882"/>
                </a:lnTo>
                <a:lnTo>
                  <a:pt x="1988272" y="24904"/>
                </a:lnTo>
                <a:lnTo>
                  <a:pt x="1989225" y="15430"/>
                </a:lnTo>
                <a:lnTo>
                  <a:pt x="2027172" y="19519"/>
                </a:lnTo>
                <a:lnTo>
                  <a:pt x="2026080" y="28981"/>
                </a:lnTo>
                <a:close/>
              </a:path>
              <a:path w="3362325" h="1841500">
                <a:moveTo>
                  <a:pt x="2092133" y="37312"/>
                </a:moveTo>
                <a:lnTo>
                  <a:pt x="2079318" y="35560"/>
                </a:lnTo>
                <a:lnTo>
                  <a:pt x="2059125" y="32943"/>
                </a:lnTo>
                <a:lnTo>
                  <a:pt x="2054426" y="32359"/>
                </a:lnTo>
                <a:lnTo>
                  <a:pt x="2055582" y="22910"/>
                </a:lnTo>
                <a:lnTo>
                  <a:pt x="2093428" y="27876"/>
                </a:lnTo>
                <a:lnTo>
                  <a:pt x="2092133" y="37312"/>
                </a:lnTo>
                <a:close/>
              </a:path>
              <a:path w="3362325" h="1841500">
                <a:moveTo>
                  <a:pt x="2157969" y="47180"/>
                </a:moveTo>
                <a:lnTo>
                  <a:pt x="2139326" y="44208"/>
                </a:lnTo>
                <a:lnTo>
                  <a:pt x="2120352" y="41338"/>
                </a:lnTo>
                <a:lnTo>
                  <a:pt x="2121774" y="31927"/>
                </a:lnTo>
                <a:lnTo>
                  <a:pt x="2159468" y="37769"/>
                </a:lnTo>
                <a:lnTo>
                  <a:pt x="2157969" y="47180"/>
                </a:lnTo>
                <a:close/>
              </a:path>
              <a:path w="3362325" h="1841500">
                <a:moveTo>
                  <a:pt x="2223514" y="58623"/>
                </a:moveTo>
                <a:lnTo>
                  <a:pt x="2217926" y="57569"/>
                </a:lnTo>
                <a:lnTo>
                  <a:pt x="2198432" y="54038"/>
                </a:lnTo>
                <a:lnTo>
                  <a:pt x="2186087" y="51892"/>
                </a:lnTo>
                <a:lnTo>
                  <a:pt x="2187713" y="42506"/>
                </a:lnTo>
                <a:lnTo>
                  <a:pt x="2225279" y="49263"/>
                </a:lnTo>
                <a:lnTo>
                  <a:pt x="2223514" y="58623"/>
                </a:lnTo>
                <a:close/>
              </a:path>
              <a:path w="3362325" h="1841500">
                <a:moveTo>
                  <a:pt x="2288792" y="71678"/>
                </a:moveTo>
                <a:lnTo>
                  <a:pt x="2275762" y="68922"/>
                </a:lnTo>
                <a:lnTo>
                  <a:pt x="2256585" y="65011"/>
                </a:lnTo>
                <a:lnTo>
                  <a:pt x="2251543" y="64020"/>
                </a:lnTo>
                <a:lnTo>
                  <a:pt x="2253372" y="54673"/>
                </a:lnTo>
                <a:lnTo>
                  <a:pt x="2290761" y="62357"/>
                </a:lnTo>
                <a:lnTo>
                  <a:pt x="2288792" y="71678"/>
                </a:lnTo>
                <a:close/>
              </a:path>
              <a:path w="3362325" h="1841500">
                <a:moveTo>
                  <a:pt x="2353676" y="86360"/>
                </a:moveTo>
                <a:lnTo>
                  <a:pt x="2351289" y="85775"/>
                </a:lnTo>
                <a:lnTo>
                  <a:pt x="2332582" y="81381"/>
                </a:lnTo>
                <a:lnTo>
                  <a:pt x="2316631" y="77762"/>
                </a:lnTo>
                <a:lnTo>
                  <a:pt x="2318739" y="68465"/>
                </a:lnTo>
                <a:lnTo>
                  <a:pt x="2355924" y="77101"/>
                </a:lnTo>
                <a:lnTo>
                  <a:pt x="2353676" y="86360"/>
                </a:lnTo>
                <a:close/>
              </a:path>
              <a:path w="3362325" h="1841500">
                <a:moveTo>
                  <a:pt x="2419001" y="99695"/>
                </a:moveTo>
                <a:lnTo>
                  <a:pt x="2406675" y="99682"/>
                </a:lnTo>
                <a:lnTo>
                  <a:pt x="2388347" y="94932"/>
                </a:lnTo>
                <a:lnTo>
                  <a:pt x="2381388" y="93179"/>
                </a:lnTo>
                <a:lnTo>
                  <a:pt x="2383712" y="83947"/>
                </a:lnTo>
                <a:lnTo>
                  <a:pt x="2409175" y="90487"/>
                </a:lnTo>
                <a:lnTo>
                  <a:pt x="2420656" y="93611"/>
                </a:lnTo>
                <a:lnTo>
                  <a:pt x="2419001" y="99695"/>
                </a:lnTo>
                <a:close/>
              </a:path>
              <a:path w="3362325" h="1841500">
                <a:moveTo>
                  <a:pt x="2418154" y="102806"/>
                </a:moveTo>
                <a:lnTo>
                  <a:pt x="2406674" y="99682"/>
                </a:lnTo>
                <a:lnTo>
                  <a:pt x="2419001" y="99695"/>
                </a:lnTo>
                <a:lnTo>
                  <a:pt x="2418154" y="102806"/>
                </a:lnTo>
                <a:close/>
              </a:path>
              <a:path w="3362325" h="1841500">
                <a:moveTo>
                  <a:pt x="2482482" y="119887"/>
                </a:moveTo>
                <a:lnTo>
                  <a:pt x="2478842" y="119875"/>
                </a:lnTo>
                <a:lnTo>
                  <a:pt x="2445650" y="110312"/>
                </a:lnTo>
                <a:lnTo>
                  <a:pt x="2448291" y="101155"/>
                </a:lnTo>
                <a:lnTo>
                  <a:pt x="2481604" y="110756"/>
                </a:lnTo>
                <a:lnTo>
                  <a:pt x="2484956" y="111785"/>
                </a:lnTo>
                <a:lnTo>
                  <a:pt x="2482482" y="119887"/>
                </a:lnTo>
                <a:close/>
              </a:path>
              <a:path w="3362325" h="1841500">
                <a:moveTo>
                  <a:pt x="2482175" y="120891"/>
                </a:moveTo>
                <a:lnTo>
                  <a:pt x="2478822" y="119875"/>
                </a:lnTo>
                <a:lnTo>
                  <a:pt x="2482482" y="119887"/>
                </a:lnTo>
                <a:lnTo>
                  <a:pt x="2482175" y="120891"/>
                </a:lnTo>
                <a:close/>
              </a:path>
              <a:path w="3362325" h="1841500">
                <a:moveTo>
                  <a:pt x="2545713" y="140855"/>
                </a:moveTo>
                <a:lnTo>
                  <a:pt x="2514116" y="130644"/>
                </a:lnTo>
                <a:lnTo>
                  <a:pt x="2509505" y="129247"/>
                </a:lnTo>
                <a:lnTo>
                  <a:pt x="2512287" y="120129"/>
                </a:lnTo>
                <a:lnTo>
                  <a:pt x="2517037" y="121589"/>
                </a:lnTo>
                <a:lnTo>
                  <a:pt x="2548634" y="131787"/>
                </a:lnTo>
                <a:lnTo>
                  <a:pt x="2545713" y="140855"/>
                </a:lnTo>
                <a:close/>
              </a:path>
              <a:path w="3362325" h="1841500">
                <a:moveTo>
                  <a:pt x="2611307" y="153568"/>
                </a:moveTo>
                <a:lnTo>
                  <a:pt x="2583165" y="153568"/>
                </a:lnTo>
                <a:lnTo>
                  <a:pt x="2572701" y="149999"/>
                </a:lnTo>
                <a:lnTo>
                  <a:pt x="2575774" y="140982"/>
                </a:lnTo>
                <a:lnTo>
                  <a:pt x="2586315" y="144576"/>
                </a:lnTo>
                <a:lnTo>
                  <a:pt x="2611307" y="153568"/>
                </a:lnTo>
                <a:close/>
              </a:path>
              <a:path w="3362325" h="1841500">
                <a:moveTo>
                  <a:pt x="2608540" y="162699"/>
                </a:moveTo>
                <a:lnTo>
                  <a:pt x="2583089" y="153542"/>
                </a:lnTo>
                <a:lnTo>
                  <a:pt x="2611307" y="153568"/>
                </a:lnTo>
                <a:lnTo>
                  <a:pt x="2611766" y="153733"/>
                </a:lnTo>
                <a:lnTo>
                  <a:pt x="2608540" y="162699"/>
                </a:lnTo>
                <a:close/>
              </a:path>
              <a:path w="3362325" h="1841500">
                <a:moveTo>
                  <a:pt x="2673946" y="178206"/>
                </a:moveTo>
                <a:lnTo>
                  <a:pt x="2649891" y="178206"/>
                </a:lnTo>
                <a:lnTo>
                  <a:pt x="2635235" y="172656"/>
                </a:lnTo>
                <a:lnTo>
                  <a:pt x="2638614" y="163741"/>
                </a:lnTo>
                <a:lnTo>
                  <a:pt x="2653346" y="169329"/>
                </a:lnTo>
                <a:lnTo>
                  <a:pt x="2674174" y="177634"/>
                </a:lnTo>
                <a:lnTo>
                  <a:pt x="2673946" y="178206"/>
                </a:lnTo>
                <a:close/>
              </a:path>
              <a:path w="3362325" h="1841500">
                <a:moveTo>
                  <a:pt x="2670656" y="186474"/>
                </a:moveTo>
                <a:lnTo>
                  <a:pt x="2649815" y="178180"/>
                </a:lnTo>
                <a:lnTo>
                  <a:pt x="2673946" y="178206"/>
                </a:lnTo>
                <a:lnTo>
                  <a:pt x="2670656" y="186474"/>
                </a:lnTo>
                <a:close/>
              </a:path>
              <a:path w="3362325" h="1841500">
                <a:moveTo>
                  <a:pt x="2731933" y="212293"/>
                </a:moveTo>
                <a:lnTo>
                  <a:pt x="2714204" y="204482"/>
                </a:lnTo>
                <a:lnTo>
                  <a:pt x="2697008" y="197281"/>
                </a:lnTo>
                <a:lnTo>
                  <a:pt x="2700691" y="188493"/>
                </a:lnTo>
                <a:lnTo>
                  <a:pt x="2718039" y="195770"/>
                </a:lnTo>
                <a:lnTo>
                  <a:pt x="2735769" y="203568"/>
                </a:lnTo>
                <a:lnTo>
                  <a:pt x="2731933" y="212293"/>
                </a:lnTo>
                <a:close/>
              </a:path>
              <a:path w="3362325" h="1841500">
                <a:moveTo>
                  <a:pt x="2796042" y="232448"/>
                </a:moveTo>
                <a:lnTo>
                  <a:pt x="2776218" y="232448"/>
                </a:lnTo>
                <a:lnTo>
                  <a:pt x="2757917" y="223989"/>
                </a:lnTo>
                <a:lnTo>
                  <a:pt x="2761905" y="215341"/>
                </a:lnTo>
                <a:lnTo>
                  <a:pt x="2780295" y="223837"/>
                </a:lnTo>
                <a:lnTo>
                  <a:pt x="2796424" y="231660"/>
                </a:lnTo>
                <a:lnTo>
                  <a:pt x="2796042" y="232448"/>
                </a:lnTo>
                <a:close/>
              </a:path>
              <a:path w="3362325" h="1841500">
                <a:moveTo>
                  <a:pt x="2792271" y="240233"/>
                </a:moveTo>
                <a:lnTo>
                  <a:pt x="2776129" y="232410"/>
                </a:lnTo>
                <a:lnTo>
                  <a:pt x="2796042" y="232448"/>
                </a:lnTo>
                <a:lnTo>
                  <a:pt x="2792271" y="240233"/>
                </a:lnTo>
                <a:close/>
              </a:path>
              <a:path w="3362325" h="1841500">
                <a:moveTo>
                  <a:pt x="2851963" y="269532"/>
                </a:moveTo>
                <a:lnTo>
                  <a:pt x="2850005" y="269532"/>
                </a:lnTo>
                <a:lnTo>
                  <a:pt x="2835527" y="261899"/>
                </a:lnTo>
                <a:lnTo>
                  <a:pt x="2817798" y="252882"/>
                </a:lnTo>
                <a:lnTo>
                  <a:pt x="2822116" y="244386"/>
                </a:lnTo>
                <a:lnTo>
                  <a:pt x="2839972" y="253479"/>
                </a:lnTo>
                <a:lnTo>
                  <a:pt x="2854488" y="261124"/>
                </a:lnTo>
                <a:lnTo>
                  <a:pt x="2856050" y="261975"/>
                </a:lnTo>
                <a:lnTo>
                  <a:pt x="2851963" y="269532"/>
                </a:lnTo>
                <a:close/>
              </a:path>
              <a:path w="3362325" h="1841500">
                <a:moveTo>
                  <a:pt x="2851516" y="270357"/>
                </a:moveTo>
                <a:lnTo>
                  <a:pt x="2849954" y="269506"/>
                </a:lnTo>
                <a:lnTo>
                  <a:pt x="2851963" y="269532"/>
                </a:lnTo>
                <a:lnTo>
                  <a:pt x="2851516" y="270357"/>
                </a:lnTo>
                <a:close/>
              </a:path>
              <a:path w="3362325" h="1841500">
                <a:moveTo>
                  <a:pt x="2911256" y="292912"/>
                </a:moveTo>
                <a:lnTo>
                  <a:pt x="2892283" y="292912"/>
                </a:lnTo>
                <a:lnTo>
                  <a:pt x="2878313" y="285000"/>
                </a:lnTo>
                <a:lnTo>
                  <a:pt x="2876561" y="284035"/>
                </a:lnTo>
                <a:lnTo>
                  <a:pt x="2881158" y="275691"/>
                </a:lnTo>
                <a:lnTo>
                  <a:pt x="2882962" y="276694"/>
                </a:lnTo>
                <a:lnTo>
                  <a:pt x="2897665" y="285026"/>
                </a:lnTo>
                <a:lnTo>
                  <a:pt x="2911256" y="292912"/>
                </a:lnTo>
                <a:close/>
              </a:path>
              <a:path w="3362325" h="1841500">
                <a:moveTo>
                  <a:pt x="2909467" y="302933"/>
                </a:moveTo>
                <a:lnTo>
                  <a:pt x="2905987" y="300863"/>
                </a:lnTo>
                <a:lnTo>
                  <a:pt x="2892233" y="292887"/>
                </a:lnTo>
                <a:lnTo>
                  <a:pt x="2911256" y="292912"/>
                </a:lnTo>
                <a:lnTo>
                  <a:pt x="2914331" y="294741"/>
                </a:lnTo>
                <a:lnTo>
                  <a:pt x="2909467" y="302933"/>
                </a:lnTo>
                <a:close/>
              </a:path>
              <a:path w="3362325" h="1841500">
                <a:moveTo>
                  <a:pt x="2963915" y="325335"/>
                </a:moveTo>
                <a:lnTo>
                  <a:pt x="2946220" y="325335"/>
                </a:lnTo>
                <a:lnTo>
                  <a:pt x="2933851" y="317626"/>
                </a:lnTo>
                <a:lnTo>
                  <a:pt x="2938892" y="309549"/>
                </a:lnTo>
                <a:lnTo>
                  <a:pt x="2951300" y="317284"/>
                </a:lnTo>
                <a:lnTo>
                  <a:pt x="2963915" y="325335"/>
                </a:lnTo>
                <a:close/>
              </a:path>
              <a:path w="3362325" h="1841500">
                <a:moveTo>
                  <a:pt x="2965918" y="338010"/>
                </a:moveTo>
                <a:lnTo>
                  <a:pt x="2959212" y="333628"/>
                </a:lnTo>
                <a:lnTo>
                  <a:pt x="2946170" y="325310"/>
                </a:lnTo>
                <a:lnTo>
                  <a:pt x="2963915" y="325335"/>
                </a:lnTo>
                <a:lnTo>
                  <a:pt x="2971125" y="330047"/>
                </a:lnTo>
                <a:lnTo>
                  <a:pt x="2965918" y="338010"/>
                </a:lnTo>
                <a:close/>
              </a:path>
              <a:path w="3362325" h="1841500">
                <a:moveTo>
                  <a:pt x="3013819" y="359143"/>
                </a:moveTo>
                <a:lnTo>
                  <a:pt x="2997287" y="359143"/>
                </a:lnTo>
                <a:lnTo>
                  <a:pt x="2989565" y="353847"/>
                </a:lnTo>
                <a:lnTo>
                  <a:pt x="2994963" y="345998"/>
                </a:lnTo>
                <a:lnTo>
                  <a:pt x="3002723" y="351332"/>
                </a:lnTo>
                <a:lnTo>
                  <a:pt x="3013819" y="359143"/>
                </a:lnTo>
                <a:close/>
              </a:path>
              <a:path w="3362325" h="1841500">
                <a:moveTo>
                  <a:pt x="3025863" y="367804"/>
                </a:moveTo>
                <a:lnTo>
                  <a:pt x="3009581" y="367804"/>
                </a:lnTo>
                <a:lnTo>
                  <a:pt x="2997236" y="359117"/>
                </a:lnTo>
                <a:lnTo>
                  <a:pt x="3013819" y="359143"/>
                </a:lnTo>
                <a:lnTo>
                  <a:pt x="3015118" y="360057"/>
                </a:lnTo>
                <a:lnTo>
                  <a:pt x="3025863" y="367804"/>
                </a:lnTo>
                <a:close/>
              </a:path>
              <a:path w="3362325" h="1841500">
                <a:moveTo>
                  <a:pt x="3020604" y="375754"/>
                </a:moveTo>
                <a:lnTo>
                  <a:pt x="3009543" y="367779"/>
                </a:lnTo>
                <a:lnTo>
                  <a:pt x="3025863" y="367804"/>
                </a:lnTo>
                <a:lnTo>
                  <a:pt x="3026180" y="368033"/>
                </a:lnTo>
                <a:lnTo>
                  <a:pt x="3020604" y="375754"/>
                </a:lnTo>
                <a:close/>
              </a:path>
              <a:path w="3362325" h="1841500">
                <a:moveTo>
                  <a:pt x="3060881" y="394284"/>
                </a:moveTo>
                <a:lnTo>
                  <a:pt x="3045369" y="394284"/>
                </a:lnTo>
                <a:lnTo>
                  <a:pt x="3043401" y="392785"/>
                </a:lnTo>
                <a:lnTo>
                  <a:pt x="3049154" y="385203"/>
                </a:lnTo>
                <a:lnTo>
                  <a:pt x="3051173" y="386727"/>
                </a:lnTo>
                <a:lnTo>
                  <a:pt x="3060881" y="394284"/>
                </a:lnTo>
                <a:close/>
              </a:path>
              <a:path w="3362325" h="1841500">
                <a:moveTo>
                  <a:pt x="3076415" y="412318"/>
                </a:moveTo>
                <a:lnTo>
                  <a:pt x="3068255" y="412318"/>
                </a:lnTo>
                <a:lnTo>
                  <a:pt x="3056863" y="403225"/>
                </a:lnTo>
                <a:lnTo>
                  <a:pt x="3045318" y="394246"/>
                </a:lnTo>
                <a:lnTo>
                  <a:pt x="3060881" y="394284"/>
                </a:lnTo>
                <a:lnTo>
                  <a:pt x="3062806" y="395782"/>
                </a:lnTo>
                <a:lnTo>
                  <a:pt x="3074249" y="404914"/>
                </a:lnTo>
                <a:lnTo>
                  <a:pt x="3079177" y="408952"/>
                </a:lnTo>
                <a:lnTo>
                  <a:pt x="3076415" y="412318"/>
                </a:lnTo>
                <a:close/>
              </a:path>
              <a:path w="3362325" h="1841500">
                <a:moveTo>
                  <a:pt x="3073131" y="416318"/>
                </a:moveTo>
                <a:lnTo>
                  <a:pt x="3068204" y="412280"/>
                </a:lnTo>
                <a:lnTo>
                  <a:pt x="3076415" y="412318"/>
                </a:lnTo>
                <a:lnTo>
                  <a:pt x="3073131" y="416318"/>
                </a:lnTo>
                <a:close/>
              </a:path>
              <a:path w="3362325" h="1841500">
                <a:moveTo>
                  <a:pt x="3125815" y="449325"/>
                </a:moveTo>
                <a:lnTo>
                  <a:pt x="3111676" y="449325"/>
                </a:lnTo>
                <a:lnTo>
                  <a:pt x="3101071" y="439915"/>
                </a:lnTo>
                <a:lnTo>
                  <a:pt x="3094925" y="434619"/>
                </a:lnTo>
                <a:lnTo>
                  <a:pt x="3101148" y="427405"/>
                </a:lnTo>
                <a:lnTo>
                  <a:pt x="3107396" y="432790"/>
                </a:lnTo>
                <a:lnTo>
                  <a:pt x="3118039" y="442239"/>
                </a:lnTo>
                <a:lnTo>
                  <a:pt x="3125815" y="449325"/>
                </a:lnTo>
                <a:close/>
              </a:path>
              <a:path w="3362325" h="1841500">
                <a:moveTo>
                  <a:pt x="3124231" y="458762"/>
                </a:moveTo>
                <a:lnTo>
                  <a:pt x="3122026" y="458762"/>
                </a:lnTo>
                <a:lnTo>
                  <a:pt x="3111625" y="449287"/>
                </a:lnTo>
                <a:lnTo>
                  <a:pt x="3125815" y="449325"/>
                </a:lnTo>
                <a:lnTo>
                  <a:pt x="3128491" y="451764"/>
                </a:lnTo>
                <a:lnTo>
                  <a:pt x="3129710" y="452920"/>
                </a:lnTo>
                <a:lnTo>
                  <a:pt x="3124231" y="458762"/>
                </a:lnTo>
                <a:close/>
              </a:path>
              <a:path w="3362325" h="1841500">
                <a:moveTo>
                  <a:pt x="3123195" y="459866"/>
                </a:moveTo>
                <a:lnTo>
                  <a:pt x="3121976" y="458724"/>
                </a:lnTo>
                <a:lnTo>
                  <a:pt x="3124231" y="458762"/>
                </a:lnTo>
                <a:lnTo>
                  <a:pt x="3123195" y="459866"/>
                </a:lnTo>
                <a:close/>
              </a:path>
              <a:path w="3362325" h="1841500">
                <a:moveTo>
                  <a:pt x="3165173" y="487502"/>
                </a:moveTo>
                <a:lnTo>
                  <a:pt x="3151846" y="487502"/>
                </a:lnTo>
                <a:lnTo>
                  <a:pt x="3143769" y="479501"/>
                </a:lnTo>
                <a:lnTo>
                  <a:pt x="3150474" y="472732"/>
                </a:lnTo>
                <a:lnTo>
                  <a:pt x="3158602" y="480783"/>
                </a:lnTo>
                <a:lnTo>
                  <a:pt x="3165173" y="487502"/>
                </a:lnTo>
                <a:close/>
              </a:path>
              <a:path w="3362325" h="1841500">
                <a:moveTo>
                  <a:pt x="3174522" y="497230"/>
                </a:moveTo>
                <a:lnTo>
                  <a:pt x="3161371" y="497230"/>
                </a:lnTo>
                <a:lnTo>
                  <a:pt x="3151811" y="487467"/>
                </a:lnTo>
                <a:lnTo>
                  <a:pt x="3165173" y="487502"/>
                </a:lnTo>
                <a:lnTo>
                  <a:pt x="3168216" y="490613"/>
                </a:lnTo>
                <a:lnTo>
                  <a:pt x="3174522" y="497230"/>
                </a:lnTo>
                <a:close/>
              </a:path>
              <a:path w="3362325" h="1841500">
                <a:moveTo>
                  <a:pt x="3170325" y="506628"/>
                </a:moveTo>
                <a:lnTo>
                  <a:pt x="3161320" y="497179"/>
                </a:lnTo>
                <a:lnTo>
                  <a:pt x="3174522" y="497230"/>
                </a:lnTo>
                <a:lnTo>
                  <a:pt x="3177221" y="500062"/>
                </a:lnTo>
                <a:lnTo>
                  <a:pt x="3170325" y="506628"/>
                </a:lnTo>
                <a:close/>
              </a:path>
              <a:path w="3362325" h="1841500">
                <a:moveTo>
                  <a:pt x="3209781" y="536778"/>
                </a:moveTo>
                <a:lnTo>
                  <a:pt x="3197337" y="536778"/>
                </a:lnTo>
                <a:lnTo>
                  <a:pt x="3189387" y="527621"/>
                </a:lnTo>
                <a:lnTo>
                  <a:pt x="3196575" y="521373"/>
                </a:lnTo>
                <a:lnTo>
                  <a:pt x="3204576" y="530593"/>
                </a:lnTo>
                <a:lnTo>
                  <a:pt x="3209781" y="536778"/>
                </a:lnTo>
                <a:close/>
              </a:path>
              <a:path w="3362325" h="1841500">
                <a:moveTo>
                  <a:pt x="3213797" y="556666"/>
                </a:moveTo>
                <a:lnTo>
                  <a:pt x="3205745" y="546773"/>
                </a:lnTo>
                <a:lnTo>
                  <a:pt x="3197287" y="536727"/>
                </a:lnTo>
                <a:lnTo>
                  <a:pt x="3209781" y="536778"/>
                </a:lnTo>
                <a:lnTo>
                  <a:pt x="3213136" y="540765"/>
                </a:lnTo>
                <a:lnTo>
                  <a:pt x="3221188" y="550659"/>
                </a:lnTo>
                <a:lnTo>
                  <a:pt x="3213797" y="556666"/>
                </a:lnTo>
                <a:close/>
              </a:path>
              <a:path w="3362325" h="1841500">
                <a:moveTo>
                  <a:pt x="3249078" y="587679"/>
                </a:moveTo>
                <a:lnTo>
                  <a:pt x="3237406" y="587679"/>
                </a:lnTo>
                <a:lnTo>
                  <a:pt x="3231107" y="579107"/>
                </a:lnTo>
                <a:lnTo>
                  <a:pt x="3238790" y="573468"/>
                </a:lnTo>
                <a:lnTo>
                  <a:pt x="3245128" y="582104"/>
                </a:lnTo>
                <a:lnTo>
                  <a:pt x="3249078" y="587679"/>
                </a:lnTo>
                <a:close/>
              </a:path>
              <a:path w="3362325" h="1841500">
                <a:moveTo>
                  <a:pt x="3256281" y="598042"/>
                </a:moveTo>
                <a:lnTo>
                  <a:pt x="3244759" y="598042"/>
                </a:lnTo>
                <a:lnTo>
                  <a:pt x="3237355" y="587616"/>
                </a:lnTo>
                <a:lnTo>
                  <a:pt x="3249078" y="587679"/>
                </a:lnTo>
                <a:lnTo>
                  <a:pt x="3252570" y="592607"/>
                </a:lnTo>
                <a:lnTo>
                  <a:pt x="3256281" y="598042"/>
                </a:lnTo>
                <a:close/>
              </a:path>
              <a:path w="3362325" h="1841500">
                <a:moveTo>
                  <a:pt x="3255297" y="608469"/>
                </a:moveTo>
                <a:lnTo>
                  <a:pt x="3251871" y="608469"/>
                </a:lnTo>
                <a:lnTo>
                  <a:pt x="3244708" y="597979"/>
                </a:lnTo>
                <a:lnTo>
                  <a:pt x="3256281" y="598042"/>
                </a:lnTo>
                <a:lnTo>
                  <a:pt x="3259783" y="603173"/>
                </a:lnTo>
                <a:lnTo>
                  <a:pt x="3260863" y="604812"/>
                </a:lnTo>
                <a:lnTo>
                  <a:pt x="3255297" y="608469"/>
                </a:lnTo>
                <a:close/>
              </a:path>
              <a:path w="3362325" h="1841500">
                <a:moveTo>
                  <a:pt x="3252900" y="610044"/>
                </a:moveTo>
                <a:lnTo>
                  <a:pt x="3251820" y="608406"/>
                </a:lnTo>
                <a:lnTo>
                  <a:pt x="3255297" y="608469"/>
                </a:lnTo>
                <a:lnTo>
                  <a:pt x="3252900" y="610044"/>
                </a:lnTo>
                <a:close/>
              </a:path>
              <a:path w="3362325" h="1841500">
                <a:moveTo>
                  <a:pt x="3282872" y="640092"/>
                </a:moveTo>
                <a:lnTo>
                  <a:pt x="3271848" y="640092"/>
                </a:lnTo>
                <a:lnTo>
                  <a:pt x="3268153" y="634009"/>
                </a:lnTo>
                <a:lnTo>
                  <a:pt x="3276306" y="629069"/>
                </a:lnTo>
                <a:lnTo>
                  <a:pt x="3280040" y="635228"/>
                </a:lnTo>
                <a:lnTo>
                  <a:pt x="3282872" y="640092"/>
                </a:lnTo>
                <a:close/>
              </a:path>
              <a:path w="3362325" h="1841500">
                <a:moveTo>
                  <a:pt x="3288946" y="650735"/>
                </a:moveTo>
                <a:lnTo>
                  <a:pt x="3278046" y="650735"/>
                </a:lnTo>
                <a:lnTo>
                  <a:pt x="3271798" y="640016"/>
                </a:lnTo>
                <a:lnTo>
                  <a:pt x="3282872" y="640092"/>
                </a:lnTo>
                <a:lnTo>
                  <a:pt x="3286326" y="646023"/>
                </a:lnTo>
                <a:lnTo>
                  <a:pt x="3288946" y="650735"/>
                </a:lnTo>
                <a:close/>
              </a:path>
              <a:path w="3362325" h="1841500">
                <a:moveTo>
                  <a:pt x="3286885" y="666864"/>
                </a:moveTo>
                <a:lnTo>
                  <a:pt x="3283964" y="661365"/>
                </a:lnTo>
                <a:lnTo>
                  <a:pt x="3277995" y="650659"/>
                </a:lnTo>
                <a:lnTo>
                  <a:pt x="3288946" y="650735"/>
                </a:lnTo>
                <a:lnTo>
                  <a:pt x="3292372" y="656894"/>
                </a:lnTo>
                <a:lnTo>
                  <a:pt x="3295293" y="662393"/>
                </a:lnTo>
                <a:lnTo>
                  <a:pt x="3286885" y="666864"/>
                </a:lnTo>
                <a:close/>
              </a:path>
              <a:path w="3362325" h="1841500">
                <a:moveTo>
                  <a:pt x="3310933" y="693877"/>
                </a:moveTo>
                <a:lnTo>
                  <a:pt x="3300461" y="693877"/>
                </a:lnTo>
                <a:lnTo>
                  <a:pt x="3299661" y="692213"/>
                </a:lnTo>
                <a:lnTo>
                  <a:pt x="3308234" y="688073"/>
                </a:lnTo>
                <a:lnTo>
                  <a:pt x="3309072" y="689825"/>
                </a:lnTo>
                <a:lnTo>
                  <a:pt x="3310933" y="693877"/>
                </a:lnTo>
                <a:close/>
              </a:path>
              <a:path w="3362325" h="1841500">
                <a:moveTo>
                  <a:pt x="3320526" y="715759"/>
                </a:moveTo>
                <a:lnTo>
                  <a:pt x="3310228" y="715759"/>
                </a:lnTo>
                <a:lnTo>
                  <a:pt x="3305427" y="704710"/>
                </a:lnTo>
                <a:lnTo>
                  <a:pt x="3300423" y="693801"/>
                </a:lnTo>
                <a:lnTo>
                  <a:pt x="3310933" y="693877"/>
                </a:lnTo>
                <a:lnTo>
                  <a:pt x="3314165" y="700913"/>
                </a:lnTo>
                <a:lnTo>
                  <a:pt x="3319003" y="712050"/>
                </a:lnTo>
                <a:lnTo>
                  <a:pt x="3320526" y="715759"/>
                </a:lnTo>
                <a:close/>
              </a:path>
              <a:path w="3362325" h="1841500">
                <a:moveTo>
                  <a:pt x="3314749" y="726770"/>
                </a:moveTo>
                <a:lnTo>
                  <a:pt x="3310199" y="715692"/>
                </a:lnTo>
                <a:lnTo>
                  <a:pt x="3320526" y="715759"/>
                </a:lnTo>
                <a:lnTo>
                  <a:pt x="3323639" y="723341"/>
                </a:lnTo>
                <a:lnTo>
                  <a:pt x="3314749" y="726770"/>
                </a:lnTo>
                <a:close/>
              </a:path>
              <a:path w="3362325" h="1841500">
                <a:moveTo>
                  <a:pt x="3335513" y="789559"/>
                </a:moveTo>
                <a:lnTo>
                  <a:pt x="3333608" y="782459"/>
                </a:lnTo>
                <a:lnTo>
                  <a:pt x="3330332" y="771220"/>
                </a:lnTo>
                <a:lnTo>
                  <a:pt x="3326801" y="760018"/>
                </a:lnTo>
                <a:lnTo>
                  <a:pt x="3324553" y="753389"/>
                </a:lnTo>
                <a:lnTo>
                  <a:pt x="3333583" y="750341"/>
                </a:lnTo>
                <a:lnTo>
                  <a:pt x="3335882" y="757148"/>
                </a:lnTo>
                <a:lnTo>
                  <a:pt x="3339476" y="768553"/>
                </a:lnTo>
                <a:lnTo>
                  <a:pt x="3342816" y="779995"/>
                </a:lnTo>
                <a:lnTo>
                  <a:pt x="3344708" y="787095"/>
                </a:lnTo>
                <a:lnTo>
                  <a:pt x="3335513" y="789559"/>
                </a:lnTo>
                <a:close/>
              </a:path>
              <a:path w="3362325" h="1841500">
                <a:moveTo>
                  <a:pt x="3353863" y="827989"/>
                </a:moveTo>
                <a:lnTo>
                  <a:pt x="3344200" y="827989"/>
                </a:lnTo>
                <a:lnTo>
                  <a:pt x="3342041" y="817041"/>
                </a:lnTo>
                <a:lnTo>
                  <a:pt x="3351376" y="815200"/>
                </a:lnTo>
                <a:lnTo>
                  <a:pt x="3353560" y="826249"/>
                </a:lnTo>
                <a:lnTo>
                  <a:pt x="3353863" y="827989"/>
                </a:lnTo>
                <a:close/>
              </a:path>
              <a:path w="3362325" h="1841500">
                <a:moveTo>
                  <a:pt x="3357529" y="850963"/>
                </a:moveTo>
                <a:lnTo>
                  <a:pt x="3347934" y="850963"/>
                </a:lnTo>
                <a:lnTo>
                  <a:pt x="3346181" y="839355"/>
                </a:lnTo>
                <a:lnTo>
                  <a:pt x="3344175" y="827887"/>
                </a:lnTo>
                <a:lnTo>
                  <a:pt x="3353863" y="827989"/>
                </a:lnTo>
                <a:lnTo>
                  <a:pt x="3355592" y="837933"/>
                </a:lnTo>
                <a:lnTo>
                  <a:pt x="3357357" y="849642"/>
                </a:lnTo>
                <a:lnTo>
                  <a:pt x="3357529" y="850963"/>
                </a:lnTo>
                <a:close/>
              </a:path>
              <a:path w="3362325" h="1841500">
                <a:moveTo>
                  <a:pt x="3348353" y="854278"/>
                </a:moveTo>
                <a:lnTo>
                  <a:pt x="3347909" y="850849"/>
                </a:lnTo>
                <a:lnTo>
                  <a:pt x="3357529" y="850963"/>
                </a:lnTo>
                <a:lnTo>
                  <a:pt x="3357802" y="853071"/>
                </a:lnTo>
                <a:lnTo>
                  <a:pt x="3348353" y="854278"/>
                </a:lnTo>
                <a:close/>
              </a:path>
              <a:path w="3362325" h="1841500">
                <a:moveTo>
                  <a:pt x="3361092" y="885698"/>
                </a:moveTo>
                <a:lnTo>
                  <a:pt x="3351554" y="885698"/>
                </a:lnTo>
                <a:lnTo>
                  <a:pt x="3351287" y="882472"/>
                </a:lnTo>
                <a:lnTo>
                  <a:pt x="3360786" y="881710"/>
                </a:lnTo>
                <a:lnTo>
                  <a:pt x="3361092" y="885698"/>
                </a:lnTo>
                <a:close/>
              </a:path>
              <a:path w="3362325" h="1841500">
                <a:moveTo>
                  <a:pt x="3361758" y="897356"/>
                </a:moveTo>
                <a:lnTo>
                  <a:pt x="3352227" y="897356"/>
                </a:lnTo>
                <a:lnTo>
                  <a:pt x="3351541" y="885596"/>
                </a:lnTo>
                <a:lnTo>
                  <a:pt x="3361092" y="885698"/>
                </a:lnTo>
                <a:lnTo>
                  <a:pt x="3361758" y="897356"/>
                </a:lnTo>
                <a:close/>
              </a:path>
              <a:path w="3362325" h="1841500">
                <a:moveTo>
                  <a:pt x="3352760" y="920203"/>
                </a:moveTo>
                <a:lnTo>
                  <a:pt x="3352621" y="908723"/>
                </a:lnTo>
                <a:lnTo>
                  <a:pt x="3352214" y="897242"/>
                </a:lnTo>
                <a:lnTo>
                  <a:pt x="3361758" y="897356"/>
                </a:lnTo>
                <a:lnTo>
                  <a:pt x="3362149" y="909053"/>
                </a:lnTo>
                <a:lnTo>
                  <a:pt x="3362285" y="920102"/>
                </a:lnTo>
                <a:lnTo>
                  <a:pt x="3352760" y="920203"/>
                </a:lnTo>
                <a:close/>
              </a:path>
              <a:path w="3362325" h="1841500">
                <a:moveTo>
                  <a:pt x="3352633" y="909053"/>
                </a:moveTo>
                <a:close/>
              </a:path>
              <a:path w="3362325" h="1841500">
                <a:moveTo>
                  <a:pt x="3358958" y="979055"/>
                </a:moveTo>
                <a:lnTo>
                  <a:pt x="3349395" y="979055"/>
                </a:lnTo>
                <a:lnTo>
                  <a:pt x="3350614" y="967359"/>
                </a:lnTo>
                <a:lnTo>
                  <a:pt x="3351554" y="955738"/>
                </a:lnTo>
                <a:lnTo>
                  <a:pt x="3351973" y="948436"/>
                </a:lnTo>
                <a:lnTo>
                  <a:pt x="3361485" y="948994"/>
                </a:lnTo>
                <a:lnTo>
                  <a:pt x="3361040" y="956513"/>
                </a:lnTo>
                <a:lnTo>
                  <a:pt x="3360088" y="968248"/>
                </a:lnTo>
                <a:lnTo>
                  <a:pt x="3358958" y="979055"/>
                </a:lnTo>
                <a:close/>
              </a:path>
              <a:path w="3362325" h="1841500">
                <a:moveTo>
                  <a:pt x="3351541" y="955852"/>
                </a:moveTo>
                <a:close/>
              </a:path>
              <a:path w="3362325" h="1841500">
                <a:moveTo>
                  <a:pt x="3350601" y="967473"/>
                </a:moveTo>
                <a:close/>
              </a:path>
              <a:path w="3362325" h="1841500">
                <a:moveTo>
                  <a:pt x="3357942" y="987247"/>
                </a:moveTo>
                <a:lnTo>
                  <a:pt x="3348493" y="986040"/>
                </a:lnTo>
                <a:lnTo>
                  <a:pt x="3349395" y="978941"/>
                </a:lnTo>
                <a:lnTo>
                  <a:pt x="3358958" y="979055"/>
                </a:lnTo>
                <a:lnTo>
                  <a:pt x="3358843" y="980147"/>
                </a:lnTo>
                <a:lnTo>
                  <a:pt x="3357942" y="987247"/>
                </a:lnTo>
                <a:close/>
              </a:path>
              <a:path w="3362325" h="1841500">
                <a:moveTo>
                  <a:pt x="3351632" y="1024978"/>
                </a:moveTo>
                <a:lnTo>
                  <a:pt x="3341927" y="1024978"/>
                </a:lnTo>
                <a:lnTo>
                  <a:pt x="3344099" y="1013942"/>
                </a:lnTo>
                <a:lnTo>
                  <a:pt x="3353446" y="1015784"/>
                </a:lnTo>
                <a:lnTo>
                  <a:pt x="3351632" y="1024978"/>
                </a:lnTo>
                <a:close/>
              </a:path>
              <a:path w="3362325" h="1841500">
                <a:moveTo>
                  <a:pt x="3346442" y="1047686"/>
                </a:moveTo>
                <a:lnTo>
                  <a:pt x="3336631" y="1047686"/>
                </a:lnTo>
                <a:lnTo>
                  <a:pt x="3339438" y="1036256"/>
                </a:lnTo>
                <a:lnTo>
                  <a:pt x="3341940" y="1024877"/>
                </a:lnTo>
                <a:lnTo>
                  <a:pt x="3351632" y="1024978"/>
                </a:lnTo>
                <a:lnTo>
                  <a:pt x="3351249" y="1026922"/>
                </a:lnTo>
                <a:lnTo>
                  <a:pt x="3348683" y="1038517"/>
                </a:lnTo>
                <a:lnTo>
                  <a:pt x="3346442" y="1047686"/>
                </a:lnTo>
                <a:close/>
              </a:path>
              <a:path w="3362325" h="1841500">
                <a:moveTo>
                  <a:pt x="3339412" y="1036358"/>
                </a:moveTo>
                <a:close/>
              </a:path>
              <a:path w="3362325" h="1841500">
                <a:moveTo>
                  <a:pt x="3336650" y="1047608"/>
                </a:moveTo>
                <a:close/>
              </a:path>
              <a:path w="3362325" h="1841500">
                <a:moveTo>
                  <a:pt x="3345000" y="1053261"/>
                </a:moveTo>
                <a:lnTo>
                  <a:pt x="3335806" y="1050798"/>
                </a:lnTo>
                <a:lnTo>
                  <a:pt x="3336650" y="1047608"/>
                </a:lnTo>
                <a:lnTo>
                  <a:pt x="3346442" y="1047686"/>
                </a:lnTo>
                <a:lnTo>
                  <a:pt x="3345864" y="1050048"/>
                </a:lnTo>
                <a:lnTo>
                  <a:pt x="3345000" y="1053261"/>
                </a:lnTo>
                <a:close/>
              </a:path>
              <a:path w="3362325" h="1841500">
                <a:moveTo>
                  <a:pt x="3336789" y="1081430"/>
                </a:moveTo>
                <a:lnTo>
                  <a:pt x="3326801" y="1081430"/>
                </a:lnTo>
                <a:lnTo>
                  <a:pt x="3327868" y="1078026"/>
                </a:lnTo>
                <a:lnTo>
                  <a:pt x="3336961" y="1080884"/>
                </a:lnTo>
                <a:lnTo>
                  <a:pt x="3336789" y="1081430"/>
                </a:lnTo>
                <a:close/>
              </a:path>
              <a:path w="3362325" h="1841500">
                <a:moveTo>
                  <a:pt x="3324045" y="1117041"/>
                </a:moveTo>
                <a:lnTo>
                  <a:pt x="3315155" y="1113612"/>
                </a:lnTo>
                <a:lnTo>
                  <a:pt x="3319029" y="1103604"/>
                </a:lnTo>
                <a:lnTo>
                  <a:pt x="3323055" y="1092492"/>
                </a:lnTo>
                <a:lnTo>
                  <a:pt x="3326827" y="1081328"/>
                </a:lnTo>
                <a:lnTo>
                  <a:pt x="3336789" y="1081430"/>
                </a:lnTo>
                <a:lnTo>
                  <a:pt x="3335856" y="1084389"/>
                </a:lnTo>
                <a:lnTo>
                  <a:pt x="3332008" y="1095743"/>
                </a:lnTo>
                <a:lnTo>
                  <a:pt x="3327906" y="1107033"/>
                </a:lnTo>
                <a:lnTo>
                  <a:pt x="3324045" y="1117041"/>
                </a:lnTo>
                <a:close/>
              </a:path>
              <a:path w="3362325" h="1841500">
                <a:moveTo>
                  <a:pt x="3323017" y="1092593"/>
                </a:moveTo>
                <a:close/>
              </a:path>
              <a:path w="3362325" h="1841500">
                <a:moveTo>
                  <a:pt x="3318991" y="1103693"/>
                </a:moveTo>
                <a:close/>
              </a:path>
              <a:path w="3362325" h="1841500">
                <a:moveTo>
                  <a:pt x="3310900" y="1147648"/>
                </a:moveTo>
                <a:lnTo>
                  <a:pt x="3300423" y="1147648"/>
                </a:lnTo>
                <a:lnTo>
                  <a:pt x="3304094" y="1139634"/>
                </a:lnTo>
                <a:lnTo>
                  <a:pt x="3312755" y="1143609"/>
                </a:lnTo>
                <a:lnTo>
                  <a:pt x="3310900" y="1147648"/>
                </a:lnTo>
                <a:close/>
              </a:path>
              <a:path w="3362325" h="1841500">
                <a:moveTo>
                  <a:pt x="3305754" y="1158506"/>
                </a:moveTo>
                <a:lnTo>
                  <a:pt x="3295178" y="1158506"/>
                </a:lnTo>
                <a:lnTo>
                  <a:pt x="3300461" y="1147559"/>
                </a:lnTo>
                <a:lnTo>
                  <a:pt x="3310900" y="1147648"/>
                </a:lnTo>
                <a:lnTo>
                  <a:pt x="3309034" y="1151712"/>
                </a:lnTo>
                <a:lnTo>
                  <a:pt x="3305754" y="1158506"/>
                </a:lnTo>
                <a:close/>
              </a:path>
              <a:path w="3362325" h="1841500">
                <a:moveTo>
                  <a:pt x="3295190" y="1158482"/>
                </a:moveTo>
                <a:close/>
              </a:path>
              <a:path w="3362325" h="1841500">
                <a:moveTo>
                  <a:pt x="3295826" y="1178052"/>
                </a:moveTo>
                <a:lnTo>
                  <a:pt x="3287419" y="1173581"/>
                </a:lnTo>
                <a:lnTo>
                  <a:pt x="3289730" y="1169238"/>
                </a:lnTo>
                <a:lnTo>
                  <a:pt x="3295190" y="1158482"/>
                </a:lnTo>
                <a:lnTo>
                  <a:pt x="3305754" y="1158506"/>
                </a:lnTo>
                <a:lnTo>
                  <a:pt x="3303713" y="1162735"/>
                </a:lnTo>
                <a:lnTo>
                  <a:pt x="3298137" y="1173708"/>
                </a:lnTo>
                <a:lnTo>
                  <a:pt x="3295826" y="1178052"/>
                </a:lnTo>
                <a:close/>
              </a:path>
              <a:path w="3362325" h="1841500">
                <a:moveTo>
                  <a:pt x="3289679" y="1169327"/>
                </a:moveTo>
                <a:close/>
              </a:path>
              <a:path w="3362325" h="1841500">
                <a:moveTo>
                  <a:pt x="3269979" y="1222565"/>
                </a:moveTo>
                <a:lnTo>
                  <a:pt x="3258717" y="1222565"/>
                </a:lnTo>
                <a:lnTo>
                  <a:pt x="3265422" y="1211948"/>
                </a:lnTo>
                <a:lnTo>
                  <a:pt x="3271848" y="1201356"/>
                </a:lnTo>
                <a:lnTo>
                  <a:pt x="3273588" y="1198372"/>
                </a:lnTo>
                <a:lnTo>
                  <a:pt x="3281818" y="1203159"/>
                </a:lnTo>
                <a:lnTo>
                  <a:pt x="3279989" y="1206296"/>
                </a:lnTo>
                <a:lnTo>
                  <a:pt x="3273474" y="1217040"/>
                </a:lnTo>
                <a:lnTo>
                  <a:pt x="3269979" y="1222565"/>
                </a:lnTo>
                <a:close/>
              </a:path>
              <a:path w="3362325" h="1841500">
                <a:moveTo>
                  <a:pt x="3271798" y="1201432"/>
                </a:moveTo>
                <a:close/>
              </a:path>
              <a:path w="3362325" h="1841500">
                <a:moveTo>
                  <a:pt x="3265371" y="1212024"/>
                </a:moveTo>
                <a:close/>
              </a:path>
              <a:path w="3362325" h="1841500">
                <a:moveTo>
                  <a:pt x="3261485" y="1235684"/>
                </a:moveTo>
                <a:lnTo>
                  <a:pt x="3253535" y="1230452"/>
                </a:lnTo>
                <a:lnTo>
                  <a:pt x="3258755" y="1222489"/>
                </a:lnTo>
                <a:lnTo>
                  <a:pt x="3269979" y="1222565"/>
                </a:lnTo>
                <a:lnTo>
                  <a:pt x="3266718" y="1227721"/>
                </a:lnTo>
                <a:lnTo>
                  <a:pt x="3261485" y="1235684"/>
                </a:lnTo>
                <a:close/>
              </a:path>
              <a:path w="3362325" h="1841500">
                <a:moveTo>
                  <a:pt x="3237355" y="1253832"/>
                </a:moveTo>
                <a:close/>
              </a:path>
              <a:path w="3362325" h="1841500">
                <a:moveTo>
                  <a:pt x="3237404" y="1253832"/>
                </a:moveTo>
                <a:close/>
              </a:path>
              <a:path w="3362325" h="1841500">
                <a:moveTo>
                  <a:pt x="3221937" y="1289837"/>
                </a:moveTo>
                <a:lnTo>
                  <a:pt x="3214457" y="1283944"/>
                </a:lnTo>
                <a:lnTo>
                  <a:pt x="3222052" y="1274305"/>
                </a:lnTo>
                <a:lnTo>
                  <a:pt x="3229837" y="1264069"/>
                </a:lnTo>
                <a:lnTo>
                  <a:pt x="3237350" y="1253832"/>
                </a:lnTo>
                <a:lnTo>
                  <a:pt x="3245140" y="1259319"/>
                </a:lnTo>
                <a:lnTo>
                  <a:pt x="3237419" y="1269834"/>
                </a:lnTo>
                <a:lnTo>
                  <a:pt x="3229532" y="1280198"/>
                </a:lnTo>
                <a:lnTo>
                  <a:pt x="3221937" y="1289837"/>
                </a:lnTo>
                <a:close/>
              </a:path>
              <a:path w="3362325" h="1841500">
                <a:moveTo>
                  <a:pt x="3229786" y="1264132"/>
                </a:moveTo>
                <a:close/>
              </a:path>
              <a:path w="3362325" h="1841500">
                <a:moveTo>
                  <a:pt x="3222001" y="1274368"/>
                </a:moveTo>
                <a:close/>
              </a:path>
              <a:path w="3362325" h="1841500">
                <a:moveTo>
                  <a:pt x="3201242" y="1314703"/>
                </a:moveTo>
                <a:lnTo>
                  <a:pt x="3188625" y="1314703"/>
                </a:lnTo>
                <a:lnTo>
                  <a:pt x="3196372" y="1305775"/>
                </a:lnTo>
                <a:lnTo>
                  <a:pt x="3203573" y="1312024"/>
                </a:lnTo>
                <a:lnTo>
                  <a:pt x="3201242" y="1314703"/>
                </a:lnTo>
                <a:close/>
              </a:path>
              <a:path w="3362325" h="1841500">
                <a:moveTo>
                  <a:pt x="3178046" y="1340497"/>
                </a:moveTo>
                <a:lnTo>
                  <a:pt x="3171048" y="1334033"/>
                </a:lnTo>
                <a:lnTo>
                  <a:pt x="3179786" y="1324571"/>
                </a:lnTo>
                <a:lnTo>
                  <a:pt x="3188663" y="1314653"/>
                </a:lnTo>
                <a:lnTo>
                  <a:pt x="3201242" y="1314703"/>
                </a:lnTo>
                <a:lnTo>
                  <a:pt x="3195763" y="1321003"/>
                </a:lnTo>
                <a:lnTo>
                  <a:pt x="3186784" y="1331036"/>
                </a:lnTo>
                <a:lnTo>
                  <a:pt x="3178046" y="1340497"/>
                </a:lnTo>
                <a:close/>
              </a:path>
              <a:path w="3362325" h="1841500">
                <a:moveTo>
                  <a:pt x="3179735" y="1324622"/>
                </a:moveTo>
                <a:close/>
              </a:path>
              <a:path w="3362325" h="1841500">
                <a:moveTo>
                  <a:pt x="3155589" y="1363637"/>
                </a:moveTo>
                <a:lnTo>
                  <a:pt x="3142067" y="1363637"/>
                </a:lnTo>
                <a:lnTo>
                  <a:pt x="3151338" y="1354442"/>
                </a:lnTo>
                <a:lnTo>
                  <a:pt x="3158044" y="1361198"/>
                </a:lnTo>
                <a:lnTo>
                  <a:pt x="3155589" y="1363637"/>
                </a:lnTo>
                <a:close/>
              </a:path>
              <a:path w="3362325" h="1841500">
                <a:moveTo>
                  <a:pt x="3130535" y="1387754"/>
                </a:moveTo>
                <a:lnTo>
                  <a:pt x="3124020" y="1380807"/>
                </a:lnTo>
                <a:lnTo>
                  <a:pt x="3132174" y="1373174"/>
                </a:lnTo>
                <a:lnTo>
                  <a:pt x="3142105" y="1363586"/>
                </a:lnTo>
                <a:lnTo>
                  <a:pt x="3155589" y="1363637"/>
                </a:lnTo>
                <a:lnTo>
                  <a:pt x="3148722" y="1370457"/>
                </a:lnTo>
                <a:lnTo>
                  <a:pt x="3138676" y="1380121"/>
                </a:lnTo>
                <a:lnTo>
                  <a:pt x="3130535" y="1387754"/>
                </a:lnTo>
                <a:close/>
              </a:path>
              <a:path w="3362325" h="1841500">
                <a:moveTo>
                  <a:pt x="3132123" y="1373212"/>
                </a:moveTo>
                <a:close/>
              </a:path>
              <a:path w="3362325" h="1841500">
                <a:moveTo>
                  <a:pt x="3080053" y="1431772"/>
                </a:moveTo>
                <a:lnTo>
                  <a:pt x="3074020" y="1424406"/>
                </a:lnTo>
                <a:lnTo>
                  <a:pt x="3079405" y="1419987"/>
                </a:lnTo>
                <a:lnTo>
                  <a:pt x="3090365" y="1410766"/>
                </a:lnTo>
                <a:lnTo>
                  <a:pt x="3101122" y="1401483"/>
                </a:lnTo>
                <a:lnTo>
                  <a:pt x="3102926" y="1399882"/>
                </a:lnTo>
                <a:lnTo>
                  <a:pt x="3109250" y="1407007"/>
                </a:lnTo>
                <a:lnTo>
                  <a:pt x="3107345" y="1408696"/>
                </a:lnTo>
                <a:lnTo>
                  <a:pt x="3096487" y="1418056"/>
                </a:lnTo>
                <a:lnTo>
                  <a:pt x="3085438" y="1427352"/>
                </a:lnTo>
                <a:lnTo>
                  <a:pt x="3080053" y="1431772"/>
                </a:lnTo>
                <a:close/>
              </a:path>
              <a:path w="3362325" h="1841500">
                <a:moveTo>
                  <a:pt x="3101071" y="1401521"/>
                </a:moveTo>
                <a:close/>
              </a:path>
              <a:path w="3362325" h="1841500">
                <a:moveTo>
                  <a:pt x="3090315" y="1410804"/>
                </a:moveTo>
                <a:close/>
              </a:path>
              <a:path w="3362325" h="1841500">
                <a:moveTo>
                  <a:pt x="3079354" y="1420025"/>
                </a:moveTo>
                <a:close/>
              </a:path>
              <a:path w="3362325" h="1841500">
                <a:moveTo>
                  <a:pt x="3049347" y="1456105"/>
                </a:moveTo>
                <a:lnTo>
                  <a:pt x="3033584" y="1456105"/>
                </a:lnTo>
                <a:lnTo>
                  <a:pt x="3045369" y="1447164"/>
                </a:lnTo>
                <a:lnTo>
                  <a:pt x="3051783" y="1442161"/>
                </a:lnTo>
                <a:lnTo>
                  <a:pt x="3057637" y="1449679"/>
                </a:lnTo>
                <a:lnTo>
                  <a:pt x="3051122" y="1454759"/>
                </a:lnTo>
                <a:lnTo>
                  <a:pt x="3049347" y="1456105"/>
                </a:lnTo>
                <a:close/>
              </a:path>
              <a:path w="3362325" h="1841500">
                <a:moveTo>
                  <a:pt x="3045318" y="1447203"/>
                </a:moveTo>
                <a:close/>
              </a:path>
              <a:path w="3362325" h="1841500">
                <a:moveTo>
                  <a:pt x="3033611" y="1456085"/>
                </a:moveTo>
                <a:close/>
              </a:path>
              <a:path w="3362325" h="1841500">
                <a:moveTo>
                  <a:pt x="3037666" y="1464932"/>
                </a:moveTo>
                <a:lnTo>
                  <a:pt x="3021658" y="1464932"/>
                </a:lnTo>
                <a:lnTo>
                  <a:pt x="3033611" y="1456085"/>
                </a:lnTo>
                <a:lnTo>
                  <a:pt x="3049347" y="1456105"/>
                </a:lnTo>
                <a:lnTo>
                  <a:pt x="3039299" y="1463725"/>
                </a:lnTo>
                <a:lnTo>
                  <a:pt x="3037666" y="1464932"/>
                </a:lnTo>
                <a:close/>
              </a:path>
              <a:path w="3362325" h="1841500">
                <a:moveTo>
                  <a:pt x="3027094" y="1472742"/>
                </a:moveTo>
                <a:lnTo>
                  <a:pt x="3021519" y="1465021"/>
                </a:lnTo>
                <a:lnTo>
                  <a:pt x="3021696" y="1464894"/>
                </a:lnTo>
                <a:lnTo>
                  <a:pt x="3037666" y="1464932"/>
                </a:lnTo>
                <a:lnTo>
                  <a:pt x="3027094" y="1472742"/>
                </a:lnTo>
                <a:close/>
              </a:path>
              <a:path w="3362325" h="1841500">
                <a:moveTo>
                  <a:pt x="2998831" y="1482331"/>
                </a:moveTo>
                <a:lnTo>
                  <a:pt x="2997236" y="1482331"/>
                </a:lnTo>
                <a:lnTo>
                  <a:pt x="2998303" y="1481582"/>
                </a:lnTo>
                <a:lnTo>
                  <a:pt x="2998831" y="1482331"/>
                </a:lnTo>
                <a:close/>
              </a:path>
              <a:path w="3362325" h="1841500">
                <a:moveTo>
                  <a:pt x="2972078" y="1510779"/>
                </a:moveTo>
                <a:lnTo>
                  <a:pt x="2966858" y="1502803"/>
                </a:lnTo>
                <a:lnTo>
                  <a:pt x="2972116" y="1499374"/>
                </a:lnTo>
                <a:lnTo>
                  <a:pt x="2984790" y="1490878"/>
                </a:lnTo>
                <a:lnTo>
                  <a:pt x="2997287" y="1482293"/>
                </a:lnTo>
                <a:lnTo>
                  <a:pt x="2998831" y="1482331"/>
                </a:lnTo>
                <a:lnTo>
                  <a:pt x="3003789" y="1489367"/>
                </a:lnTo>
                <a:lnTo>
                  <a:pt x="3001581" y="1490903"/>
                </a:lnTo>
                <a:lnTo>
                  <a:pt x="2989188" y="1499400"/>
                </a:lnTo>
                <a:lnTo>
                  <a:pt x="2977323" y="1507337"/>
                </a:lnTo>
                <a:lnTo>
                  <a:pt x="2972078" y="1510779"/>
                </a:lnTo>
                <a:close/>
              </a:path>
              <a:path w="3362325" h="1841500">
                <a:moveTo>
                  <a:pt x="2984752" y="1490903"/>
                </a:moveTo>
                <a:close/>
              </a:path>
              <a:path w="3362325" h="1841500">
                <a:moveTo>
                  <a:pt x="2972065" y="1499400"/>
                </a:moveTo>
                <a:close/>
              </a:path>
              <a:path w="3362325" h="1841500">
                <a:moveTo>
                  <a:pt x="2937890" y="1532521"/>
                </a:moveTo>
                <a:lnTo>
                  <a:pt x="2919563" y="1532521"/>
                </a:lnTo>
                <a:lnTo>
                  <a:pt x="2933000" y="1524342"/>
                </a:lnTo>
                <a:lnTo>
                  <a:pt x="2942893" y="1518183"/>
                </a:lnTo>
                <a:lnTo>
                  <a:pt x="2947935" y="1526260"/>
                </a:lnTo>
                <a:lnTo>
                  <a:pt x="2937890" y="1532521"/>
                </a:lnTo>
                <a:close/>
              </a:path>
              <a:path w="3362325" h="1841500">
                <a:moveTo>
                  <a:pt x="2932949" y="1524368"/>
                </a:moveTo>
                <a:close/>
              </a:path>
              <a:path w="3362325" h="1841500">
                <a:moveTo>
                  <a:pt x="2915309" y="1546123"/>
                </a:moveTo>
                <a:lnTo>
                  <a:pt x="2910444" y="1537944"/>
                </a:lnTo>
                <a:lnTo>
                  <a:pt x="2919601" y="1532496"/>
                </a:lnTo>
                <a:lnTo>
                  <a:pt x="2937890" y="1532521"/>
                </a:lnTo>
                <a:lnTo>
                  <a:pt x="2924465" y="1540687"/>
                </a:lnTo>
                <a:lnTo>
                  <a:pt x="2915309" y="1546123"/>
                </a:lnTo>
                <a:close/>
              </a:path>
              <a:path w="3362325" h="1841500">
                <a:moveTo>
                  <a:pt x="2888201" y="1556448"/>
                </a:moveTo>
                <a:lnTo>
                  <a:pt x="2878313" y="1556448"/>
                </a:lnTo>
                <a:lnTo>
                  <a:pt x="2885794" y="1552206"/>
                </a:lnTo>
                <a:lnTo>
                  <a:pt x="2888201" y="1556448"/>
                </a:lnTo>
                <a:close/>
              </a:path>
              <a:path w="3362325" h="1841500">
                <a:moveTo>
                  <a:pt x="2857041" y="1578940"/>
                </a:moveTo>
                <a:lnTo>
                  <a:pt x="2852520" y="1570558"/>
                </a:lnTo>
                <a:lnTo>
                  <a:pt x="2864267" y="1564208"/>
                </a:lnTo>
                <a:lnTo>
                  <a:pt x="2878352" y="1556423"/>
                </a:lnTo>
                <a:lnTo>
                  <a:pt x="2888201" y="1556448"/>
                </a:lnTo>
                <a:lnTo>
                  <a:pt x="2890493" y="1560487"/>
                </a:lnTo>
                <a:lnTo>
                  <a:pt x="2882962" y="1564754"/>
                </a:lnTo>
                <a:lnTo>
                  <a:pt x="2868788" y="1572590"/>
                </a:lnTo>
                <a:lnTo>
                  <a:pt x="2857041" y="1578940"/>
                </a:lnTo>
                <a:close/>
              </a:path>
              <a:path w="3362325" h="1841500">
                <a:moveTo>
                  <a:pt x="2864216" y="1564233"/>
                </a:moveTo>
                <a:close/>
              </a:path>
              <a:path w="3362325" h="1841500">
                <a:moveTo>
                  <a:pt x="2827169" y="1594485"/>
                </a:moveTo>
                <a:lnTo>
                  <a:pt x="2806152" y="1594485"/>
                </a:lnTo>
                <a:lnTo>
                  <a:pt x="2827298" y="1583728"/>
                </a:lnTo>
                <a:lnTo>
                  <a:pt x="2831616" y="1592224"/>
                </a:lnTo>
                <a:lnTo>
                  <a:pt x="2827169" y="1594485"/>
                </a:lnTo>
                <a:close/>
              </a:path>
              <a:path w="3362325" h="1841500">
                <a:moveTo>
                  <a:pt x="2806200" y="1594460"/>
                </a:moveTo>
                <a:close/>
              </a:path>
              <a:path w="3362325" h="1841500">
                <a:moveTo>
                  <a:pt x="2797453" y="1609293"/>
                </a:moveTo>
                <a:lnTo>
                  <a:pt x="2793300" y="1600720"/>
                </a:lnTo>
                <a:lnTo>
                  <a:pt x="2806200" y="1594460"/>
                </a:lnTo>
                <a:lnTo>
                  <a:pt x="2827169" y="1594485"/>
                </a:lnTo>
                <a:lnTo>
                  <a:pt x="2810381" y="1603019"/>
                </a:lnTo>
                <a:lnTo>
                  <a:pt x="2797453" y="1609293"/>
                </a:lnTo>
                <a:close/>
              </a:path>
              <a:path w="3362325" h="1841500">
                <a:moveTo>
                  <a:pt x="2768201" y="1623199"/>
                </a:moveTo>
                <a:lnTo>
                  <a:pt x="2745484" y="1623199"/>
                </a:lnTo>
                <a:lnTo>
                  <a:pt x="2767595" y="1612988"/>
                </a:lnTo>
                <a:lnTo>
                  <a:pt x="2771583" y="1621637"/>
                </a:lnTo>
                <a:lnTo>
                  <a:pt x="2768201" y="1623199"/>
                </a:lnTo>
                <a:close/>
              </a:path>
              <a:path w="3362325" h="1841500">
                <a:moveTo>
                  <a:pt x="2736810" y="1637423"/>
                </a:moveTo>
                <a:lnTo>
                  <a:pt x="2732975" y="1628698"/>
                </a:lnTo>
                <a:lnTo>
                  <a:pt x="2745560" y="1623161"/>
                </a:lnTo>
                <a:lnTo>
                  <a:pt x="2768201" y="1623199"/>
                </a:lnTo>
                <a:lnTo>
                  <a:pt x="2749396" y="1631886"/>
                </a:lnTo>
                <a:lnTo>
                  <a:pt x="2736810" y="1637423"/>
                </a:lnTo>
                <a:close/>
              </a:path>
              <a:path w="3362325" h="1841500">
                <a:moveTo>
                  <a:pt x="2706944" y="1650326"/>
                </a:moveTo>
                <a:lnTo>
                  <a:pt x="2682314" y="1650326"/>
                </a:lnTo>
                <a:lnTo>
                  <a:pt x="2706851" y="1640039"/>
                </a:lnTo>
                <a:lnTo>
                  <a:pt x="2710521" y="1648828"/>
                </a:lnTo>
                <a:lnTo>
                  <a:pt x="2706944" y="1650326"/>
                </a:lnTo>
                <a:close/>
              </a:path>
              <a:path w="3362325" h="1841500">
                <a:moveTo>
                  <a:pt x="2675228" y="1663395"/>
                </a:moveTo>
                <a:lnTo>
                  <a:pt x="2671710" y="1654543"/>
                </a:lnTo>
                <a:lnTo>
                  <a:pt x="2682391" y="1650288"/>
                </a:lnTo>
                <a:lnTo>
                  <a:pt x="2706944" y="1650326"/>
                </a:lnTo>
                <a:lnTo>
                  <a:pt x="2685908" y="1659140"/>
                </a:lnTo>
                <a:lnTo>
                  <a:pt x="2675228" y="1663395"/>
                </a:lnTo>
                <a:close/>
              </a:path>
              <a:path w="3362325" h="1841500">
                <a:moveTo>
                  <a:pt x="2643618" y="1675803"/>
                </a:moveTo>
                <a:lnTo>
                  <a:pt x="2616744" y="1675803"/>
                </a:lnTo>
                <a:lnTo>
                  <a:pt x="2645205" y="1665020"/>
                </a:lnTo>
                <a:lnTo>
                  <a:pt x="2648583" y="1673923"/>
                </a:lnTo>
                <a:lnTo>
                  <a:pt x="2643618" y="1675803"/>
                </a:lnTo>
                <a:close/>
              </a:path>
              <a:path w="3362325" h="1841500">
                <a:moveTo>
                  <a:pt x="2612833" y="1687322"/>
                </a:moveTo>
                <a:lnTo>
                  <a:pt x="2609607" y="1678355"/>
                </a:lnTo>
                <a:lnTo>
                  <a:pt x="2616808" y="1675764"/>
                </a:lnTo>
                <a:lnTo>
                  <a:pt x="2643618" y="1675803"/>
                </a:lnTo>
                <a:lnTo>
                  <a:pt x="2620034" y="1684731"/>
                </a:lnTo>
                <a:lnTo>
                  <a:pt x="2612833" y="1687322"/>
                </a:lnTo>
                <a:close/>
              </a:path>
              <a:path w="3362325" h="1841500">
                <a:moveTo>
                  <a:pt x="2578376" y="1699564"/>
                </a:moveTo>
                <a:lnTo>
                  <a:pt x="2548875" y="1699564"/>
                </a:lnTo>
                <a:lnTo>
                  <a:pt x="2582784" y="1687995"/>
                </a:lnTo>
                <a:lnTo>
                  <a:pt x="2585858" y="1697012"/>
                </a:lnTo>
                <a:lnTo>
                  <a:pt x="2578376" y="1699564"/>
                </a:lnTo>
                <a:close/>
              </a:path>
              <a:path w="3362325" h="1841500">
                <a:moveTo>
                  <a:pt x="2549714" y="1709305"/>
                </a:moveTo>
                <a:lnTo>
                  <a:pt x="2546793" y="1700237"/>
                </a:lnTo>
                <a:lnTo>
                  <a:pt x="2548939" y="1699539"/>
                </a:lnTo>
                <a:lnTo>
                  <a:pt x="2578376" y="1699564"/>
                </a:lnTo>
                <a:lnTo>
                  <a:pt x="2551873" y="1708607"/>
                </a:lnTo>
                <a:lnTo>
                  <a:pt x="2549714" y="1709305"/>
                </a:lnTo>
                <a:close/>
              </a:path>
              <a:path w="3362325" h="1841500">
                <a:moveTo>
                  <a:pt x="2486049" y="1729333"/>
                </a:moveTo>
                <a:lnTo>
                  <a:pt x="2483255" y="1720214"/>
                </a:lnTo>
                <a:lnTo>
                  <a:pt x="2514179" y="1710778"/>
                </a:lnTo>
                <a:lnTo>
                  <a:pt x="2519602" y="1709026"/>
                </a:lnTo>
                <a:lnTo>
                  <a:pt x="2522523" y="1718081"/>
                </a:lnTo>
                <a:lnTo>
                  <a:pt x="2516960" y="1719884"/>
                </a:lnTo>
                <a:lnTo>
                  <a:pt x="2486049" y="1729333"/>
                </a:lnTo>
                <a:close/>
              </a:path>
              <a:path w="3362325" h="1841500">
                <a:moveTo>
                  <a:pt x="2514116" y="1710791"/>
                </a:moveTo>
                <a:close/>
              </a:path>
              <a:path w="3362325" h="1841500">
                <a:moveTo>
                  <a:pt x="2421748" y="1747545"/>
                </a:moveTo>
                <a:lnTo>
                  <a:pt x="2419259" y="1738350"/>
                </a:lnTo>
                <a:lnTo>
                  <a:pt x="2443072" y="1731886"/>
                </a:lnTo>
                <a:lnTo>
                  <a:pt x="2455899" y="1728177"/>
                </a:lnTo>
                <a:lnTo>
                  <a:pt x="2458540" y="1737334"/>
                </a:lnTo>
                <a:lnTo>
                  <a:pt x="2445574" y="1741068"/>
                </a:lnTo>
                <a:lnTo>
                  <a:pt x="2421748" y="1747545"/>
                </a:lnTo>
                <a:close/>
              </a:path>
              <a:path w="3362325" h="1841500">
                <a:moveTo>
                  <a:pt x="2442996" y="1731899"/>
                </a:moveTo>
                <a:close/>
              </a:path>
              <a:path w="3362325" h="1841500">
                <a:moveTo>
                  <a:pt x="2391911" y="1746516"/>
                </a:moveTo>
                <a:lnTo>
                  <a:pt x="2388347" y="1746516"/>
                </a:lnTo>
                <a:lnTo>
                  <a:pt x="2391688" y="1745653"/>
                </a:lnTo>
                <a:lnTo>
                  <a:pt x="2391911" y="1746516"/>
                </a:lnTo>
                <a:close/>
              </a:path>
              <a:path w="3362325" h="1841500">
                <a:moveTo>
                  <a:pt x="2393112" y="1751152"/>
                </a:moveTo>
                <a:lnTo>
                  <a:pt x="2369882" y="1751152"/>
                </a:lnTo>
                <a:lnTo>
                  <a:pt x="2388386" y="1746503"/>
                </a:lnTo>
                <a:lnTo>
                  <a:pt x="2391911" y="1746516"/>
                </a:lnTo>
                <a:lnTo>
                  <a:pt x="2393112" y="1751152"/>
                </a:lnTo>
                <a:close/>
              </a:path>
              <a:path w="3362325" h="1841500">
                <a:moveTo>
                  <a:pt x="2357029" y="1764080"/>
                </a:moveTo>
                <a:lnTo>
                  <a:pt x="2354781" y="1754822"/>
                </a:lnTo>
                <a:lnTo>
                  <a:pt x="2369907" y="1751139"/>
                </a:lnTo>
                <a:lnTo>
                  <a:pt x="2393112" y="1751152"/>
                </a:lnTo>
                <a:lnTo>
                  <a:pt x="2394075" y="1754873"/>
                </a:lnTo>
                <a:lnTo>
                  <a:pt x="2357029" y="1764080"/>
                </a:lnTo>
                <a:close/>
              </a:path>
              <a:path w="3362325" h="1841500">
                <a:moveTo>
                  <a:pt x="2327718" y="1764347"/>
                </a:moveTo>
                <a:lnTo>
                  <a:pt x="2313748" y="1764347"/>
                </a:lnTo>
                <a:lnTo>
                  <a:pt x="2327032" y="1761324"/>
                </a:lnTo>
                <a:lnTo>
                  <a:pt x="2327718" y="1764347"/>
                </a:lnTo>
                <a:close/>
              </a:path>
              <a:path w="3362325" h="1841500">
                <a:moveTo>
                  <a:pt x="2328661" y="1768500"/>
                </a:moveTo>
                <a:lnTo>
                  <a:pt x="2294812" y="1768500"/>
                </a:lnTo>
                <a:lnTo>
                  <a:pt x="2313786" y="1764334"/>
                </a:lnTo>
                <a:lnTo>
                  <a:pt x="2327718" y="1764347"/>
                </a:lnTo>
                <a:lnTo>
                  <a:pt x="2328661" y="1768500"/>
                </a:lnTo>
                <a:close/>
              </a:path>
              <a:path w="3362325" h="1841500">
                <a:moveTo>
                  <a:pt x="2291866" y="1778850"/>
                </a:moveTo>
                <a:lnTo>
                  <a:pt x="2289897" y="1769529"/>
                </a:lnTo>
                <a:lnTo>
                  <a:pt x="2294850" y="1768487"/>
                </a:lnTo>
                <a:lnTo>
                  <a:pt x="2328661" y="1768500"/>
                </a:lnTo>
                <a:lnTo>
                  <a:pt x="2329140" y="1770608"/>
                </a:lnTo>
                <a:lnTo>
                  <a:pt x="2296819" y="1777809"/>
                </a:lnTo>
                <a:lnTo>
                  <a:pt x="2291866" y="1778850"/>
                </a:lnTo>
                <a:close/>
              </a:path>
              <a:path w="3362325" h="1841500">
                <a:moveTo>
                  <a:pt x="2262180" y="1776437"/>
                </a:moveTo>
                <a:lnTo>
                  <a:pt x="2256585" y="1776437"/>
                </a:lnTo>
                <a:lnTo>
                  <a:pt x="2261957" y="1775345"/>
                </a:lnTo>
                <a:lnTo>
                  <a:pt x="2262180" y="1776437"/>
                </a:lnTo>
                <a:close/>
              </a:path>
              <a:path w="3362325" h="1841500">
                <a:moveTo>
                  <a:pt x="2262952" y="1780222"/>
                </a:moveTo>
                <a:lnTo>
                  <a:pt x="2237306" y="1780222"/>
                </a:lnTo>
                <a:lnTo>
                  <a:pt x="2256623" y="1776425"/>
                </a:lnTo>
                <a:lnTo>
                  <a:pt x="2262180" y="1776437"/>
                </a:lnTo>
                <a:lnTo>
                  <a:pt x="2262952" y="1780222"/>
                </a:lnTo>
                <a:close/>
              </a:path>
              <a:path w="3362325" h="1841500">
                <a:moveTo>
                  <a:pt x="2226397" y="1791970"/>
                </a:moveTo>
                <a:lnTo>
                  <a:pt x="2224632" y="1782610"/>
                </a:lnTo>
                <a:lnTo>
                  <a:pt x="2237344" y="1780209"/>
                </a:lnTo>
                <a:lnTo>
                  <a:pt x="2262952" y="1780222"/>
                </a:lnTo>
                <a:lnTo>
                  <a:pt x="2263862" y="1784680"/>
                </a:lnTo>
                <a:lnTo>
                  <a:pt x="2226397" y="1791970"/>
                </a:lnTo>
                <a:close/>
              </a:path>
              <a:path w="3362325" h="1841500">
                <a:moveTo>
                  <a:pt x="2197125" y="1790814"/>
                </a:moveTo>
                <a:lnTo>
                  <a:pt x="2178836" y="1790814"/>
                </a:lnTo>
                <a:lnTo>
                  <a:pt x="2196590" y="1787728"/>
                </a:lnTo>
                <a:lnTo>
                  <a:pt x="2197125" y="1790814"/>
                </a:lnTo>
                <a:close/>
              </a:path>
              <a:path w="3362325" h="1841500">
                <a:moveTo>
                  <a:pt x="2197692" y="1794090"/>
                </a:moveTo>
                <a:lnTo>
                  <a:pt x="2159125" y="1794090"/>
                </a:lnTo>
                <a:lnTo>
                  <a:pt x="2178874" y="1790801"/>
                </a:lnTo>
                <a:lnTo>
                  <a:pt x="2197125" y="1790814"/>
                </a:lnTo>
                <a:lnTo>
                  <a:pt x="2197692" y="1794090"/>
                </a:lnTo>
                <a:close/>
              </a:path>
              <a:path w="3362325" h="1841500">
                <a:moveTo>
                  <a:pt x="2160586" y="1803501"/>
                </a:moveTo>
                <a:lnTo>
                  <a:pt x="2159087" y="1794090"/>
                </a:lnTo>
                <a:lnTo>
                  <a:pt x="2197692" y="1794090"/>
                </a:lnTo>
                <a:lnTo>
                  <a:pt x="2198216" y="1797113"/>
                </a:lnTo>
                <a:lnTo>
                  <a:pt x="2160586" y="1803501"/>
                </a:lnTo>
                <a:close/>
              </a:path>
              <a:path w="3362325" h="1841500">
                <a:moveTo>
                  <a:pt x="2131156" y="1800250"/>
                </a:moveTo>
                <a:lnTo>
                  <a:pt x="2119425" y="1800250"/>
                </a:lnTo>
                <a:lnTo>
                  <a:pt x="2130893" y="1798510"/>
                </a:lnTo>
                <a:lnTo>
                  <a:pt x="2131156" y="1800250"/>
                </a:lnTo>
                <a:close/>
              </a:path>
              <a:path w="3362325" h="1841500">
                <a:moveTo>
                  <a:pt x="2094546" y="1813407"/>
                </a:moveTo>
                <a:lnTo>
                  <a:pt x="2093250" y="1803971"/>
                </a:lnTo>
                <a:lnTo>
                  <a:pt x="2099448" y="1803133"/>
                </a:lnTo>
                <a:lnTo>
                  <a:pt x="2119450" y="1800237"/>
                </a:lnTo>
                <a:lnTo>
                  <a:pt x="2131156" y="1800250"/>
                </a:lnTo>
                <a:lnTo>
                  <a:pt x="2132315" y="1807921"/>
                </a:lnTo>
                <a:lnTo>
                  <a:pt x="2100743" y="1812569"/>
                </a:lnTo>
                <a:lnTo>
                  <a:pt x="2094546" y="1813407"/>
                </a:lnTo>
                <a:close/>
              </a:path>
              <a:path w="3362325" h="1841500">
                <a:moveTo>
                  <a:pt x="2065387" y="1810994"/>
                </a:moveTo>
                <a:lnTo>
                  <a:pt x="2038831" y="1810994"/>
                </a:lnTo>
                <a:lnTo>
                  <a:pt x="2059151" y="1808505"/>
                </a:lnTo>
                <a:lnTo>
                  <a:pt x="2064967" y="1807743"/>
                </a:lnTo>
                <a:lnTo>
                  <a:pt x="2065387" y="1810994"/>
                </a:lnTo>
                <a:close/>
              </a:path>
              <a:path w="3362325" h="1841500">
                <a:moveTo>
                  <a:pt x="2028302" y="1821789"/>
                </a:moveTo>
                <a:lnTo>
                  <a:pt x="2027210" y="1812328"/>
                </a:lnTo>
                <a:lnTo>
                  <a:pt x="2038869" y="1810981"/>
                </a:lnTo>
                <a:lnTo>
                  <a:pt x="2065387" y="1810994"/>
                </a:lnTo>
                <a:lnTo>
                  <a:pt x="2066187" y="1817192"/>
                </a:lnTo>
                <a:lnTo>
                  <a:pt x="2028302" y="1821789"/>
                </a:lnTo>
                <a:close/>
              </a:path>
              <a:path w="3362325" h="1841500">
                <a:moveTo>
                  <a:pt x="1961881" y="1828660"/>
                </a:moveTo>
                <a:lnTo>
                  <a:pt x="1960992" y="1819186"/>
                </a:lnTo>
                <a:lnTo>
                  <a:pt x="1977439" y="1817636"/>
                </a:lnTo>
                <a:lnTo>
                  <a:pt x="1998013" y="1815553"/>
                </a:lnTo>
                <a:lnTo>
                  <a:pt x="1998838" y="1815464"/>
                </a:lnTo>
                <a:lnTo>
                  <a:pt x="1999867" y="1824939"/>
                </a:lnTo>
                <a:lnTo>
                  <a:pt x="1961881" y="1828660"/>
                </a:lnTo>
                <a:close/>
              </a:path>
              <a:path w="3362325" h="1841500">
                <a:moveTo>
                  <a:pt x="1895321" y="1834045"/>
                </a:moveTo>
                <a:lnTo>
                  <a:pt x="1894635" y="1824545"/>
                </a:lnTo>
                <a:lnTo>
                  <a:pt x="1915247" y="1823046"/>
                </a:lnTo>
                <a:lnTo>
                  <a:pt x="1932595" y="1821662"/>
                </a:lnTo>
                <a:lnTo>
                  <a:pt x="1933345" y="1831149"/>
                </a:lnTo>
                <a:lnTo>
                  <a:pt x="1895321" y="1834045"/>
                </a:lnTo>
                <a:close/>
              </a:path>
              <a:path w="3362325" h="1841500">
                <a:moveTo>
                  <a:pt x="1866300" y="1828304"/>
                </a:moveTo>
                <a:lnTo>
                  <a:pt x="1831122" y="1828304"/>
                </a:lnTo>
                <a:lnTo>
                  <a:pt x="1852293" y="1827199"/>
                </a:lnTo>
                <a:lnTo>
                  <a:pt x="1866187" y="1826374"/>
                </a:lnTo>
                <a:lnTo>
                  <a:pt x="1866300" y="1828304"/>
                </a:lnTo>
                <a:close/>
              </a:path>
              <a:path w="3362325" h="1841500">
                <a:moveTo>
                  <a:pt x="1828633" y="1837944"/>
                </a:moveTo>
                <a:lnTo>
                  <a:pt x="1828201" y="1828431"/>
                </a:lnTo>
                <a:lnTo>
                  <a:pt x="1831160" y="1828291"/>
                </a:lnTo>
                <a:lnTo>
                  <a:pt x="1866300" y="1828304"/>
                </a:lnTo>
                <a:lnTo>
                  <a:pt x="1866746" y="1835886"/>
                </a:lnTo>
                <a:lnTo>
                  <a:pt x="1831592" y="1837816"/>
                </a:lnTo>
                <a:lnTo>
                  <a:pt x="1828633" y="1837944"/>
                </a:lnTo>
                <a:close/>
              </a:path>
              <a:path w="3362325" h="1841500">
                <a:moveTo>
                  <a:pt x="1799706" y="1830070"/>
                </a:moveTo>
                <a:lnTo>
                  <a:pt x="1788628" y="1830070"/>
                </a:lnTo>
                <a:lnTo>
                  <a:pt x="1799690" y="1829638"/>
                </a:lnTo>
                <a:lnTo>
                  <a:pt x="1799706" y="1830070"/>
                </a:lnTo>
                <a:close/>
              </a:path>
              <a:path w="3362325" h="1841500">
                <a:moveTo>
                  <a:pt x="1761907" y="1840382"/>
                </a:moveTo>
                <a:lnTo>
                  <a:pt x="1761679" y="1830870"/>
                </a:lnTo>
                <a:lnTo>
                  <a:pt x="1767292" y="1830730"/>
                </a:lnTo>
                <a:lnTo>
                  <a:pt x="1788653" y="1830057"/>
                </a:lnTo>
                <a:lnTo>
                  <a:pt x="1799706" y="1830070"/>
                </a:lnTo>
                <a:lnTo>
                  <a:pt x="1800058" y="1839163"/>
                </a:lnTo>
                <a:lnTo>
                  <a:pt x="1767559" y="1840255"/>
                </a:lnTo>
                <a:lnTo>
                  <a:pt x="1761907" y="1840382"/>
                </a:lnTo>
                <a:close/>
              </a:path>
              <a:path w="3362325" h="1841500">
                <a:moveTo>
                  <a:pt x="1695143" y="1841398"/>
                </a:moveTo>
                <a:lnTo>
                  <a:pt x="1695105" y="1831873"/>
                </a:lnTo>
                <a:lnTo>
                  <a:pt x="1702789" y="1831848"/>
                </a:lnTo>
                <a:lnTo>
                  <a:pt x="1724366" y="1831619"/>
                </a:lnTo>
                <a:lnTo>
                  <a:pt x="1733142" y="1831466"/>
                </a:lnTo>
                <a:lnTo>
                  <a:pt x="1733307" y="1840991"/>
                </a:lnTo>
                <a:lnTo>
                  <a:pt x="1695143" y="1841398"/>
                </a:lnTo>
                <a:close/>
              </a:path>
              <a:path w="3362325" h="1841500">
                <a:moveTo>
                  <a:pt x="1666530" y="1841398"/>
                </a:moveTo>
                <a:lnTo>
                  <a:pt x="1628367" y="1840979"/>
                </a:lnTo>
                <a:lnTo>
                  <a:pt x="1628532" y="1831454"/>
                </a:lnTo>
                <a:lnTo>
                  <a:pt x="1637955" y="1831619"/>
                </a:lnTo>
                <a:lnTo>
                  <a:pt x="1659520" y="1831848"/>
                </a:lnTo>
                <a:lnTo>
                  <a:pt x="1666568" y="1831873"/>
                </a:lnTo>
                <a:lnTo>
                  <a:pt x="1666530" y="1841398"/>
                </a:lnTo>
                <a:close/>
              </a:path>
              <a:path w="3362325" h="1841500">
                <a:moveTo>
                  <a:pt x="1599766" y="1840369"/>
                </a:moveTo>
                <a:lnTo>
                  <a:pt x="1594763" y="1840255"/>
                </a:lnTo>
                <a:lnTo>
                  <a:pt x="1561628" y="1839137"/>
                </a:lnTo>
                <a:lnTo>
                  <a:pt x="1561984" y="1829625"/>
                </a:lnTo>
                <a:lnTo>
                  <a:pt x="1573668" y="1830070"/>
                </a:lnTo>
                <a:lnTo>
                  <a:pt x="1595029" y="1830730"/>
                </a:lnTo>
                <a:lnTo>
                  <a:pt x="1599995" y="1830844"/>
                </a:lnTo>
                <a:lnTo>
                  <a:pt x="1599766" y="1840369"/>
                </a:lnTo>
                <a:close/>
              </a:path>
              <a:path w="3362325" h="1841500">
                <a:moveTo>
                  <a:pt x="1533041" y="1837918"/>
                </a:moveTo>
                <a:lnTo>
                  <a:pt x="1494928" y="1835848"/>
                </a:lnTo>
                <a:lnTo>
                  <a:pt x="1495499" y="1826336"/>
                </a:lnTo>
                <a:lnTo>
                  <a:pt x="1510028" y="1827199"/>
                </a:lnTo>
                <a:lnTo>
                  <a:pt x="1531161" y="1828304"/>
                </a:lnTo>
                <a:lnTo>
                  <a:pt x="1533472" y="1828406"/>
                </a:lnTo>
                <a:lnTo>
                  <a:pt x="1533041" y="1837918"/>
                </a:lnTo>
                <a:close/>
              </a:path>
              <a:path w="3362325" h="1841500">
                <a:moveTo>
                  <a:pt x="1466353" y="1834007"/>
                </a:moveTo>
                <a:lnTo>
                  <a:pt x="1428329" y="1831098"/>
                </a:lnTo>
                <a:lnTo>
                  <a:pt x="1429091" y="1821611"/>
                </a:lnTo>
                <a:lnTo>
                  <a:pt x="1447074" y="1823046"/>
                </a:lnTo>
                <a:lnTo>
                  <a:pt x="1467039" y="1824507"/>
                </a:lnTo>
                <a:lnTo>
                  <a:pt x="1466353" y="1834007"/>
                </a:lnTo>
                <a:close/>
              </a:path>
              <a:path w="3362325" h="1841500">
                <a:moveTo>
                  <a:pt x="1399792" y="1828609"/>
                </a:moveTo>
                <a:lnTo>
                  <a:pt x="1361819" y="1824863"/>
                </a:lnTo>
                <a:lnTo>
                  <a:pt x="1362835" y="1815401"/>
                </a:lnTo>
                <a:lnTo>
                  <a:pt x="1364308" y="1815553"/>
                </a:lnTo>
                <a:lnTo>
                  <a:pt x="1384870" y="1817636"/>
                </a:lnTo>
                <a:lnTo>
                  <a:pt x="1400694" y="1819122"/>
                </a:lnTo>
                <a:lnTo>
                  <a:pt x="1399792" y="1828609"/>
                </a:lnTo>
                <a:close/>
              </a:path>
              <a:path w="3362325" h="1841500">
                <a:moveTo>
                  <a:pt x="1333384" y="1821726"/>
                </a:moveTo>
                <a:lnTo>
                  <a:pt x="1295487" y="1817115"/>
                </a:lnTo>
                <a:lnTo>
                  <a:pt x="1296719" y="1807667"/>
                </a:lnTo>
                <a:lnTo>
                  <a:pt x="1303171" y="1808505"/>
                </a:lnTo>
                <a:lnTo>
                  <a:pt x="1323452" y="1810994"/>
                </a:lnTo>
                <a:lnTo>
                  <a:pt x="1334463" y="1812264"/>
                </a:lnTo>
                <a:lnTo>
                  <a:pt x="1333384" y="1821726"/>
                </a:lnTo>
                <a:close/>
              </a:path>
              <a:path w="3362325" h="1841500">
                <a:moveTo>
                  <a:pt x="1267128" y="1813331"/>
                </a:moveTo>
                <a:lnTo>
                  <a:pt x="1229358" y="1807832"/>
                </a:lnTo>
                <a:lnTo>
                  <a:pt x="1230793" y="1798421"/>
                </a:lnTo>
                <a:lnTo>
                  <a:pt x="1242871" y="1800250"/>
                </a:lnTo>
                <a:lnTo>
                  <a:pt x="1262873" y="1803133"/>
                </a:lnTo>
                <a:lnTo>
                  <a:pt x="1268423" y="1803895"/>
                </a:lnTo>
                <a:lnTo>
                  <a:pt x="1267128" y="1813331"/>
                </a:lnTo>
                <a:close/>
              </a:path>
              <a:path w="3362325" h="1841500">
                <a:moveTo>
                  <a:pt x="1201063" y="1803400"/>
                </a:moveTo>
                <a:lnTo>
                  <a:pt x="1163471" y="1797011"/>
                </a:lnTo>
                <a:lnTo>
                  <a:pt x="1165096" y="1787626"/>
                </a:lnTo>
                <a:lnTo>
                  <a:pt x="1183498" y="1790814"/>
                </a:lnTo>
                <a:lnTo>
                  <a:pt x="1202625" y="1794002"/>
                </a:lnTo>
                <a:lnTo>
                  <a:pt x="1201063" y="1803400"/>
                </a:lnTo>
                <a:close/>
              </a:path>
              <a:path w="3362325" h="1841500">
                <a:moveTo>
                  <a:pt x="1135289" y="1791855"/>
                </a:moveTo>
                <a:lnTo>
                  <a:pt x="1097824" y="1784553"/>
                </a:lnTo>
                <a:lnTo>
                  <a:pt x="1099729" y="1775218"/>
                </a:lnTo>
                <a:lnTo>
                  <a:pt x="1105725" y="1776437"/>
                </a:lnTo>
                <a:lnTo>
                  <a:pt x="1125006" y="1780222"/>
                </a:lnTo>
                <a:lnTo>
                  <a:pt x="1137055" y="1782495"/>
                </a:lnTo>
                <a:lnTo>
                  <a:pt x="1135289" y="1791855"/>
                </a:lnTo>
                <a:close/>
              </a:path>
              <a:path w="3362325" h="1841500">
                <a:moveTo>
                  <a:pt x="1069821" y="1778723"/>
                </a:moveTo>
                <a:lnTo>
                  <a:pt x="1065439" y="1777796"/>
                </a:lnTo>
                <a:lnTo>
                  <a:pt x="1032546" y="1770481"/>
                </a:lnTo>
                <a:lnTo>
                  <a:pt x="1034667" y="1761185"/>
                </a:lnTo>
                <a:lnTo>
                  <a:pt x="1048555" y="1764347"/>
                </a:lnTo>
                <a:lnTo>
                  <a:pt x="1067505" y="1768500"/>
                </a:lnTo>
                <a:lnTo>
                  <a:pt x="1071789" y="1769414"/>
                </a:lnTo>
                <a:lnTo>
                  <a:pt x="1069821" y="1778723"/>
                </a:lnTo>
                <a:close/>
              </a:path>
              <a:path w="3362325" h="1841500">
                <a:moveTo>
                  <a:pt x="1004657" y="1763928"/>
                </a:moveTo>
                <a:lnTo>
                  <a:pt x="967624" y="1754720"/>
                </a:lnTo>
                <a:lnTo>
                  <a:pt x="970011" y="1745500"/>
                </a:lnTo>
                <a:lnTo>
                  <a:pt x="973961" y="1746516"/>
                </a:lnTo>
                <a:lnTo>
                  <a:pt x="992428" y="1751152"/>
                </a:lnTo>
                <a:lnTo>
                  <a:pt x="1006918" y="1754670"/>
                </a:lnTo>
                <a:lnTo>
                  <a:pt x="1004657" y="1763928"/>
                </a:lnTo>
                <a:close/>
              </a:path>
              <a:path w="3362325" h="1841500">
                <a:moveTo>
                  <a:pt x="939951" y="1747380"/>
                </a:moveTo>
                <a:lnTo>
                  <a:pt x="916646" y="1741055"/>
                </a:lnTo>
                <a:lnTo>
                  <a:pt x="903171" y="1737169"/>
                </a:lnTo>
                <a:lnTo>
                  <a:pt x="905800" y="1728012"/>
                </a:lnTo>
                <a:lnTo>
                  <a:pt x="919244" y="1731886"/>
                </a:lnTo>
                <a:lnTo>
                  <a:pt x="942440" y="1738185"/>
                </a:lnTo>
                <a:lnTo>
                  <a:pt x="939951" y="1747380"/>
                </a:lnTo>
                <a:close/>
              </a:path>
              <a:path w="3362325" h="1841500">
                <a:moveTo>
                  <a:pt x="875663" y="1729155"/>
                </a:moveTo>
                <a:lnTo>
                  <a:pt x="845247" y="1719859"/>
                </a:lnTo>
                <a:lnTo>
                  <a:pt x="839176" y="1717903"/>
                </a:lnTo>
                <a:lnTo>
                  <a:pt x="842110" y="1708835"/>
                </a:lnTo>
                <a:lnTo>
                  <a:pt x="848141" y="1710778"/>
                </a:lnTo>
                <a:lnTo>
                  <a:pt x="878444" y="1720037"/>
                </a:lnTo>
                <a:lnTo>
                  <a:pt x="875663" y="1729155"/>
                </a:lnTo>
                <a:close/>
              </a:path>
              <a:path w="3362325" h="1841500">
                <a:moveTo>
                  <a:pt x="811985" y="1709115"/>
                </a:moveTo>
                <a:lnTo>
                  <a:pt x="810347" y="1708581"/>
                </a:lnTo>
                <a:lnTo>
                  <a:pt x="775778" y="1696783"/>
                </a:lnTo>
                <a:lnTo>
                  <a:pt x="778991" y="1687829"/>
                </a:lnTo>
                <a:lnTo>
                  <a:pt x="813346" y="1699539"/>
                </a:lnTo>
                <a:lnTo>
                  <a:pt x="814919" y="1700047"/>
                </a:lnTo>
                <a:lnTo>
                  <a:pt x="811985" y="1709115"/>
                </a:lnTo>
                <a:close/>
              </a:path>
              <a:path w="3362325" h="1841500">
                <a:moveTo>
                  <a:pt x="748879" y="1687118"/>
                </a:moveTo>
                <a:lnTo>
                  <a:pt x="742173" y="1684705"/>
                </a:lnTo>
                <a:lnTo>
                  <a:pt x="713141" y="1673707"/>
                </a:lnTo>
                <a:lnTo>
                  <a:pt x="716507" y="1664804"/>
                </a:lnTo>
                <a:lnTo>
                  <a:pt x="745552" y="1675803"/>
                </a:lnTo>
                <a:lnTo>
                  <a:pt x="752105" y="1678152"/>
                </a:lnTo>
                <a:lnTo>
                  <a:pt x="748879" y="1687118"/>
                </a:lnTo>
                <a:close/>
              </a:path>
              <a:path w="3362325" h="1841500">
                <a:moveTo>
                  <a:pt x="686484" y="1663166"/>
                </a:moveTo>
                <a:lnTo>
                  <a:pt x="676299" y="1659102"/>
                </a:lnTo>
                <a:lnTo>
                  <a:pt x="651203" y="1648587"/>
                </a:lnTo>
                <a:lnTo>
                  <a:pt x="654874" y="1639811"/>
                </a:lnTo>
                <a:lnTo>
                  <a:pt x="680001" y="1650326"/>
                </a:lnTo>
                <a:lnTo>
                  <a:pt x="690015" y="1654314"/>
                </a:lnTo>
                <a:lnTo>
                  <a:pt x="686484" y="1663166"/>
                </a:lnTo>
                <a:close/>
              </a:path>
              <a:path w="3362325" h="1841500">
                <a:moveTo>
                  <a:pt x="624914" y="1637169"/>
                </a:moveTo>
                <a:lnTo>
                  <a:pt x="612811" y="1631848"/>
                </a:lnTo>
                <a:lnTo>
                  <a:pt x="590154" y="1621370"/>
                </a:lnTo>
                <a:lnTo>
                  <a:pt x="594142" y="1612722"/>
                </a:lnTo>
                <a:lnTo>
                  <a:pt x="616729" y="1623161"/>
                </a:lnTo>
                <a:lnTo>
                  <a:pt x="628750" y="1628457"/>
                </a:lnTo>
                <a:lnTo>
                  <a:pt x="624914" y="1637169"/>
                </a:lnTo>
                <a:close/>
              </a:path>
              <a:path w="3362325" h="1841500">
                <a:moveTo>
                  <a:pt x="564285" y="1609026"/>
                </a:moveTo>
                <a:lnTo>
                  <a:pt x="551826" y="1602981"/>
                </a:lnTo>
                <a:lnTo>
                  <a:pt x="530122" y="1591945"/>
                </a:lnTo>
                <a:lnTo>
                  <a:pt x="534452" y="1583448"/>
                </a:lnTo>
                <a:lnTo>
                  <a:pt x="556069" y="1594446"/>
                </a:lnTo>
                <a:lnTo>
                  <a:pt x="568437" y="1600453"/>
                </a:lnTo>
                <a:lnTo>
                  <a:pt x="564285" y="1609026"/>
                </a:lnTo>
                <a:close/>
              </a:path>
              <a:path w="3362325" h="1841500">
                <a:moveTo>
                  <a:pt x="504709" y="1578648"/>
                </a:moveTo>
                <a:lnTo>
                  <a:pt x="493457" y="1572577"/>
                </a:lnTo>
                <a:lnTo>
                  <a:pt x="478362" y="1564208"/>
                </a:lnTo>
                <a:lnTo>
                  <a:pt x="471257" y="1560195"/>
                </a:lnTo>
                <a:lnTo>
                  <a:pt x="475956" y="1551901"/>
                </a:lnTo>
                <a:lnTo>
                  <a:pt x="483978" y="1556448"/>
                </a:lnTo>
                <a:lnTo>
                  <a:pt x="498076" y="1564233"/>
                </a:lnTo>
                <a:lnTo>
                  <a:pt x="509230" y="1570266"/>
                </a:lnTo>
                <a:lnTo>
                  <a:pt x="504709" y="1578648"/>
                </a:lnTo>
                <a:close/>
              </a:path>
              <a:path w="3362325" h="1841500">
                <a:moveTo>
                  <a:pt x="446454" y="1545818"/>
                </a:moveTo>
                <a:lnTo>
                  <a:pt x="437780" y="1540662"/>
                </a:lnTo>
                <a:lnTo>
                  <a:pt x="424292" y="1532458"/>
                </a:lnTo>
                <a:lnTo>
                  <a:pt x="413828" y="1525943"/>
                </a:lnTo>
                <a:lnTo>
                  <a:pt x="418870" y="1517853"/>
                </a:lnTo>
                <a:lnTo>
                  <a:pt x="429294" y="1524342"/>
                </a:lnTo>
                <a:lnTo>
                  <a:pt x="442725" y="1532521"/>
                </a:lnTo>
                <a:lnTo>
                  <a:pt x="451318" y="1537627"/>
                </a:lnTo>
                <a:lnTo>
                  <a:pt x="446454" y="1545818"/>
                </a:lnTo>
                <a:close/>
              </a:path>
              <a:path w="3362325" h="1841500">
                <a:moveTo>
                  <a:pt x="389698" y="1510449"/>
                </a:moveTo>
                <a:lnTo>
                  <a:pt x="384910" y="1507312"/>
                </a:lnTo>
                <a:lnTo>
                  <a:pt x="372146" y="1498765"/>
                </a:lnTo>
                <a:lnTo>
                  <a:pt x="359573" y="1490116"/>
                </a:lnTo>
                <a:lnTo>
                  <a:pt x="357998" y="1489011"/>
                </a:lnTo>
                <a:lnTo>
                  <a:pt x="363485" y="1481226"/>
                </a:lnTo>
                <a:lnTo>
                  <a:pt x="365064" y="1482331"/>
                </a:lnTo>
                <a:lnTo>
                  <a:pt x="377507" y="1490878"/>
                </a:lnTo>
                <a:lnTo>
                  <a:pt x="390180" y="1499374"/>
                </a:lnTo>
                <a:lnTo>
                  <a:pt x="394917" y="1502473"/>
                </a:lnTo>
                <a:lnTo>
                  <a:pt x="389698" y="1510449"/>
                </a:lnTo>
                <a:close/>
              </a:path>
              <a:path w="3362325" h="1841500">
                <a:moveTo>
                  <a:pt x="334656" y="1472349"/>
                </a:moveTo>
                <a:lnTo>
                  <a:pt x="322946" y="1463687"/>
                </a:lnTo>
                <a:lnTo>
                  <a:pt x="311123" y="1454721"/>
                </a:lnTo>
                <a:lnTo>
                  <a:pt x="304163" y="1449311"/>
                </a:lnTo>
                <a:lnTo>
                  <a:pt x="310018" y="1441792"/>
                </a:lnTo>
                <a:lnTo>
                  <a:pt x="316977" y="1447203"/>
                </a:lnTo>
                <a:lnTo>
                  <a:pt x="328713" y="1456105"/>
                </a:lnTo>
                <a:lnTo>
                  <a:pt x="340320" y="1464690"/>
                </a:lnTo>
                <a:lnTo>
                  <a:pt x="334656" y="1472349"/>
                </a:lnTo>
                <a:close/>
              </a:path>
              <a:path w="3362325" h="1841500">
                <a:moveTo>
                  <a:pt x="281760" y="1431378"/>
                </a:moveTo>
                <a:lnTo>
                  <a:pt x="276795" y="1427314"/>
                </a:lnTo>
                <a:lnTo>
                  <a:pt x="265746" y="1418018"/>
                </a:lnTo>
                <a:lnTo>
                  <a:pt x="254900" y="1408645"/>
                </a:lnTo>
                <a:lnTo>
                  <a:pt x="252588" y="1406601"/>
                </a:lnTo>
                <a:lnTo>
                  <a:pt x="258900" y="1399476"/>
                </a:lnTo>
                <a:lnTo>
                  <a:pt x="261181" y="1401483"/>
                </a:lnTo>
                <a:lnTo>
                  <a:pt x="271976" y="1410804"/>
                </a:lnTo>
                <a:lnTo>
                  <a:pt x="282884" y="1419987"/>
                </a:lnTo>
                <a:lnTo>
                  <a:pt x="287793" y="1424012"/>
                </a:lnTo>
                <a:lnTo>
                  <a:pt x="281760" y="1431378"/>
                </a:lnTo>
                <a:close/>
              </a:path>
              <a:path w="3362325" h="1841500">
                <a:moveTo>
                  <a:pt x="231303" y="1387335"/>
                </a:moveTo>
                <a:lnTo>
                  <a:pt x="223556" y="1380083"/>
                </a:lnTo>
                <a:lnTo>
                  <a:pt x="213523" y="1370406"/>
                </a:lnTo>
                <a:lnTo>
                  <a:pt x="203808" y="1360766"/>
                </a:lnTo>
                <a:lnTo>
                  <a:pt x="210513" y="1354010"/>
                </a:lnTo>
                <a:lnTo>
                  <a:pt x="220231" y="1363637"/>
                </a:lnTo>
                <a:lnTo>
                  <a:pt x="230133" y="1373174"/>
                </a:lnTo>
                <a:lnTo>
                  <a:pt x="237818" y="1380388"/>
                </a:lnTo>
                <a:lnTo>
                  <a:pt x="231303" y="1387335"/>
                </a:lnTo>
                <a:close/>
              </a:path>
              <a:path w="3362325" h="1841500">
                <a:moveTo>
                  <a:pt x="183831" y="1340053"/>
                </a:moveTo>
                <a:lnTo>
                  <a:pt x="175461" y="1330985"/>
                </a:lnTo>
                <a:lnTo>
                  <a:pt x="166470" y="1320952"/>
                </a:lnTo>
                <a:lnTo>
                  <a:pt x="158316" y="1311554"/>
                </a:lnTo>
                <a:lnTo>
                  <a:pt x="165517" y="1305318"/>
                </a:lnTo>
                <a:lnTo>
                  <a:pt x="173627" y="1314653"/>
                </a:lnTo>
                <a:lnTo>
                  <a:pt x="182557" y="1324622"/>
                </a:lnTo>
                <a:lnTo>
                  <a:pt x="190828" y="1333588"/>
                </a:lnTo>
                <a:lnTo>
                  <a:pt x="183831" y="1340053"/>
                </a:lnTo>
                <a:close/>
              </a:path>
              <a:path w="3362325" h="1841500">
                <a:moveTo>
                  <a:pt x="139965" y="1289354"/>
                </a:moveTo>
                <a:lnTo>
                  <a:pt x="132713" y="1280134"/>
                </a:lnTo>
                <a:lnTo>
                  <a:pt x="124826" y="1269771"/>
                </a:lnTo>
                <a:lnTo>
                  <a:pt x="116787" y="1258824"/>
                </a:lnTo>
                <a:lnTo>
                  <a:pt x="124560" y="1253312"/>
                </a:lnTo>
                <a:lnTo>
                  <a:pt x="132451" y="1264069"/>
                </a:lnTo>
                <a:lnTo>
                  <a:pt x="140247" y="1274305"/>
                </a:lnTo>
                <a:lnTo>
                  <a:pt x="147445" y="1283462"/>
                </a:lnTo>
                <a:lnTo>
                  <a:pt x="139965" y="1289354"/>
                </a:lnTo>
                <a:close/>
              </a:path>
              <a:path w="3362325" h="1841500">
                <a:moveTo>
                  <a:pt x="100468" y="1235176"/>
                </a:moveTo>
                <a:lnTo>
                  <a:pt x="95528" y="1227658"/>
                </a:lnTo>
                <a:lnTo>
                  <a:pt x="88771" y="1216964"/>
                </a:lnTo>
                <a:lnTo>
                  <a:pt x="82256" y="1206220"/>
                </a:lnTo>
                <a:lnTo>
                  <a:pt x="80161" y="1202626"/>
                </a:lnTo>
                <a:lnTo>
                  <a:pt x="88390" y="1197838"/>
                </a:lnTo>
                <a:lnTo>
                  <a:pt x="90441" y="1201356"/>
                </a:lnTo>
                <a:lnTo>
                  <a:pt x="96922" y="1212024"/>
                </a:lnTo>
                <a:lnTo>
                  <a:pt x="103531" y="1222489"/>
                </a:lnTo>
                <a:lnTo>
                  <a:pt x="108418" y="1229944"/>
                </a:lnTo>
                <a:lnTo>
                  <a:pt x="100468" y="1235176"/>
                </a:lnTo>
                <a:close/>
              </a:path>
              <a:path w="3362325" h="1841500">
                <a:moveTo>
                  <a:pt x="66165" y="1177505"/>
                </a:moveTo>
                <a:lnTo>
                  <a:pt x="64108" y="1173632"/>
                </a:lnTo>
                <a:lnTo>
                  <a:pt x="58532" y="1162659"/>
                </a:lnTo>
                <a:lnTo>
                  <a:pt x="53211" y="1151623"/>
                </a:lnTo>
                <a:lnTo>
                  <a:pt x="49274" y="1143050"/>
                </a:lnTo>
                <a:lnTo>
                  <a:pt x="57936" y="1139088"/>
                </a:lnTo>
                <a:lnTo>
                  <a:pt x="61832" y="1147559"/>
                </a:lnTo>
                <a:lnTo>
                  <a:pt x="67081" y="1158430"/>
                </a:lnTo>
                <a:lnTo>
                  <a:pt x="72613" y="1169327"/>
                </a:lnTo>
                <a:lnTo>
                  <a:pt x="74585" y="1173035"/>
                </a:lnTo>
                <a:lnTo>
                  <a:pt x="66165" y="1177505"/>
                </a:lnTo>
                <a:close/>
              </a:path>
              <a:path w="3362325" h="1841500">
                <a:moveTo>
                  <a:pt x="38022" y="1116469"/>
                </a:moveTo>
                <a:lnTo>
                  <a:pt x="34339" y="1106944"/>
                </a:lnTo>
                <a:lnTo>
                  <a:pt x="30250" y="1095641"/>
                </a:lnTo>
                <a:lnTo>
                  <a:pt x="26401" y="1084287"/>
                </a:lnTo>
                <a:lnTo>
                  <a:pt x="25144" y="1080300"/>
                </a:lnTo>
                <a:lnTo>
                  <a:pt x="34225" y="1077442"/>
                </a:lnTo>
                <a:lnTo>
                  <a:pt x="35491" y="1081430"/>
                </a:lnTo>
                <a:lnTo>
                  <a:pt x="39232" y="1092492"/>
                </a:lnTo>
                <a:lnTo>
                  <a:pt x="43301" y="1103693"/>
                </a:lnTo>
                <a:lnTo>
                  <a:pt x="46912" y="1113040"/>
                </a:lnTo>
                <a:lnTo>
                  <a:pt x="38022" y="1116469"/>
                </a:lnTo>
                <a:close/>
              </a:path>
              <a:path w="3362325" h="1841500">
                <a:moveTo>
                  <a:pt x="17130" y="1052664"/>
                </a:moveTo>
                <a:lnTo>
                  <a:pt x="16394" y="1049947"/>
                </a:lnTo>
                <a:lnTo>
                  <a:pt x="13574" y="1038415"/>
                </a:lnTo>
                <a:lnTo>
                  <a:pt x="11022" y="1026820"/>
                </a:lnTo>
                <a:lnTo>
                  <a:pt x="8710" y="1015085"/>
                </a:lnTo>
                <a:lnTo>
                  <a:pt x="18083" y="1013447"/>
                </a:lnTo>
                <a:lnTo>
                  <a:pt x="20349" y="1024877"/>
                </a:lnTo>
                <a:lnTo>
                  <a:pt x="22861" y="1036256"/>
                </a:lnTo>
                <a:lnTo>
                  <a:pt x="25627" y="1047584"/>
                </a:lnTo>
                <a:lnTo>
                  <a:pt x="26325" y="1050201"/>
                </a:lnTo>
                <a:lnTo>
                  <a:pt x="17130" y="1052664"/>
                </a:lnTo>
                <a:close/>
              </a:path>
              <a:path w="3362325" h="1841500">
                <a:moveTo>
                  <a:pt x="4265" y="986637"/>
                </a:moveTo>
                <a:lnTo>
                  <a:pt x="3427" y="980046"/>
                </a:lnTo>
                <a:lnTo>
                  <a:pt x="2195" y="968248"/>
                </a:lnTo>
                <a:lnTo>
                  <a:pt x="1230" y="956398"/>
                </a:lnTo>
                <a:lnTo>
                  <a:pt x="773" y="948385"/>
                </a:lnTo>
                <a:lnTo>
                  <a:pt x="10285" y="947826"/>
                </a:lnTo>
                <a:lnTo>
                  <a:pt x="10796" y="956398"/>
                </a:lnTo>
                <a:lnTo>
                  <a:pt x="11686" y="967359"/>
                </a:lnTo>
                <a:lnTo>
                  <a:pt x="12889" y="978941"/>
                </a:lnTo>
                <a:lnTo>
                  <a:pt x="13714" y="985431"/>
                </a:lnTo>
                <a:lnTo>
                  <a:pt x="4265" y="986637"/>
                </a:lnTo>
                <a:close/>
              </a:path>
              <a:path w="3362325" h="1841500">
                <a:moveTo>
                  <a:pt x="10752" y="955852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76857" y="4588281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" y="76200"/>
                </a:moveTo>
                <a:lnTo>
                  <a:pt x="0" y="38100"/>
                </a:lnTo>
                <a:lnTo>
                  <a:pt x="76200" y="0"/>
                </a:lnTo>
                <a:lnTo>
                  <a:pt x="76200" y="33337"/>
                </a:lnTo>
                <a:lnTo>
                  <a:pt x="57150" y="33337"/>
                </a:lnTo>
                <a:lnTo>
                  <a:pt x="57150" y="42862"/>
                </a:lnTo>
                <a:lnTo>
                  <a:pt x="76200" y="42862"/>
                </a:lnTo>
                <a:lnTo>
                  <a:pt x="76200" y="76200"/>
                </a:lnTo>
                <a:close/>
              </a:path>
              <a:path w="838200" h="76200">
                <a:moveTo>
                  <a:pt x="762000" y="76200"/>
                </a:moveTo>
                <a:lnTo>
                  <a:pt x="762000" y="0"/>
                </a:lnTo>
                <a:lnTo>
                  <a:pt x="828675" y="33337"/>
                </a:lnTo>
                <a:lnTo>
                  <a:pt x="781050" y="33337"/>
                </a:lnTo>
                <a:lnTo>
                  <a:pt x="781050" y="42862"/>
                </a:lnTo>
                <a:lnTo>
                  <a:pt x="828675" y="42862"/>
                </a:lnTo>
                <a:lnTo>
                  <a:pt x="762000" y="76200"/>
                </a:lnTo>
                <a:close/>
              </a:path>
              <a:path w="838200" h="76200">
                <a:moveTo>
                  <a:pt x="76200" y="42862"/>
                </a:moveTo>
                <a:lnTo>
                  <a:pt x="57150" y="42862"/>
                </a:lnTo>
                <a:lnTo>
                  <a:pt x="57150" y="33337"/>
                </a:lnTo>
                <a:lnTo>
                  <a:pt x="76200" y="33337"/>
                </a:lnTo>
                <a:lnTo>
                  <a:pt x="76200" y="42862"/>
                </a:lnTo>
                <a:close/>
              </a:path>
              <a:path w="838200" h="76200">
                <a:moveTo>
                  <a:pt x="762000" y="42862"/>
                </a:moveTo>
                <a:lnTo>
                  <a:pt x="76200" y="42862"/>
                </a:lnTo>
                <a:lnTo>
                  <a:pt x="76200" y="33337"/>
                </a:lnTo>
                <a:lnTo>
                  <a:pt x="762000" y="33337"/>
                </a:lnTo>
                <a:lnTo>
                  <a:pt x="762000" y="42862"/>
                </a:lnTo>
                <a:close/>
              </a:path>
              <a:path w="838200" h="76200">
                <a:moveTo>
                  <a:pt x="828675" y="42862"/>
                </a:moveTo>
                <a:lnTo>
                  <a:pt x="781050" y="42862"/>
                </a:lnTo>
                <a:lnTo>
                  <a:pt x="781050" y="33337"/>
                </a:lnTo>
                <a:lnTo>
                  <a:pt x="828675" y="33337"/>
                </a:lnTo>
                <a:lnTo>
                  <a:pt x="838200" y="38100"/>
                </a:lnTo>
                <a:lnTo>
                  <a:pt x="828675" y="42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28834" y="4916563"/>
            <a:ext cx="762635" cy="258445"/>
          </a:xfrm>
          <a:custGeom>
            <a:avLst/>
            <a:gdLst/>
            <a:ahLst/>
            <a:cxnLst/>
            <a:rect l="l" t="t" r="r" b="b"/>
            <a:pathLst>
              <a:path w="762635" h="258445">
                <a:moveTo>
                  <a:pt x="62026" y="72974"/>
                </a:moveTo>
                <a:lnTo>
                  <a:pt x="0" y="14579"/>
                </a:lnTo>
                <a:lnTo>
                  <a:pt x="83934" y="0"/>
                </a:lnTo>
                <a:lnTo>
                  <a:pt x="75992" y="26454"/>
                </a:lnTo>
                <a:lnTo>
                  <a:pt x="56108" y="26454"/>
                </a:lnTo>
                <a:lnTo>
                  <a:pt x="53365" y="35572"/>
                </a:lnTo>
                <a:lnTo>
                  <a:pt x="71610" y="41051"/>
                </a:lnTo>
                <a:lnTo>
                  <a:pt x="62026" y="72974"/>
                </a:lnTo>
                <a:close/>
              </a:path>
              <a:path w="762635" h="258445">
                <a:moveTo>
                  <a:pt x="71610" y="41051"/>
                </a:moveTo>
                <a:lnTo>
                  <a:pt x="53365" y="35572"/>
                </a:lnTo>
                <a:lnTo>
                  <a:pt x="56108" y="26454"/>
                </a:lnTo>
                <a:lnTo>
                  <a:pt x="74348" y="31930"/>
                </a:lnTo>
                <a:lnTo>
                  <a:pt x="71610" y="41051"/>
                </a:lnTo>
                <a:close/>
              </a:path>
              <a:path w="762635" h="258445">
                <a:moveTo>
                  <a:pt x="74348" y="31930"/>
                </a:moveTo>
                <a:lnTo>
                  <a:pt x="56108" y="26454"/>
                </a:lnTo>
                <a:lnTo>
                  <a:pt x="75992" y="26454"/>
                </a:lnTo>
                <a:lnTo>
                  <a:pt x="74348" y="31930"/>
                </a:lnTo>
                <a:close/>
              </a:path>
              <a:path w="762635" h="258445">
                <a:moveTo>
                  <a:pt x="688253" y="226206"/>
                </a:moveTo>
                <a:lnTo>
                  <a:pt x="71610" y="41051"/>
                </a:lnTo>
                <a:lnTo>
                  <a:pt x="74348" y="31930"/>
                </a:lnTo>
                <a:lnTo>
                  <a:pt x="690991" y="217090"/>
                </a:lnTo>
                <a:lnTo>
                  <a:pt x="688253" y="226206"/>
                </a:lnTo>
                <a:close/>
              </a:path>
              <a:path w="762635" h="258445">
                <a:moveTo>
                  <a:pt x="749989" y="231686"/>
                </a:moveTo>
                <a:lnTo>
                  <a:pt x="706501" y="231686"/>
                </a:lnTo>
                <a:lnTo>
                  <a:pt x="709231" y="222567"/>
                </a:lnTo>
                <a:lnTo>
                  <a:pt x="690991" y="217090"/>
                </a:lnTo>
                <a:lnTo>
                  <a:pt x="700582" y="185153"/>
                </a:lnTo>
                <a:lnTo>
                  <a:pt x="749989" y="231686"/>
                </a:lnTo>
                <a:close/>
              </a:path>
              <a:path w="762635" h="258445">
                <a:moveTo>
                  <a:pt x="706501" y="231686"/>
                </a:moveTo>
                <a:lnTo>
                  <a:pt x="688253" y="226206"/>
                </a:lnTo>
                <a:lnTo>
                  <a:pt x="690991" y="217090"/>
                </a:lnTo>
                <a:lnTo>
                  <a:pt x="709231" y="222567"/>
                </a:lnTo>
                <a:lnTo>
                  <a:pt x="706501" y="231686"/>
                </a:lnTo>
                <a:close/>
              </a:path>
              <a:path w="762635" h="258445">
                <a:moveTo>
                  <a:pt x="678662" y="258140"/>
                </a:moveTo>
                <a:lnTo>
                  <a:pt x="688253" y="226206"/>
                </a:lnTo>
                <a:lnTo>
                  <a:pt x="706501" y="231686"/>
                </a:lnTo>
                <a:lnTo>
                  <a:pt x="749989" y="231686"/>
                </a:lnTo>
                <a:lnTo>
                  <a:pt x="762596" y="243560"/>
                </a:lnTo>
                <a:lnTo>
                  <a:pt x="678662" y="258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01184" y="4994605"/>
            <a:ext cx="989965" cy="332740"/>
          </a:xfrm>
          <a:custGeom>
            <a:avLst/>
            <a:gdLst/>
            <a:ahLst/>
            <a:cxnLst/>
            <a:rect l="l" t="t" r="r" b="b"/>
            <a:pathLst>
              <a:path w="989964" h="332739">
                <a:moveTo>
                  <a:pt x="915146" y="31870"/>
                </a:moveTo>
                <a:lnTo>
                  <a:pt x="905332" y="0"/>
                </a:lnTo>
                <a:lnTo>
                  <a:pt x="989368" y="13982"/>
                </a:lnTo>
                <a:lnTo>
                  <a:pt x="976512" y="26263"/>
                </a:lnTo>
                <a:lnTo>
                  <a:pt x="933348" y="26263"/>
                </a:lnTo>
                <a:lnTo>
                  <a:pt x="915146" y="31870"/>
                </a:lnTo>
                <a:close/>
              </a:path>
              <a:path w="989964" h="332739">
                <a:moveTo>
                  <a:pt x="917946" y="40965"/>
                </a:moveTo>
                <a:lnTo>
                  <a:pt x="915146" y="31870"/>
                </a:lnTo>
                <a:lnTo>
                  <a:pt x="933348" y="26263"/>
                </a:lnTo>
                <a:lnTo>
                  <a:pt x="936155" y="35356"/>
                </a:lnTo>
                <a:lnTo>
                  <a:pt x="917946" y="40965"/>
                </a:lnTo>
                <a:close/>
              </a:path>
              <a:path w="989964" h="332739">
                <a:moveTo>
                  <a:pt x="927760" y="72834"/>
                </a:moveTo>
                <a:lnTo>
                  <a:pt x="917946" y="40965"/>
                </a:lnTo>
                <a:lnTo>
                  <a:pt x="936155" y="35356"/>
                </a:lnTo>
                <a:lnTo>
                  <a:pt x="933348" y="26263"/>
                </a:lnTo>
                <a:lnTo>
                  <a:pt x="976512" y="26263"/>
                </a:lnTo>
                <a:lnTo>
                  <a:pt x="927760" y="72834"/>
                </a:lnTo>
                <a:close/>
              </a:path>
              <a:path w="989964" h="332739">
                <a:moveTo>
                  <a:pt x="74223" y="300868"/>
                </a:moveTo>
                <a:lnTo>
                  <a:pt x="71419" y="291762"/>
                </a:lnTo>
                <a:lnTo>
                  <a:pt x="915146" y="31870"/>
                </a:lnTo>
                <a:lnTo>
                  <a:pt x="917946" y="40965"/>
                </a:lnTo>
                <a:lnTo>
                  <a:pt x="74223" y="300868"/>
                </a:lnTo>
                <a:close/>
              </a:path>
              <a:path w="989964" h="332739">
                <a:moveTo>
                  <a:pt x="84035" y="332727"/>
                </a:moveTo>
                <a:lnTo>
                  <a:pt x="0" y="318744"/>
                </a:lnTo>
                <a:lnTo>
                  <a:pt x="61607" y="259905"/>
                </a:lnTo>
                <a:lnTo>
                  <a:pt x="71419" y="291762"/>
                </a:lnTo>
                <a:lnTo>
                  <a:pt x="53212" y="297370"/>
                </a:lnTo>
                <a:lnTo>
                  <a:pt x="56019" y="306476"/>
                </a:lnTo>
                <a:lnTo>
                  <a:pt x="75950" y="306476"/>
                </a:lnTo>
                <a:lnTo>
                  <a:pt x="84035" y="332727"/>
                </a:lnTo>
                <a:close/>
              </a:path>
              <a:path w="989964" h="332739">
                <a:moveTo>
                  <a:pt x="56019" y="306476"/>
                </a:moveTo>
                <a:lnTo>
                  <a:pt x="53212" y="297370"/>
                </a:lnTo>
                <a:lnTo>
                  <a:pt x="71419" y="291762"/>
                </a:lnTo>
                <a:lnTo>
                  <a:pt x="74223" y="300868"/>
                </a:lnTo>
                <a:lnTo>
                  <a:pt x="56019" y="306476"/>
                </a:lnTo>
                <a:close/>
              </a:path>
              <a:path w="989964" h="332739">
                <a:moveTo>
                  <a:pt x="75950" y="306476"/>
                </a:moveTo>
                <a:lnTo>
                  <a:pt x="56019" y="306476"/>
                </a:lnTo>
                <a:lnTo>
                  <a:pt x="74223" y="300868"/>
                </a:lnTo>
                <a:lnTo>
                  <a:pt x="75950" y="306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53148" y="4817274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" y="76200"/>
                </a:moveTo>
                <a:lnTo>
                  <a:pt x="0" y="38100"/>
                </a:lnTo>
                <a:lnTo>
                  <a:pt x="76200" y="0"/>
                </a:lnTo>
                <a:lnTo>
                  <a:pt x="76200" y="33337"/>
                </a:lnTo>
                <a:lnTo>
                  <a:pt x="57150" y="33337"/>
                </a:lnTo>
                <a:lnTo>
                  <a:pt x="57150" y="42862"/>
                </a:lnTo>
                <a:lnTo>
                  <a:pt x="76200" y="42862"/>
                </a:lnTo>
                <a:lnTo>
                  <a:pt x="76200" y="76200"/>
                </a:lnTo>
                <a:close/>
              </a:path>
              <a:path w="838200" h="76200">
                <a:moveTo>
                  <a:pt x="762000" y="76200"/>
                </a:moveTo>
                <a:lnTo>
                  <a:pt x="762000" y="0"/>
                </a:lnTo>
                <a:lnTo>
                  <a:pt x="828675" y="33337"/>
                </a:lnTo>
                <a:lnTo>
                  <a:pt x="781050" y="33337"/>
                </a:lnTo>
                <a:lnTo>
                  <a:pt x="781050" y="42862"/>
                </a:lnTo>
                <a:lnTo>
                  <a:pt x="828675" y="42862"/>
                </a:lnTo>
                <a:lnTo>
                  <a:pt x="762000" y="76200"/>
                </a:lnTo>
                <a:close/>
              </a:path>
              <a:path w="838200" h="76200">
                <a:moveTo>
                  <a:pt x="76200" y="42862"/>
                </a:moveTo>
                <a:lnTo>
                  <a:pt x="57150" y="42862"/>
                </a:lnTo>
                <a:lnTo>
                  <a:pt x="57150" y="33337"/>
                </a:lnTo>
                <a:lnTo>
                  <a:pt x="76200" y="33337"/>
                </a:lnTo>
                <a:lnTo>
                  <a:pt x="76200" y="42862"/>
                </a:lnTo>
                <a:close/>
              </a:path>
              <a:path w="838200" h="76200">
                <a:moveTo>
                  <a:pt x="762000" y="42862"/>
                </a:moveTo>
                <a:lnTo>
                  <a:pt x="76200" y="42862"/>
                </a:lnTo>
                <a:lnTo>
                  <a:pt x="76200" y="33337"/>
                </a:lnTo>
                <a:lnTo>
                  <a:pt x="762000" y="33337"/>
                </a:lnTo>
                <a:lnTo>
                  <a:pt x="762000" y="42862"/>
                </a:lnTo>
                <a:close/>
              </a:path>
              <a:path w="838200" h="76200">
                <a:moveTo>
                  <a:pt x="828675" y="42862"/>
                </a:moveTo>
                <a:lnTo>
                  <a:pt x="781050" y="42862"/>
                </a:lnTo>
                <a:lnTo>
                  <a:pt x="781050" y="33337"/>
                </a:lnTo>
                <a:lnTo>
                  <a:pt x="828675" y="33337"/>
                </a:lnTo>
                <a:lnTo>
                  <a:pt x="838200" y="38100"/>
                </a:lnTo>
                <a:lnTo>
                  <a:pt x="828675" y="42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467" y="2244255"/>
            <a:ext cx="3602639" cy="27598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58352" y="1570672"/>
            <a:ext cx="6544945" cy="3804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宋体" pitchFamily="2" charset="-122"/>
                <a:cs typeface="宋体" pitchFamily="2" charset="-122"/>
              </a:rPr>
              <a:t>对抗＝战略＋战</a:t>
            </a:r>
            <a:r>
              <a:rPr sz="2800" spc="-5" dirty="0">
                <a:latin typeface="宋体" pitchFamily="2" charset="-122"/>
                <a:cs typeface="宋体" pitchFamily="2" charset="-122"/>
              </a:rPr>
              <a:t>术</a:t>
            </a:r>
            <a:endParaRPr sz="2800">
              <a:latin typeface="宋体" pitchFamily="2" charset="-122"/>
              <a:cs typeface="宋体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244725">
              <a:lnSpc>
                <a:spcPct val="100000"/>
              </a:lnSpc>
            </a:pPr>
            <a:r>
              <a:rPr sz="2800" b="1" dirty="0">
                <a:latin typeface="宋体" pitchFamily="2" charset="-122"/>
                <a:cs typeface="宋体" pitchFamily="2" charset="-122"/>
              </a:rPr>
              <a:t>管理、法律：追究法律责</a:t>
            </a:r>
            <a:r>
              <a:rPr sz="2800" b="1" spc="-20" dirty="0">
                <a:latin typeface="宋体" pitchFamily="2" charset="-122"/>
                <a:cs typeface="宋体" pitchFamily="2" charset="-122"/>
              </a:rPr>
              <a:t>任</a:t>
            </a:r>
            <a:endParaRPr sz="2800">
              <a:latin typeface="宋体" pitchFamily="2" charset="-122"/>
              <a:cs typeface="宋体" pitchFamily="2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2244725" marR="5080">
              <a:lnSpc>
                <a:spcPct val="100000"/>
              </a:lnSpc>
            </a:pPr>
            <a:r>
              <a:rPr sz="2800" b="1" dirty="0">
                <a:latin typeface="宋体" pitchFamily="2" charset="-122"/>
                <a:cs typeface="宋体" pitchFamily="2" charset="-122"/>
              </a:rPr>
              <a:t>技术对抗：替换、删除、</a:t>
            </a:r>
            <a:r>
              <a:rPr sz="2800" b="1" spc="-15" dirty="0">
                <a:latin typeface="宋体" pitchFamily="2" charset="-122"/>
                <a:cs typeface="宋体" pitchFamily="2" charset="-122"/>
              </a:rPr>
              <a:t>内 </a:t>
            </a:r>
            <a:r>
              <a:rPr sz="2800" b="1" dirty="0">
                <a:latin typeface="宋体" pitchFamily="2" charset="-122"/>
                <a:cs typeface="宋体" pitchFamily="2" charset="-122"/>
              </a:rPr>
              <a:t>容防火</a:t>
            </a:r>
            <a:r>
              <a:rPr sz="2800" b="1" spc="-20" dirty="0">
                <a:latin typeface="宋体" pitchFamily="2" charset="-122"/>
                <a:cs typeface="宋体" pitchFamily="2" charset="-122"/>
              </a:rPr>
              <a:t>墙</a:t>
            </a:r>
            <a:endParaRPr sz="2800">
              <a:latin typeface="宋体" pitchFamily="2" charset="-122"/>
              <a:cs typeface="宋体" pitchFamily="2" charset="-122"/>
            </a:endParaRPr>
          </a:p>
          <a:p>
            <a:pPr marL="2244725" marR="5080" algn="just">
              <a:lnSpc>
                <a:spcPct val="100000"/>
              </a:lnSpc>
            </a:pPr>
            <a:r>
              <a:rPr sz="2800" b="1" dirty="0">
                <a:latin typeface="宋体" pitchFamily="2" charset="-122"/>
                <a:cs typeface="宋体" pitchFamily="2" charset="-122"/>
              </a:rPr>
              <a:t>技术对抗：阻断传播途径</a:t>
            </a:r>
            <a:r>
              <a:rPr sz="2800" b="1" spc="-15" dirty="0">
                <a:latin typeface="宋体" pitchFamily="2" charset="-122"/>
                <a:cs typeface="宋体" pitchFamily="2" charset="-122"/>
              </a:rPr>
              <a:t>、 </a:t>
            </a:r>
            <a:r>
              <a:rPr sz="2800" b="1" dirty="0">
                <a:latin typeface="宋体" pitchFamily="2" charset="-122"/>
                <a:cs typeface="宋体" pitchFamily="2" charset="-122"/>
              </a:rPr>
              <a:t>路由重定性、发布源头、</a:t>
            </a:r>
            <a:r>
              <a:rPr sz="2800" b="1" spc="-15" dirty="0">
                <a:latin typeface="宋体" pitchFamily="2" charset="-122"/>
                <a:cs typeface="宋体" pitchFamily="2" charset="-122"/>
              </a:rPr>
              <a:t>末 </a:t>
            </a:r>
            <a:r>
              <a:rPr sz="2800" b="1" dirty="0">
                <a:latin typeface="宋体" pitchFamily="2" charset="-122"/>
                <a:cs typeface="宋体" pitchFamily="2" charset="-122"/>
              </a:rPr>
              <a:t>端路由器过</a:t>
            </a:r>
            <a:r>
              <a:rPr sz="2800" b="1" spc="-20" dirty="0">
                <a:latin typeface="宋体" pitchFamily="2" charset="-122"/>
                <a:cs typeface="宋体" pitchFamily="2" charset="-122"/>
              </a:rPr>
              <a:t>滤</a:t>
            </a:r>
            <a:endParaRPr sz="2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411480"/>
            <a:ext cx="2834640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58127"/>
            <a:ext cx="51435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完全分布式的</a:t>
            </a:r>
            <a:r>
              <a:rPr sz="4200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P2P</a:t>
            </a: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网络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17207" y="1299972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0408" y="1299972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1607" y="2061972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50607" y="4424171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88408" y="4576571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78607" y="3433571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73807" y="1757172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12208" y="4967096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64608" y="495757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17008" y="495757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74407" y="4814696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26807" y="480517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79207" y="480517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97607" y="3824096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50007" y="381457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02407" y="381457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54807" y="381457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07207" y="381457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59607" y="3814571"/>
            <a:ext cx="304799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31607" y="2452497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4007" y="244297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68900" y="4729162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38100">
            <a:solidFill>
              <a:srgbClr val="676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49727" y="3721976"/>
            <a:ext cx="1771650" cy="1024255"/>
          </a:xfrm>
          <a:custGeom>
            <a:avLst/>
            <a:gdLst/>
            <a:ahLst/>
            <a:cxnLst/>
            <a:rect l="l" t="t" r="r" b="b"/>
            <a:pathLst>
              <a:path w="1771650" h="1024254">
                <a:moveTo>
                  <a:pt x="1752600" y="1023772"/>
                </a:moveTo>
                <a:lnTo>
                  <a:pt x="0" y="33172"/>
                </a:lnTo>
                <a:lnTo>
                  <a:pt x="18745" y="0"/>
                </a:lnTo>
                <a:lnTo>
                  <a:pt x="1771345" y="990600"/>
                </a:lnTo>
                <a:lnTo>
                  <a:pt x="1752600" y="1023772"/>
                </a:lnTo>
                <a:close/>
              </a:path>
            </a:pathLst>
          </a:custGeom>
          <a:solidFill>
            <a:srgbClr val="676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80152" y="2962224"/>
            <a:ext cx="1854200" cy="1629410"/>
          </a:xfrm>
          <a:custGeom>
            <a:avLst/>
            <a:gdLst/>
            <a:ahLst/>
            <a:cxnLst/>
            <a:rect l="l" t="t" r="r" b="b"/>
            <a:pathLst>
              <a:path w="1854200" h="1629410">
                <a:moveTo>
                  <a:pt x="25095" y="1628876"/>
                </a:moveTo>
                <a:lnTo>
                  <a:pt x="0" y="1600200"/>
                </a:lnTo>
                <a:lnTo>
                  <a:pt x="1828799" y="0"/>
                </a:lnTo>
                <a:lnTo>
                  <a:pt x="1853895" y="28676"/>
                </a:lnTo>
                <a:lnTo>
                  <a:pt x="25095" y="1628876"/>
                </a:lnTo>
                <a:close/>
              </a:path>
            </a:pathLst>
          </a:custGeom>
          <a:solidFill>
            <a:srgbClr val="676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55142" y="3049447"/>
            <a:ext cx="266700" cy="1302385"/>
          </a:xfrm>
          <a:custGeom>
            <a:avLst/>
            <a:gdLst/>
            <a:ahLst/>
            <a:cxnLst/>
            <a:rect l="l" t="t" r="r" b="b"/>
            <a:pathLst>
              <a:path w="266700" h="1302385">
                <a:moveTo>
                  <a:pt x="228600" y="1302029"/>
                </a:moveTo>
                <a:lnTo>
                  <a:pt x="0" y="6629"/>
                </a:lnTo>
                <a:lnTo>
                  <a:pt x="37515" y="0"/>
                </a:lnTo>
                <a:lnTo>
                  <a:pt x="266115" y="1295399"/>
                </a:lnTo>
                <a:lnTo>
                  <a:pt x="228600" y="1302029"/>
                </a:lnTo>
                <a:close/>
              </a:path>
            </a:pathLst>
          </a:custGeom>
          <a:solidFill>
            <a:srgbClr val="676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83142" y="2135047"/>
            <a:ext cx="266700" cy="1302385"/>
          </a:xfrm>
          <a:custGeom>
            <a:avLst/>
            <a:gdLst/>
            <a:ahLst/>
            <a:cxnLst/>
            <a:rect l="l" t="t" r="r" b="b"/>
            <a:pathLst>
              <a:path w="266700" h="1302385">
                <a:moveTo>
                  <a:pt x="228600" y="1302029"/>
                </a:moveTo>
                <a:lnTo>
                  <a:pt x="0" y="6629"/>
                </a:lnTo>
                <a:lnTo>
                  <a:pt x="37515" y="0"/>
                </a:lnTo>
                <a:lnTo>
                  <a:pt x="266115" y="1295399"/>
                </a:lnTo>
                <a:lnTo>
                  <a:pt x="228600" y="1302029"/>
                </a:lnTo>
                <a:close/>
              </a:path>
            </a:pathLst>
          </a:custGeom>
          <a:solidFill>
            <a:srgbClr val="676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50887" y="1675561"/>
            <a:ext cx="341630" cy="1002030"/>
          </a:xfrm>
          <a:custGeom>
            <a:avLst/>
            <a:gdLst/>
            <a:ahLst/>
            <a:cxnLst/>
            <a:rect l="l" t="t" r="r" b="b"/>
            <a:pathLst>
              <a:path w="341629" h="1002030">
                <a:moveTo>
                  <a:pt x="304800" y="1001801"/>
                </a:moveTo>
                <a:lnTo>
                  <a:pt x="0" y="11201"/>
                </a:lnTo>
                <a:lnTo>
                  <a:pt x="36423" y="0"/>
                </a:lnTo>
                <a:lnTo>
                  <a:pt x="341223" y="990600"/>
                </a:lnTo>
                <a:lnTo>
                  <a:pt x="304800" y="1001801"/>
                </a:lnTo>
                <a:close/>
              </a:path>
            </a:pathLst>
          </a:custGeom>
          <a:solidFill>
            <a:srgbClr val="676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911403" y="1665008"/>
            <a:ext cx="629920" cy="413384"/>
          </a:xfrm>
          <a:custGeom>
            <a:avLst/>
            <a:gdLst/>
            <a:ahLst/>
            <a:cxnLst/>
            <a:rect l="l" t="t" r="r" b="b"/>
            <a:pathLst>
              <a:path w="629920" h="413385">
                <a:moveTo>
                  <a:pt x="609600" y="413308"/>
                </a:moveTo>
                <a:lnTo>
                  <a:pt x="0" y="32308"/>
                </a:lnTo>
                <a:lnTo>
                  <a:pt x="20192" y="0"/>
                </a:lnTo>
                <a:lnTo>
                  <a:pt x="629792" y="381000"/>
                </a:lnTo>
                <a:lnTo>
                  <a:pt x="609600" y="413308"/>
                </a:lnTo>
                <a:close/>
              </a:path>
            </a:pathLst>
          </a:custGeom>
          <a:solidFill>
            <a:srgbClr val="676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96641" y="1664982"/>
            <a:ext cx="2839720" cy="1784985"/>
          </a:xfrm>
          <a:custGeom>
            <a:avLst/>
            <a:gdLst/>
            <a:ahLst/>
            <a:cxnLst/>
            <a:rect l="l" t="t" r="r" b="b"/>
            <a:pathLst>
              <a:path w="2839720" h="1784985">
                <a:moveTo>
                  <a:pt x="20116" y="1784959"/>
                </a:moveTo>
                <a:lnTo>
                  <a:pt x="0" y="1752600"/>
                </a:lnTo>
                <a:lnTo>
                  <a:pt x="2819400" y="0"/>
                </a:lnTo>
                <a:lnTo>
                  <a:pt x="2839516" y="32359"/>
                </a:lnTo>
                <a:lnTo>
                  <a:pt x="20116" y="1784959"/>
                </a:lnTo>
                <a:close/>
              </a:path>
            </a:pathLst>
          </a:custGeom>
          <a:solidFill>
            <a:srgbClr val="676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78300" y="1528762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8100">
            <a:solidFill>
              <a:srgbClr val="676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998207" y="2671572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50607" y="305257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97808" y="1376172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50208" y="175717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102608" y="175717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92807" y="2147697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45207" y="213817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998207" y="1309497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150607" y="129997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303007" y="129997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97607" y="213817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702808" y="1690497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455407" y="129997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37489" y="3052762"/>
            <a:ext cx="283845" cy="1299210"/>
          </a:xfrm>
          <a:custGeom>
            <a:avLst/>
            <a:gdLst/>
            <a:ahLst/>
            <a:cxnLst/>
            <a:rect l="l" t="t" r="r" b="b"/>
            <a:pathLst>
              <a:path w="283845" h="1299210">
                <a:moveTo>
                  <a:pt x="0" y="122491"/>
                </a:moveTo>
                <a:lnTo>
                  <a:pt x="36410" y="0"/>
                </a:lnTo>
                <a:lnTo>
                  <a:pt x="96597" y="81114"/>
                </a:lnTo>
                <a:lnTo>
                  <a:pt x="70065" y="81114"/>
                </a:lnTo>
                <a:lnTo>
                  <a:pt x="32550" y="87731"/>
                </a:lnTo>
                <a:lnTo>
                  <a:pt x="37515" y="115871"/>
                </a:lnTo>
                <a:lnTo>
                  <a:pt x="0" y="122491"/>
                </a:lnTo>
                <a:close/>
              </a:path>
              <a:path w="283845" h="1299210">
                <a:moveTo>
                  <a:pt x="37515" y="115871"/>
                </a:moveTo>
                <a:lnTo>
                  <a:pt x="32550" y="87731"/>
                </a:lnTo>
                <a:lnTo>
                  <a:pt x="70065" y="81114"/>
                </a:lnTo>
                <a:lnTo>
                  <a:pt x="75031" y="109251"/>
                </a:lnTo>
                <a:lnTo>
                  <a:pt x="37515" y="115871"/>
                </a:lnTo>
                <a:close/>
              </a:path>
              <a:path w="283845" h="1299210">
                <a:moveTo>
                  <a:pt x="75031" y="109251"/>
                </a:moveTo>
                <a:lnTo>
                  <a:pt x="70065" y="81114"/>
                </a:lnTo>
                <a:lnTo>
                  <a:pt x="96597" y="81114"/>
                </a:lnTo>
                <a:lnTo>
                  <a:pt x="112560" y="102628"/>
                </a:lnTo>
                <a:lnTo>
                  <a:pt x="75031" y="109251"/>
                </a:lnTo>
                <a:close/>
              </a:path>
              <a:path w="283845" h="1299210">
                <a:moveTo>
                  <a:pt x="246252" y="1298714"/>
                </a:moveTo>
                <a:lnTo>
                  <a:pt x="37515" y="115871"/>
                </a:lnTo>
                <a:lnTo>
                  <a:pt x="75031" y="109251"/>
                </a:lnTo>
                <a:lnTo>
                  <a:pt x="283768" y="1292085"/>
                </a:lnTo>
                <a:lnTo>
                  <a:pt x="246252" y="1298714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65489" y="2138362"/>
            <a:ext cx="283845" cy="1299210"/>
          </a:xfrm>
          <a:custGeom>
            <a:avLst/>
            <a:gdLst/>
            <a:ahLst/>
            <a:cxnLst/>
            <a:rect l="l" t="t" r="r" b="b"/>
            <a:pathLst>
              <a:path w="283844" h="1299210">
                <a:moveTo>
                  <a:pt x="0" y="122491"/>
                </a:moveTo>
                <a:lnTo>
                  <a:pt x="36410" y="0"/>
                </a:lnTo>
                <a:lnTo>
                  <a:pt x="96597" y="81114"/>
                </a:lnTo>
                <a:lnTo>
                  <a:pt x="70065" y="81114"/>
                </a:lnTo>
                <a:lnTo>
                  <a:pt x="32550" y="87731"/>
                </a:lnTo>
                <a:lnTo>
                  <a:pt x="37515" y="115871"/>
                </a:lnTo>
                <a:lnTo>
                  <a:pt x="0" y="122491"/>
                </a:lnTo>
                <a:close/>
              </a:path>
              <a:path w="283844" h="1299210">
                <a:moveTo>
                  <a:pt x="37515" y="115871"/>
                </a:moveTo>
                <a:lnTo>
                  <a:pt x="32550" y="87731"/>
                </a:lnTo>
                <a:lnTo>
                  <a:pt x="70065" y="81114"/>
                </a:lnTo>
                <a:lnTo>
                  <a:pt x="75031" y="109251"/>
                </a:lnTo>
                <a:lnTo>
                  <a:pt x="37515" y="115871"/>
                </a:lnTo>
                <a:close/>
              </a:path>
              <a:path w="283844" h="1299210">
                <a:moveTo>
                  <a:pt x="75031" y="109251"/>
                </a:moveTo>
                <a:lnTo>
                  <a:pt x="70065" y="81114"/>
                </a:lnTo>
                <a:lnTo>
                  <a:pt x="96597" y="81114"/>
                </a:lnTo>
                <a:lnTo>
                  <a:pt x="112560" y="102628"/>
                </a:lnTo>
                <a:lnTo>
                  <a:pt x="75031" y="109251"/>
                </a:lnTo>
                <a:close/>
              </a:path>
              <a:path w="283844" h="1299210">
                <a:moveTo>
                  <a:pt x="246252" y="1298714"/>
                </a:moveTo>
                <a:lnTo>
                  <a:pt x="37515" y="115871"/>
                </a:lnTo>
                <a:lnTo>
                  <a:pt x="75031" y="109251"/>
                </a:lnTo>
                <a:lnTo>
                  <a:pt x="283768" y="1292085"/>
                </a:lnTo>
                <a:lnTo>
                  <a:pt x="246252" y="1298714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48094" y="1681162"/>
            <a:ext cx="344170" cy="996315"/>
          </a:xfrm>
          <a:custGeom>
            <a:avLst/>
            <a:gdLst/>
            <a:ahLst/>
            <a:cxnLst/>
            <a:rect l="l" t="t" r="r" b="b"/>
            <a:pathLst>
              <a:path w="344170" h="996314">
                <a:moveTo>
                  <a:pt x="0" y="126047"/>
                </a:moveTo>
                <a:lnTo>
                  <a:pt x="21005" y="0"/>
                </a:lnTo>
                <a:lnTo>
                  <a:pt x="93861" y="76326"/>
                </a:lnTo>
                <a:lnTo>
                  <a:pt x="64427" y="76326"/>
                </a:lnTo>
                <a:lnTo>
                  <a:pt x="28003" y="87541"/>
                </a:lnTo>
                <a:lnTo>
                  <a:pt x="36405" y="114848"/>
                </a:lnTo>
                <a:lnTo>
                  <a:pt x="0" y="126047"/>
                </a:lnTo>
                <a:close/>
              </a:path>
              <a:path w="344170" h="996314">
                <a:moveTo>
                  <a:pt x="36405" y="114848"/>
                </a:moveTo>
                <a:lnTo>
                  <a:pt x="28003" y="87541"/>
                </a:lnTo>
                <a:lnTo>
                  <a:pt x="64427" y="76326"/>
                </a:lnTo>
                <a:lnTo>
                  <a:pt x="72832" y="103644"/>
                </a:lnTo>
                <a:lnTo>
                  <a:pt x="36405" y="114848"/>
                </a:lnTo>
                <a:close/>
              </a:path>
              <a:path w="344170" h="996314">
                <a:moveTo>
                  <a:pt x="72832" y="103644"/>
                </a:moveTo>
                <a:lnTo>
                  <a:pt x="64427" y="76326"/>
                </a:lnTo>
                <a:lnTo>
                  <a:pt x="93861" y="76326"/>
                </a:lnTo>
                <a:lnTo>
                  <a:pt x="109245" y="92443"/>
                </a:lnTo>
                <a:lnTo>
                  <a:pt x="72832" y="103644"/>
                </a:lnTo>
                <a:close/>
              </a:path>
              <a:path w="344170" h="996314">
                <a:moveTo>
                  <a:pt x="307594" y="996200"/>
                </a:moveTo>
                <a:lnTo>
                  <a:pt x="36405" y="114848"/>
                </a:lnTo>
                <a:lnTo>
                  <a:pt x="72832" y="103644"/>
                </a:lnTo>
                <a:lnTo>
                  <a:pt x="344017" y="984999"/>
                </a:lnTo>
                <a:lnTo>
                  <a:pt x="307594" y="99620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796641" y="1681162"/>
            <a:ext cx="2829560" cy="1769110"/>
          </a:xfrm>
          <a:custGeom>
            <a:avLst/>
            <a:gdLst/>
            <a:ahLst/>
            <a:cxnLst/>
            <a:rect l="l" t="t" r="r" b="b"/>
            <a:pathLst>
              <a:path w="2829560" h="1769110">
                <a:moveTo>
                  <a:pt x="2722328" y="44164"/>
                </a:moveTo>
                <a:lnTo>
                  <a:pt x="2702217" y="11811"/>
                </a:lnTo>
                <a:lnTo>
                  <a:pt x="2829458" y="0"/>
                </a:lnTo>
                <a:lnTo>
                  <a:pt x="2811587" y="29082"/>
                </a:lnTo>
                <a:lnTo>
                  <a:pt x="2746590" y="29082"/>
                </a:lnTo>
                <a:lnTo>
                  <a:pt x="2722328" y="44164"/>
                </a:lnTo>
                <a:close/>
              </a:path>
              <a:path w="2829560" h="1769110">
                <a:moveTo>
                  <a:pt x="2742444" y="76525"/>
                </a:moveTo>
                <a:lnTo>
                  <a:pt x="2722328" y="44164"/>
                </a:lnTo>
                <a:lnTo>
                  <a:pt x="2746590" y="29082"/>
                </a:lnTo>
                <a:lnTo>
                  <a:pt x="2766707" y="61442"/>
                </a:lnTo>
                <a:lnTo>
                  <a:pt x="2742444" y="76525"/>
                </a:lnTo>
                <a:close/>
              </a:path>
              <a:path w="2829560" h="1769110">
                <a:moveTo>
                  <a:pt x="2762554" y="108877"/>
                </a:moveTo>
                <a:lnTo>
                  <a:pt x="2742444" y="76525"/>
                </a:lnTo>
                <a:lnTo>
                  <a:pt x="2766707" y="61442"/>
                </a:lnTo>
                <a:lnTo>
                  <a:pt x="2746590" y="29082"/>
                </a:lnTo>
                <a:lnTo>
                  <a:pt x="2811587" y="29082"/>
                </a:lnTo>
                <a:lnTo>
                  <a:pt x="2762554" y="108877"/>
                </a:lnTo>
                <a:close/>
              </a:path>
              <a:path w="2829560" h="1769110">
                <a:moveTo>
                  <a:pt x="20116" y="1768779"/>
                </a:moveTo>
                <a:lnTo>
                  <a:pt x="0" y="1736420"/>
                </a:lnTo>
                <a:lnTo>
                  <a:pt x="2722328" y="44164"/>
                </a:lnTo>
                <a:lnTo>
                  <a:pt x="2742444" y="76525"/>
                </a:lnTo>
                <a:lnTo>
                  <a:pt x="20116" y="1768779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11403" y="1665008"/>
            <a:ext cx="619760" cy="397510"/>
          </a:xfrm>
          <a:custGeom>
            <a:avLst/>
            <a:gdLst/>
            <a:ahLst/>
            <a:cxnLst/>
            <a:rect l="l" t="t" r="r" b="b"/>
            <a:pathLst>
              <a:path w="619759" h="397510">
                <a:moveTo>
                  <a:pt x="512670" y="352734"/>
                </a:moveTo>
                <a:lnTo>
                  <a:pt x="0" y="32308"/>
                </a:lnTo>
                <a:lnTo>
                  <a:pt x="20192" y="0"/>
                </a:lnTo>
                <a:lnTo>
                  <a:pt x="532863" y="320425"/>
                </a:lnTo>
                <a:lnTo>
                  <a:pt x="512670" y="352734"/>
                </a:lnTo>
                <a:close/>
              </a:path>
              <a:path w="619759" h="397510">
                <a:moveTo>
                  <a:pt x="601807" y="367880"/>
                </a:moveTo>
                <a:lnTo>
                  <a:pt x="536905" y="367880"/>
                </a:lnTo>
                <a:lnTo>
                  <a:pt x="557098" y="335572"/>
                </a:lnTo>
                <a:lnTo>
                  <a:pt x="532863" y="320425"/>
                </a:lnTo>
                <a:lnTo>
                  <a:pt x="553059" y="288112"/>
                </a:lnTo>
                <a:lnTo>
                  <a:pt x="601807" y="367880"/>
                </a:lnTo>
                <a:close/>
              </a:path>
              <a:path w="619759" h="397510">
                <a:moveTo>
                  <a:pt x="536905" y="367880"/>
                </a:moveTo>
                <a:lnTo>
                  <a:pt x="512670" y="352734"/>
                </a:lnTo>
                <a:lnTo>
                  <a:pt x="532863" y="320425"/>
                </a:lnTo>
                <a:lnTo>
                  <a:pt x="557098" y="335572"/>
                </a:lnTo>
                <a:lnTo>
                  <a:pt x="536905" y="367880"/>
                </a:lnTo>
                <a:close/>
              </a:path>
              <a:path w="619759" h="397510">
                <a:moveTo>
                  <a:pt x="619696" y="397154"/>
                </a:moveTo>
                <a:lnTo>
                  <a:pt x="492480" y="385038"/>
                </a:lnTo>
                <a:lnTo>
                  <a:pt x="512670" y="352734"/>
                </a:lnTo>
                <a:lnTo>
                  <a:pt x="536905" y="367880"/>
                </a:lnTo>
                <a:lnTo>
                  <a:pt x="601807" y="367880"/>
                </a:lnTo>
                <a:lnTo>
                  <a:pt x="619696" y="397154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178300" y="1471612"/>
            <a:ext cx="1371600" cy="114300"/>
          </a:xfrm>
          <a:custGeom>
            <a:avLst/>
            <a:gdLst/>
            <a:ahLst/>
            <a:cxnLst/>
            <a:rect l="l" t="t" r="r" b="b"/>
            <a:pathLst>
              <a:path w="13716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38100"/>
                </a:lnTo>
                <a:lnTo>
                  <a:pt x="85725" y="38100"/>
                </a:lnTo>
                <a:lnTo>
                  <a:pt x="85725" y="76200"/>
                </a:lnTo>
                <a:lnTo>
                  <a:pt x="114300" y="76200"/>
                </a:lnTo>
                <a:lnTo>
                  <a:pt x="114300" y="114300"/>
                </a:lnTo>
                <a:close/>
              </a:path>
              <a:path w="1371600" h="114300">
                <a:moveTo>
                  <a:pt x="114300" y="76200"/>
                </a:moveTo>
                <a:lnTo>
                  <a:pt x="85725" y="76200"/>
                </a:lnTo>
                <a:lnTo>
                  <a:pt x="85725" y="38100"/>
                </a:lnTo>
                <a:lnTo>
                  <a:pt x="114300" y="38100"/>
                </a:lnTo>
                <a:lnTo>
                  <a:pt x="114300" y="76200"/>
                </a:lnTo>
                <a:close/>
              </a:path>
              <a:path w="1371600" h="114300">
                <a:moveTo>
                  <a:pt x="1371600" y="76200"/>
                </a:moveTo>
                <a:lnTo>
                  <a:pt x="114300" y="76200"/>
                </a:lnTo>
                <a:lnTo>
                  <a:pt x="114300" y="38100"/>
                </a:lnTo>
                <a:lnTo>
                  <a:pt x="1371600" y="38100"/>
                </a:lnTo>
                <a:lnTo>
                  <a:pt x="1371600" y="7620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6171565" y="1002665"/>
            <a:ext cx="2138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拥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有</a:t>
            </a:r>
            <a:r>
              <a:rPr sz="1800" b="1" spc="-465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xyz.mp3</a:t>
            </a: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的节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点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50289" y="1505902"/>
            <a:ext cx="2138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拥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有</a:t>
            </a:r>
            <a:r>
              <a:rPr sz="1800" b="1" spc="-465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xyz.mp3</a:t>
            </a: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的节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点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195887" y="4675187"/>
            <a:ext cx="1905000" cy="114300"/>
          </a:xfrm>
          <a:custGeom>
            <a:avLst/>
            <a:gdLst/>
            <a:ahLst/>
            <a:cxnLst/>
            <a:rect l="l" t="t" r="r" b="b"/>
            <a:pathLst>
              <a:path w="1905000" h="114300">
                <a:moveTo>
                  <a:pt x="1790700" y="114300"/>
                </a:moveTo>
                <a:lnTo>
                  <a:pt x="1790700" y="0"/>
                </a:lnTo>
                <a:lnTo>
                  <a:pt x="1866900" y="38100"/>
                </a:lnTo>
                <a:lnTo>
                  <a:pt x="1819275" y="38100"/>
                </a:lnTo>
                <a:lnTo>
                  <a:pt x="1819275" y="76200"/>
                </a:lnTo>
                <a:lnTo>
                  <a:pt x="1866900" y="76200"/>
                </a:lnTo>
                <a:lnTo>
                  <a:pt x="1790700" y="114300"/>
                </a:lnTo>
                <a:close/>
              </a:path>
              <a:path w="1905000" h="114300">
                <a:moveTo>
                  <a:pt x="1790700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1790700" y="38100"/>
                </a:lnTo>
                <a:lnTo>
                  <a:pt x="1790700" y="76200"/>
                </a:lnTo>
                <a:close/>
              </a:path>
              <a:path w="1905000" h="114300">
                <a:moveTo>
                  <a:pt x="1866900" y="76200"/>
                </a:moveTo>
                <a:lnTo>
                  <a:pt x="1819275" y="76200"/>
                </a:lnTo>
                <a:lnTo>
                  <a:pt x="1819275" y="38100"/>
                </a:lnTo>
                <a:lnTo>
                  <a:pt x="1866900" y="38100"/>
                </a:lnTo>
                <a:lnTo>
                  <a:pt x="1905000" y="57150"/>
                </a:lnTo>
                <a:lnTo>
                  <a:pt x="1866900" y="7620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986087" y="3741737"/>
            <a:ext cx="1762125" cy="1007744"/>
          </a:xfrm>
          <a:custGeom>
            <a:avLst/>
            <a:gdLst/>
            <a:ahLst/>
            <a:cxnLst/>
            <a:rect l="l" t="t" r="r" b="b"/>
            <a:pathLst>
              <a:path w="1762125" h="1007745">
                <a:moveTo>
                  <a:pt x="71386" y="105994"/>
                </a:moveTo>
                <a:lnTo>
                  <a:pt x="0" y="0"/>
                </a:lnTo>
                <a:lnTo>
                  <a:pt x="127622" y="6489"/>
                </a:lnTo>
                <a:lnTo>
                  <a:pt x="116820" y="25603"/>
                </a:lnTo>
                <a:lnTo>
                  <a:pt x="83997" y="25603"/>
                </a:lnTo>
                <a:lnTo>
                  <a:pt x="65252" y="58762"/>
                </a:lnTo>
                <a:lnTo>
                  <a:pt x="90132" y="72825"/>
                </a:lnTo>
                <a:lnTo>
                  <a:pt x="71386" y="105994"/>
                </a:lnTo>
                <a:close/>
              </a:path>
              <a:path w="1762125" h="1007745">
                <a:moveTo>
                  <a:pt x="90132" y="72825"/>
                </a:moveTo>
                <a:lnTo>
                  <a:pt x="65252" y="58762"/>
                </a:lnTo>
                <a:lnTo>
                  <a:pt x="83997" y="25603"/>
                </a:lnTo>
                <a:lnTo>
                  <a:pt x="108873" y="39663"/>
                </a:lnTo>
                <a:lnTo>
                  <a:pt x="90132" y="72825"/>
                </a:lnTo>
                <a:close/>
              </a:path>
              <a:path w="1762125" h="1007745">
                <a:moveTo>
                  <a:pt x="108873" y="39663"/>
                </a:moveTo>
                <a:lnTo>
                  <a:pt x="83997" y="25603"/>
                </a:lnTo>
                <a:lnTo>
                  <a:pt x="116820" y="25603"/>
                </a:lnTo>
                <a:lnTo>
                  <a:pt x="108873" y="39663"/>
                </a:lnTo>
                <a:close/>
              </a:path>
              <a:path w="1762125" h="1007745">
                <a:moveTo>
                  <a:pt x="1743227" y="1007186"/>
                </a:moveTo>
                <a:lnTo>
                  <a:pt x="90132" y="72825"/>
                </a:lnTo>
                <a:lnTo>
                  <a:pt x="108873" y="39663"/>
                </a:lnTo>
                <a:lnTo>
                  <a:pt x="1761972" y="974013"/>
                </a:lnTo>
                <a:lnTo>
                  <a:pt x="1743227" y="1007186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107139" y="2979737"/>
            <a:ext cx="1841500" cy="1614805"/>
          </a:xfrm>
          <a:custGeom>
            <a:avLst/>
            <a:gdLst/>
            <a:ahLst/>
            <a:cxnLst/>
            <a:rect l="l" t="t" r="r" b="b"/>
            <a:pathLst>
              <a:path w="1841500" h="1614804">
                <a:moveTo>
                  <a:pt x="1742783" y="60926"/>
                </a:moveTo>
                <a:lnTo>
                  <a:pt x="1717700" y="32257"/>
                </a:lnTo>
                <a:lnTo>
                  <a:pt x="1841347" y="0"/>
                </a:lnTo>
                <a:lnTo>
                  <a:pt x="1824118" y="42113"/>
                </a:lnTo>
                <a:lnTo>
                  <a:pt x="1764284" y="42113"/>
                </a:lnTo>
                <a:lnTo>
                  <a:pt x="1742783" y="60926"/>
                </a:lnTo>
                <a:close/>
              </a:path>
              <a:path w="1841500" h="1614804">
                <a:moveTo>
                  <a:pt x="1767875" y="89605"/>
                </a:moveTo>
                <a:lnTo>
                  <a:pt x="1742783" y="60926"/>
                </a:lnTo>
                <a:lnTo>
                  <a:pt x="1764284" y="42113"/>
                </a:lnTo>
                <a:lnTo>
                  <a:pt x="1789379" y="70789"/>
                </a:lnTo>
                <a:lnTo>
                  <a:pt x="1767875" y="89605"/>
                </a:lnTo>
                <a:close/>
              </a:path>
              <a:path w="1841500" h="1614804">
                <a:moveTo>
                  <a:pt x="1792960" y="118275"/>
                </a:moveTo>
                <a:lnTo>
                  <a:pt x="1767875" y="89605"/>
                </a:lnTo>
                <a:lnTo>
                  <a:pt x="1789379" y="70789"/>
                </a:lnTo>
                <a:lnTo>
                  <a:pt x="1764284" y="42113"/>
                </a:lnTo>
                <a:lnTo>
                  <a:pt x="1824118" y="42113"/>
                </a:lnTo>
                <a:lnTo>
                  <a:pt x="1792960" y="118275"/>
                </a:lnTo>
                <a:close/>
              </a:path>
              <a:path w="1841500" h="1614804">
                <a:moveTo>
                  <a:pt x="25095" y="1614538"/>
                </a:moveTo>
                <a:lnTo>
                  <a:pt x="0" y="1585861"/>
                </a:lnTo>
                <a:lnTo>
                  <a:pt x="1742783" y="60926"/>
                </a:lnTo>
                <a:lnTo>
                  <a:pt x="1767875" y="89605"/>
                </a:lnTo>
                <a:lnTo>
                  <a:pt x="25095" y="1614538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025927" y="3645776"/>
            <a:ext cx="1762125" cy="1007744"/>
          </a:xfrm>
          <a:custGeom>
            <a:avLst/>
            <a:gdLst/>
            <a:ahLst/>
            <a:cxnLst/>
            <a:rect l="l" t="t" r="r" b="b"/>
            <a:pathLst>
              <a:path w="1762125" h="1007745">
                <a:moveTo>
                  <a:pt x="1653098" y="967522"/>
                </a:moveTo>
                <a:lnTo>
                  <a:pt x="0" y="33172"/>
                </a:lnTo>
                <a:lnTo>
                  <a:pt x="18745" y="0"/>
                </a:lnTo>
                <a:lnTo>
                  <a:pt x="1671840" y="934360"/>
                </a:lnTo>
                <a:lnTo>
                  <a:pt x="1653098" y="967522"/>
                </a:lnTo>
                <a:close/>
              </a:path>
              <a:path w="1762125" h="1007745">
                <a:moveTo>
                  <a:pt x="1744728" y="981582"/>
                </a:moveTo>
                <a:lnTo>
                  <a:pt x="1677974" y="981582"/>
                </a:lnTo>
                <a:lnTo>
                  <a:pt x="1696720" y="948423"/>
                </a:lnTo>
                <a:lnTo>
                  <a:pt x="1671840" y="934360"/>
                </a:lnTo>
                <a:lnTo>
                  <a:pt x="1690585" y="901191"/>
                </a:lnTo>
                <a:lnTo>
                  <a:pt x="1744728" y="981582"/>
                </a:lnTo>
                <a:close/>
              </a:path>
              <a:path w="1762125" h="1007745">
                <a:moveTo>
                  <a:pt x="1677974" y="981582"/>
                </a:moveTo>
                <a:lnTo>
                  <a:pt x="1653098" y="967522"/>
                </a:lnTo>
                <a:lnTo>
                  <a:pt x="1671840" y="934360"/>
                </a:lnTo>
                <a:lnTo>
                  <a:pt x="1696720" y="948423"/>
                </a:lnTo>
                <a:lnTo>
                  <a:pt x="1677974" y="981582"/>
                </a:lnTo>
                <a:close/>
              </a:path>
              <a:path w="1762125" h="1007745">
                <a:moveTo>
                  <a:pt x="1761972" y="1007186"/>
                </a:moveTo>
                <a:lnTo>
                  <a:pt x="1634350" y="1000696"/>
                </a:lnTo>
                <a:lnTo>
                  <a:pt x="1653098" y="967522"/>
                </a:lnTo>
                <a:lnTo>
                  <a:pt x="1677974" y="981582"/>
                </a:lnTo>
                <a:lnTo>
                  <a:pt x="1744728" y="981582"/>
                </a:lnTo>
                <a:lnTo>
                  <a:pt x="1761972" y="1007186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016500" y="2886024"/>
            <a:ext cx="1841500" cy="1614805"/>
          </a:xfrm>
          <a:custGeom>
            <a:avLst/>
            <a:gdLst/>
            <a:ahLst/>
            <a:cxnLst/>
            <a:rect l="l" t="t" r="r" b="b"/>
            <a:pathLst>
              <a:path w="1841500" h="1614804">
                <a:moveTo>
                  <a:pt x="98564" y="1553612"/>
                </a:moveTo>
                <a:lnTo>
                  <a:pt x="73471" y="1524933"/>
                </a:lnTo>
                <a:lnTo>
                  <a:pt x="1816252" y="0"/>
                </a:lnTo>
                <a:lnTo>
                  <a:pt x="1841347" y="28676"/>
                </a:lnTo>
                <a:lnTo>
                  <a:pt x="98564" y="1553612"/>
                </a:lnTo>
                <a:close/>
              </a:path>
              <a:path w="1841500" h="1614804">
                <a:moveTo>
                  <a:pt x="0" y="1614538"/>
                </a:moveTo>
                <a:lnTo>
                  <a:pt x="48387" y="1496263"/>
                </a:lnTo>
                <a:lnTo>
                  <a:pt x="73471" y="1524933"/>
                </a:lnTo>
                <a:lnTo>
                  <a:pt x="51968" y="1543748"/>
                </a:lnTo>
                <a:lnTo>
                  <a:pt x="77063" y="1572425"/>
                </a:lnTo>
                <a:lnTo>
                  <a:pt x="115024" y="1572425"/>
                </a:lnTo>
                <a:lnTo>
                  <a:pt x="123647" y="1582280"/>
                </a:lnTo>
                <a:lnTo>
                  <a:pt x="0" y="1614538"/>
                </a:lnTo>
                <a:close/>
              </a:path>
              <a:path w="1841500" h="1614804">
                <a:moveTo>
                  <a:pt x="77063" y="1572425"/>
                </a:moveTo>
                <a:lnTo>
                  <a:pt x="51968" y="1543748"/>
                </a:lnTo>
                <a:lnTo>
                  <a:pt x="73471" y="1524933"/>
                </a:lnTo>
                <a:lnTo>
                  <a:pt x="98564" y="1553612"/>
                </a:lnTo>
                <a:lnTo>
                  <a:pt x="77063" y="1572425"/>
                </a:lnTo>
                <a:close/>
              </a:path>
              <a:path w="1841500" h="1614804">
                <a:moveTo>
                  <a:pt x="115024" y="1572425"/>
                </a:moveTo>
                <a:lnTo>
                  <a:pt x="77063" y="1572425"/>
                </a:lnTo>
                <a:lnTo>
                  <a:pt x="98564" y="1553612"/>
                </a:lnTo>
                <a:lnTo>
                  <a:pt x="115024" y="1572425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559342" y="2135047"/>
            <a:ext cx="283845" cy="1299210"/>
          </a:xfrm>
          <a:custGeom>
            <a:avLst/>
            <a:gdLst/>
            <a:ahLst/>
            <a:cxnLst/>
            <a:rect l="l" t="t" r="r" b="b"/>
            <a:pathLst>
              <a:path w="283844" h="1299210">
                <a:moveTo>
                  <a:pt x="208737" y="1189463"/>
                </a:moveTo>
                <a:lnTo>
                  <a:pt x="0" y="6629"/>
                </a:lnTo>
                <a:lnTo>
                  <a:pt x="37515" y="0"/>
                </a:lnTo>
                <a:lnTo>
                  <a:pt x="246252" y="1182843"/>
                </a:lnTo>
                <a:lnTo>
                  <a:pt x="208737" y="1189463"/>
                </a:lnTo>
                <a:close/>
              </a:path>
              <a:path w="283844" h="1299210">
                <a:moveTo>
                  <a:pt x="271469" y="1217599"/>
                </a:moveTo>
                <a:lnTo>
                  <a:pt x="213702" y="1217599"/>
                </a:lnTo>
                <a:lnTo>
                  <a:pt x="251218" y="1210983"/>
                </a:lnTo>
                <a:lnTo>
                  <a:pt x="246252" y="1182843"/>
                </a:lnTo>
                <a:lnTo>
                  <a:pt x="283768" y="1176223"/>
                </a:lnTo>
                <a:lnTo>
                  <a:pt x="271469" y="1217599"/>
                </a:lnTo>
                <a:close/>
              </a:path>
              <a:path w="283844" h="1299210">
                <a:moveTo>
                  <a:pt x="213702" y="1217599"/>
                </a:moveTo>
                <a:lnTo>
                  <a:pt x="208737" y="1189463"/>
                </a:lnTo>
                <a:lnTo>
                  <a:pt x="246252" y="1182843"/>
                </a:lnTo>
                <a:lnTo>
                  <a:pt x="251218" y="1210983"/>
                </a:lnTo>
                <a:lnTo>
                  <a:pt x="213702" y="1217599"/>
                </a:lnTo>
                <a:close/>
              </a:path>
              <a:path w="283844" h="1299210">
                <a:moveTo>
                  <a:pt x="247357" y="1298714"/>
                </a:moveTo>
                <a:lnTo>
                  <a:pt x="171208" y="1196085"/>
                </a:lnTo>
                <a:lnTo>
                  <a:pt x="208737" y="1189463"/>
                </a:lnTo>
                <a:lnTo>
                  <a:pt x="213702" y="1217599"/>
                </a:lnTo>
                <a:lnTo>
                  <a:pt x="271469" y="1217599"/>
                </a:lnTo>
                <a:lnTo>
                  <a:pt x="247357" y="129871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74687" y="1751761"/>
            <a:ext cx="344170" cy="996315"/>
          </a:xfrm>
          <a:custGeom>
            <a:avLst/>
            <a:gdLst/>
            <a:ahLst/>
            <a:cxnLst/>
            <a:rect l="l" t="t" r="r" b="b"/>
            <a:pathLst>
              <a:path w="344170" h="996314">
                <a:moveTo>
                  <a:pt x="271185" y="892556"/>
                </a:moveTo>
                <a:lnTo>
                  <a:pt x="0" y="11201"/>
                </a:lnTo>
                <a:lnTo>
                  <a:pt x="36423" y="0"/>
                </a:lnTo>
                <a:lnTo>
                  <a:pt x="307611" y="881351"/>
                </a:lnTo>
                <a:lnTo>
                  <a:pt x="271185" y="892556"/>
                </a:lnTo>
                <a:close/>
              </a:path>
              <a:path w="344170" h="996314">
                <a:moveTo>
                  <a:pt x="335731" y="919873"/>
                </a:moveTo>
                <a:lnTo>
                  <a:pt x="279590" y="919873"/>
                </a:lnTo>
                <a:lnTo>
                  <a:pt x="316014" y="908659"/>
                </a:lnTo>
                <a:lnTo>
                  <a:pt x="307611" y="881351"/>
                </a:lnTo>
                <a:lnTo>
                  <a:pt x="344017" y="870153"/>
                </a:lnTo>
                <a:lnTo>
                  <a:pt x="335731" y="919873"/>
                </a:lnTo>
                <a:close/>
              </a:path>
              <a:path w="344170" h="996314">
                <a:moveTo>
                  <a:pt x="279590" y="919873"/>
                </a:moveTo>
                <a:lnTo>
                  <a:pt x="271185" y="892556"/>
                </a:lnTo>
                <a:lnTo>
                  <a:pt x="307611" y="881351"/>
                </a:lnTo>
                <a:lnTo>
                  <a:pt x="316014" y="908659"/>
                </a:lnTo>
                <a:lnTo>
                  <a:pt x="279590" y="919873"/>
                </a:lnTo>
                <a:close/>
              </a:path>
              <a:path w="344170" h="996314">
                <a:moveTo>
                  <a:pt x="323011" y="996200"/>
                </a:moveTo>
                <a:lnTo>
                  <a:pt x="234772" y="903757"/>
                </a:lnTo>
                <a:lnTo>
                  <a:pt x="271185" y="892556"/>
                </a:lnTo>
                <a:lnTo>
                  <a:pt x="279590" y="919873"/>
                </a:lnTo>
                <a:lnTo>
                  <a:pt x="335731" y="919873"/>
                </a:lnTo>
                <a:lnTo>
                  <a:pt x="323011" y="99620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809239" y="2496820"/>
            <a:ext cx="656590" cy="48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 pitchFamily="2" charset="-122"/>
                <a:cs typeface="宋体" pitchFamily="2" charset="-122"/>
              </a:rPr>
              <a:t>应</a:t>
            </a:r>
            <a:r>
              <a:rPr sz="1800" b="1" spc="-10" dirty="0">
                <a:latin typeface="宋体" pitchFamily="2" charset="-122"/>
                <a:cs typeface="宋体" pitchFamily="2" charset="-122"/>
              </a:rPr>
              <a:t>答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b="1" spc="-15" dirty="0">
                <a:latin typeface="Arial" panose="020B0604020202090204"/>
                <a:cs typeface="Arial" panose="020B0604020202090204"/>
              </a:rPr>
              <a:t>Value=IP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271452" y="2507932"/>
            <a:ext cx="483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767FF"/>
                </a:solidFill>
                <a:latin typeface="宋体" pitchFamily="2" charset="-122"/>
                <a:cs typeface="宋体" pitchFamily="2" charset="-122"/>
              </a:rPr>
              <a:t>下</a:t>
            </a:r>
            <a:r>
              <a:rPr sz="1800" b="1" spc="-10" dirty="0">
                <a:solidFill>
                  <a:srgbClr val="6767FF"/>
                </a:solidFill>
                <a:latin typeface="宋体" pitchFamily="2" charset="-122"/>
                <a:cs typeface="宋体" pitchFamily="2" charset="-122"/>
              </a:rPr>
              <a:t>载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940300" y="1708150"/>
            <a:ext cx="1656080" cy="2657475"/>
          </a:xfrm>
          <a:custGeom>
            <a:avLst/>
            <a:gdLst/>
            <a:ahLst/>
            <a:cxnLst/>
            <a:rect l="l" t="t" r="r" b="b"/>
            <a:pathLst>
              <a:path w="1656079" h="2657475">
                <a:moveTo>
                  <a:pt x="1579148" y="86935"/>
                </a:moveTo>
                <a:lnTo>
                  <a:pt x="1546809" y="66789"/>
                </a:lnTo>
                <a:lnTo>
                  <a:pt x="1655762" y="0"/>
                </a:lnTo>
                <a:lnTo>
                  <a:pt x="1649880" y="62687"/>
                </a:lnTo>
                <a:lnTo>
                  <a:pt x="1594256" y="62687"/>
                </a:lnTo>
                <a:lnTo>
                  <a:pt x="1579148" y="86935"/>
                </a:lnTo>
                <a:close/>
              </a:path>
              <a:path w="1656079" h="2657475">
                <a:moveTo>
                  <a:pt x="1611490" y="107085"/>
                </a:moveTo>
                <a:lnTo>
                  <a:pt x="1579148" y="86935"/>
                </a:lnTo>
                <a:lnTo>
                  <a:pt x="1594256" y="62687"/>
                </a:lnTo>
                <a:lnTo>
                  <a:pt x="1626603" y="82829"/>
                </a:lnTo>
                <a:lnTo>
                  <a:pt x="1611490" y="107085"/>
                </a:lnTo>
                <a:close/>
              </a:path>
              <a:path w="1656079" h="2657475">
                <a:moveTo>
                  <a:pt x="1643824" y="127228"/>
                </a:moveTo>
                <a:lnTo>
                  <a:pt x="1611490" y="107085"/>
                </a:lnTo>
                <a:lnTo>
                  <a:pt x="1626603" y="82829"/>
                </a:lnTo>
                <a:lnTo>
                  <a:pt x="1594256" y="62687"/>
                </a:lnTo>
                <a:lnTo>
                  <a:pt x="1649880" y="62687"/>
                </a:lnTo>
                <a:lnTo>
                  <a:pt x="1643824" y="127228"/>
                </a:lnTo>
                <a:close/>
              </a:path>
              <a:path w="1656079" h="2657475">
                <a:moveTo>
                  <a:pt x="76614" y="2570539"/>
                </a:moveTo>
                <a:lnTo>
                  <a:pt x="44271" y="2550389"/>
                </a:lnTo>
                <a:lnTo>
                  <a:pt x="1579148" y="86935"/>
                </a:lnTo>
                <a:lnTo>
                  <a:pt x="1611490" y="107085"/>
                </a:lnTo>
                <a:lnTo>
                  <a:pt x="76614" y="2570539"/>
                </a:lnTo>
                <a:close/>
              </a:path>
              <a:path w="1656079" h="2657475">
                <a:moveTo>
                  <a:pt x="0" y="2657475"/>
                </a:moveTo>
                <a:lnTo>
                  <a:pt x="11937" y="2530246"/>
                </a:lnTo>
                <a:lnTo>
                  <a:pt x="44271" y="2550389"/>
                </a:lnTo>
                <a:lnTo>
                  <a:pt x="29159" y="2574645"/>
                </a:lnTo>
                <a:lnTo>
                  <a:pt x="61506" y="2594787"/>
                </a:lnTo>
                <a:lnTo>
                  <a:pt x="102261" y="2594787"/>
                </a:lnTo>
                <a:lnTo>
                  <a:pt x="0" y="2657475"/>
                </a:lnTo>
                <a:close/>
              </a:path>
              <a:path w="1656079" h="2657475">
                <a:moveTo>
                  <a:pt x="61506" y="2594787"/>
                </a:moveTo>
                <a:lnTo>
                  <a:pt x="29159" y="2574645"/>
                </a:lnTo>
                <a:lnTo>
                  <a:pt x="44271" y="2550389"/>
                </a:lnTo>
                <a:lnTo>
                  <a:pt x="76614" y="2570539"/>
                </a:lnTo>
                <a:lnTo>
                  <a:pt x="61506" y="2594787"/>
                </a:lnTo>
                <a:close/>
              </a:path>
              <a:path w="1656079" h="2657475">
                <a:moveTo>
                  <a:pt x="102261" y="2594787"/>
                </a:moveTo>
                <a:lnTo>
                  <a:pt x="61506" y="2594787"/>
                </a:lnTo>
                <a:lnTo>
                  <a:pt x="76614" y="2570539"/>
                </a:lnTo>
                <a:lnTo>
                  <a:pt x="108953" y="2590685"/>
                </a:lnTo>
                <a:lnTo>
                  <a:pt x="102261" y="2594787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42416" y="5247132"/>
            <a:ext cx="7272655" cy="1350645"/>
          </a:xfrm>
          <a:custGeom>
            <a:avLst/>
            <a:gdLst/>
            <a:ahLst/>
            <a:cxnLst/>
            <a:rect l="l" t="t" r="r" b="b"/>
            <a:pathLst>
              <a:path w="7272655" h="1350645">
                <a:moveTo>
                  <a:pt x="7182611" y="89915"/>
                </a:moveTo>
                <a:lnTo>
                  <a:pt x="7092695" y="89915"/>
                </a:lnTo>
                <a:lnTo>
                  <a:pt x="7092695" y="0"/>
                </a:lnTo>
                <a:lnTo>
                  <a:pt x="7096363" y="17890"/>
                </a:lnTo>
                <a:lnTo>
                  <a:pt x="7106073" y="32385"/>
                </a:lnTo>
                <a:lnTo>
                  <a:pt x="7120401" y="42098"/>
                </a:lnTo>
                <a:lnTo>
                  <a:pt x="7137920" y="45643"/>
                </a:lnTo>
                <a:lnTo>
                  <a:pt x="7182611" y="45643"/>
                </a:lnTo>
                <a:lnTo>
                  <a:pt x="7182611" y="89915"/>
                </a:lnTo>
                <a:close/>
              </a:path>
              <a:path w="7272655" h="1350645">
                <a:moveTo>
                  <a:pt x="7182611" y="45643"/>
                </a:moveTo>
                <a:lnTo>
                  <a:pt x="7137920" y="45643"/>
                </a:lnTo>
                <a:lnTo>
                  <a:pt x="7155431" y="42098"/>
                </a:lnTo>
                <a:lnTo>
                  <a:pt x="7169700" y="32385"/>
                </a:lnTo>
                <a:lnTo>
                  <a:pt x="7179252" y="17890"/>
                </a:lnTo>
                <a:lnTo>
                  <a:pt x="7182611" y="0"/>
                </a:lnTo>
                <a:lnTo>
                  <a:pt x="7182611" y="45643"/>
                </a:lnTo>
                <a:close/>
              </a:path>
              <a:path w="7272655" h="1350645">
                <a:moveTo>
                  <a:pt x="90563" y="1350517"/>
                </a:moveTo>
                <a:lnTo>
                  <a:pt x="55528" y="1343444"/>
                </a:lnTo>
                <a:lnTo>
                  <a:pt x="26860" y="1324140"/>
                </a:lnTo>
                <a:lnTo>
                  <a:pt x="7403" y="1295482"/>
                </a:lnTo>
                <a:lnTo>
                  <a:pt x="0" y="1260347"/>
                </a:lnTo>
                <a:lnTo>
                  <a:pt x="0" y="181355"/>
                </a:lnTo>
                <a:lnTo>
                  <a:pt x="7393" y="145894"/>
                </a:lnTo>
                <a:lnTo>
                  <a:pt x="26779" y="116995"/>
                </a:lnTo>
                <a:lnTo>
                  <a:pt x="55255" y="97416"/>
                </a:lnTo>
                <a:lnTo>
                  <a:pt x="89915" y="89915"/>
                </a:lnTo>
                <a:lnTo>
                  <a:pt x="7182611" y="89915"/>
                </a:lnTo>
                <a:lnTo>
                  <a:pt x="7217814" y="83251"/>
                </a:lnTo>
                <a:lnTo>
                  <a:pt x="7246467" y="64108"/>
                </a:lnTo>
                <a:lnTo>
                  <a:pt x="7265672" y="35389"/>
                </a:lnTo>
                <a:lnTo>
                  <a:pt x="7272528" y="0"/>
                </a:lnTo>
                <a:lnTo>
                  <a:pt x="7272528" y="135635"/>
                </a:lnTo>
                <a:lnTo>
                  <a:pt x="135559" y="135635"/>
                </a:lnTo>
                <a:lnTo>
                  <a:pt x="118033" y="139182"/>
                </a:lnTo>
                <a:lnTo>
                  <a:pt x="103660" y="148904"/>
                </a:lnTo>
                <a:lnTo>
                  <a:pt x="93826" y="163421"/>
                </a:lnTo>
                <a:lnTo>
                  <a:pt x="89915" y="181355"/>
                </a:lnTo>
                <a:lnTo>
                  <a:pt x="89915" y="271271"/>
                </a:lnTo>
                <a:lnTo>
                  <a:pt x="7272528" y="271271"/>
                </a:lnTo>
                <a:lnTo>
                  <a:pt x="7272528" y="1080515"/>
                </a:lnTo>
                <a:lnTo>
                  <a:pt x="7265672" y="1115560"/>
                </a:lnTo>
                <a:lnTo>
                  <a:pt x="7246467" y="1144162"/>
                </a:lnTo>
                <a:lnTo>
                  <a:pt x="7217814" y="1163419"/>
                </a:lnTo>
                <a:lnTo>
                  <a:pt x="7182611" y="1170431"/>
                </a:lnTo>
                <a:lnTo>
                  <a:pt x="179831" y="1170431"/>
                </a:lnTo>
                <a:lnTo>
                  <a:pt x="179831" y="1260347"/>
                </a:lnTo>
                <a:lnTo>
                  <a:pt x="173177" y="1295482"/>
                </a:lnTo>
                <a:lnTo>
                  <a:pt x="154104" y="1324140"/>
                </a:lnTo>
                <a:lnTo>
                  <a:pt x="125578" y="1343444"/>
                </a:lnTo>
                <a:lnTo>
                  <a:pt x="90563" y="1350517"/>
                </a:lnTo>
                <a:close/>
              </a:path>
              <a:path w="7272655" h="1350645">
                <a:moveTo>
                  <a:pt x="7272528" y="271271"/>
                </a:moveTo>
                <a:lnTo>
                  <a:pt x="89915" y="271271"/>
                </a:lnTo>
                <a:lnTo>
                  <a:pt x="125316" y="263824"/>
                </a:lnTo>
                <a:lnTo>
                  <a:pt x="154114" y="244344"/>
                </a:lnTo>
                <a:lnTo>
                  <a:pt x="173472" y="215668"/>
                </a:lnTo>
                <a:lnTo>
                  <a:pt x="180555" y="180632"/>
                </a:lnTo>
                <a:lnTo>
                  <a:pt x="177020" y="163116"/>
                </a:lnTo>
                <a:lnTo>
                  <a:pt x="167378" y="148813"/>
                </a:lnTo>
                <a:lnTo>
                  <a:pt x="153075" y="139171"/>
                </a:lnTo>
                <a:lnTo>
                  <a:pt x="135559" y="135635"/>
                </a:lnTo>
                <a:lnTo>
                  <a:pt x="7272528" y="135635"/>
                </a:lnTo>
                <a:lnTo>
                  <a:pt x="7272528" y="271271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29283" y="5154167"/>
            <a:ext cx="7188708" cy="367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38225" y="5153025"/>
            <a:ext cx="7282180" cy="1447800"/>
          </a:xfrm>
          <a:custGeom>
            <a:avLst/>
            <a:gdLst/>
            <a:ahLst/>
            <a:cxnLst/>
            <a:rect l="l" t="t" r="r" b="b"/>
            <a:pathLst>
              <a:path w="7282180" h="1447800">
                <a:moveTo>
                  <a:pt x="7161644" y="12700"/>
                </a:moveTo>
                <a:lnTo>
                  <a:pt x="7137869" y="12700"/>
                </a:lnTo>
                <a:lnTo>
                  <a:pt x="7142035" y="0"/>
                </a:lnTo>
                <a:lnTo>
                  <a:pt x="7165924" y="0"/>
                </a:lnTo>
                <a:lnTo>
                  <a:pt x="7161644" y="12700"/>
                </a:lnTo>
                <a:close/>
              </a:path>
              <a:path w="7282180" h="1447800">
                <a:moveTo>
                  <a:pt x="7236345" y="12700"/>
                </a:moveTo>
                <a:lnTo>
                  <a:pt x="7212571" y="12700"/>
                </a:lnTo>
                <a:lnTo>
                  <a:pt x="7208291" y="0"/>
                </a:lnTo>
                <a:lnTo>
                  <a:pt x="7232383" y="0"/>
                </a:lnTo>
                <a:lnTo>
                  <a:pt x="7236345" y="12700"/>
                </a:lnTo>
                <a:close/>
              </a:path>
              <a:path w="7282180" h="1447800">
                <a:moveTo>
                  <a:pt x="7136028" y="25400"/>
                </a:moveTo>
                <a:lnTo>
                  <a:pt x="7120191" y="25400"/>
                </a:lnTo>
                <a:lnTo>
                  <a:pt x="7123480" y="12700"/>
                </a:lnTo>
                <a:lnTo>
                  <a:pt x="7139558" y="12700"/>
                </a:lnTo>
                <a:lnTo>
                  <a:pt x="7136028" y="25400"/>
                </a:lnTo>
                <a:close/>
              </a:path>
              <a:path w="7282180" h="1447800">
                <a:moveTo>
                  <a:pt x="7254189" y="25400"/>
                </a:moveTo>
                <a:lnTo>
                  <a:pt x="7238187" y="25400"/>
                </a:lnTo>
                <a:lnTo>
                  <a:pt x="7234669" y="12700"/>
                </a:lnTo>
                <a:lnTo>
                  <a:pt x="7250899" y="12700"/>
                </a:lnTo>
                <a:lnTo>
                  <a:pt x="7254189" y="25400"/>
                </a:lnTo>
                <a:close/>
              </a:path>
              <a:path w="7282180" h="1447800">
                <a:moveTo>
                  <a:pt x="7121271" y="38100"/>
                </a:moveTo>
                <a:lnTo>
                  <a:pt x="7108609" y="38100"/>
                </a:lnTo>
                <a:lnTo>
                  <a:pt x="7111250" y="25400"/>
                </a:lnTo>
                <a:lnTo>
                  <a:pt x="7124090" y="25400"/>
                </a:lnTo>
                <a:lnTo>
                  <a:pt x="7121271" y="38100"/>
                </a:lnTo>
                <a:close/>
              </a:path>
              <a:path w="7282180" h="1447800">
                <a:moveTo>
                  <a:pt x="7263104" y="38100"/>
                </a:moveTo>
                <a:lnTo>
                  <a:pt x="7252944" y="38100"/>
                </a:lnTo>
                <a:lnTo>
                  <a:pt x="7250125" y="25400"/>
                </a:lnTo>
                <a:lnTo>
                  <a:pt x="7260297" y="25400"/>
                </a:lnTo>
                <a:lnTo>
                  <a:pt x="7263104" y="38100"/>
                </a:lnTo>
                <a:close/>
              </a:path>
              <a:path w="7282180" h="1447800">
                <a:moveTo>
                  <a:pt x="7112101" y="50800"/>
                </a:moveTo>
                <a:lnTo>
                  <a:pt x="7101751" y="50800"/>
                </a:lnTo>
                <a:lnTo>
                  <a:pt x="7103846" y="38100"/>
                </a:lnTo>
                <a:lnTo>
                  <a:pt x="7114273" y="38100"/>
                </a:lnTo>
                <a:lnTo>
                  <a:pt x="7112101" y="50800"/>
                </a:lnTo>
                <a:close/>
              </a:path>
              <a:path w="7282180" h="1447800">
                <a:moveTo>
                  <a:pt x="7272566" y="50800"/>
                </a:moveTo>
                <a:lnTo>
                  <a:pt x="7262114" y="50800"/>
                </a:lnTo>
                <a:lnTo>
                  <a:pt x="7259942" y="38100"/>
                </a:lnTo>
                <a:lnTo>
                  <a:pt x="7270483" y="38100"/>
                </a:lnTo>
                <a:lnTo>
                  <a:pt x="7272566" y="50800"/>
                </a:lnTo>
                <a:close/>
              </a:path>
              <a:path w="7282180" h="1447800">
                <a:moveTo>
                  <a:pt x="7107008" y="63500"/>
                </a:moveTo>
                <a:lnTo>
                  <a:pt x="7096645" y="63500"/>
                </a:lnTo>
                <a:lnTo>
                  <a:pt x="7098144" y="50800"/>
                </a:lnTo>
                <a:lnTo>
                  <a:pt x="7108621" y="50800"/>
                </a:lnTo>
                <a:lnTo>
                  <a:pt x="7107008" y="63500"/>
                </a:lnTo>
                <a:close/>
              </a:path>
              <a:path w="7282180" h="1447800">
                <a:moveTo>
                  <a:pt x="7277633" y="63500"/>
                </a:moveTo>
                <a:lnTo>
                  <a:pt x="7267206" y="63500"/>
                </a:lnTo>
                <a:lnTo>
                  <a:pt x="7265593" y="50800"/>
                </a:lnTo>
                <a:lnTo>
                  <a:pt x="7276147" y="50800"/>
                </a:lnTo>
                <a:lnTo>
                  <a:pt x="7277633" y="63500"/>
                </a:lnTo>
                <a:close/>
              </a:path>
              <a:path w="7282180" h="1447800">
                <a:moveTo>
                  <a:pt x="7103579" y="76200"/>
                </a:moveTo>
                <a:lnTo>
                  <a:pt x="7093470" y="76200"/>
                </a:lnTo>
                <a:lnTo>
                  <a:pt x="7094308" y="63500"/>
                </a:lnTo>
                <a:lnTo>
                  <a:pt x="7104595" y="63500"/>
                </a:lnTo>
                <a:lnTo>
                  <a:pt x="7103579" y="76200"/>
                </a:lnTo>
                <a:close/>
              </a:path>
              <a:path w="7282180" h="1447800">
                <a:moveTo>
                  <a:pt x="7280783" y="76200"/>
                </a:moveTo>
                <a:lnTo>
                  <a:pt x="7270635" y="76200"/>
                </a:lnTo>
                <a:lnTo>
                  <a:pt x="7269619" y="63500"/>
                </a:lnTo>
                <a:lnTo>
                  <a:pt x="7279957" y="63500"/>
                </a:lnTo>
                <a:lnTo>
                  <a:pt x="7280783" y="76200"/>
                </a:lnTo>
                <a:close/>
              </a:path>
              <a:path w="7282180" h="1447800">
                <a:moveTo>
                  <a:pt x="7101979" y="88900"/>
                </a:moveTo>
                <a:lnTo>
                  <a:pt x="7092480" y="88900"/>
                </a:lnTo>
                <a:lnTo>
                  <a:pt x="7092861" y="76200"/>
                </a:lnTo>
                <a:lnTo>
                  <a:pt x="7102335" y="76200"/>
                </a:lnTo>
                <a:lnTo>
                  <a:pt x="7101979" y="88900"/>
                </a:lnTo>
                <a:close/>
              </a:path>
              <a:path w="7282180" h="1447800">
                <a:moveTo>
                  <a:pt x="7281748" y="88900"/>
                </a:moveTo>
                <a:lnTo>
                  <a:pt x="7272235" y="88900"/>
                </a:lnTo>
                <a:lnTo>
                  <a:pt x="7271880" y="76200"/>
                </a:lnTo>
                <a:lnTo>
                  <a:pt x="7281379" y="76200"/>
                </a:lnTo>
                <a:lnTo>
                  <a:pt x="7281748" y="88900"/>
                </a:lnTo>
                <a:close/>
              </a:path>
              <a:path w="7282180" h="1447800">
                <a:moveTo>
                  <a:pt x="7101878" y="177800"/>
                </a:moveTo>
                <a:lnTo>
                  <a:pt x="7092353" y="177800"/>
                </a:lnTo>
                <a:lnTo>
                  <a:pt x="7092353" y="88900"/>
                </a:lnTo>
                <a:lnTo>
                  <a:pt x="7092645" y="88900"/>
                </a:lnTo>
                <a:lnTo>
                  <a:pt x="7093318" y="101600"/>
                </a:lnTo>
                <a:lnTo>
                  <a:pt x="7096175" y="101600"/>
                </a:lnTo>
                <a:lnTo>
                  <a:pt x="7096366" y="114300"/>
                </a:lnTo>
                <a:lnTo>
                  <a:pt x="7101878" y="114300"/>
                </a:lnTo>
                <a:lnTo>
                  <a:pt x="7101878" y="177800"/>
                </a:lnTo>
                <a:close/>
              </a:path>
              <a:path w="7282180" h="1447800">
                <a:moveTo>
                  <a:pt x="7101878" y="114300"/>
                </a:moveTo>
                <a:lnTo>
                  <a:pt x="7096366" y="114300"/>
                </a:lnTo>
                <a:lnTo>
                  <a:pt x="7096175" y="101600"/>
                </a:lnTo>
                <a:lnTo>
                  <a:pt x="7093318" y="101600"/>
                </a:lnTo>
                <a:lnTo>
                  <a:pt x="7092645" y="88900"/>
                </a:lnTo>
                <a:lnTo>
                  <a:pt x="7101878" y="88900"/>
                </a:lnTo>
                <a:lnTo>
                  <a:pt x="7101878" y="114300"/>
                </a:lnTo>
                <a:close/>
              </a:path>
              <a:path w="7282180" h="1447800">
                <a:moveTo>
                  <a:pt x="7108875" y="114300"/>
                </a:moveTo>
                <a:lnTo>
                  <a:pt x="7101878" y="114300"/>
                </a:lnTo>
                <a:lnTo>
                  <a:pt x="7101878" y="88900"/>
                </a:lnTo>
                <a:lnTo>
                  <a:pt x="7102055" y="88900"/>
                </a:lnTo>
                <a:lnTo>
                  <a:pt x="7102741" y="101600"/>
                </a:lnTo>
                <a:lnTo>
                  <a:pt x="7106615" y="101600"/>
                </a:lnTo>
                <a:lnTo>
                  <a:pt x="7108875" y="114300"/>
                </a:lnTo>
                <a:close/>
              </a:path>
              <a:path w="7282180" h="1447800">
                <a:moveTo>
                  <a:pt x="7182345" y="114300"/>
                </a:moveTo>
                <a:lnTo>
                  <a:pt x="7175347" y="114300"/>
                </a:lnTo>
                <a:lnTo>
                  <a:pt x="7177608" y="101600"/>
                </a:lnTo>
                <a:lnTo>
                  <a:pt x="7181481" y="101600"/>
                </a:lnTo>
                <a:lnTo>
                  <a:pt x="7182167" y="88900"/>
                </a:lnTo>
                <a:lnTo>
                  <a:pt x="7182345" y="88900"/>
                </a:lnTo>
                <a:lnTo>
                  <a:pt x="7182345" y="114300"/>
                </a:lnTo>
                <a:close/>
              </a:path>
              <a:path w="7282180" h="1447800">
                <a:moveTo>
                  <a:pt x="7191870" y="177800"/>
                </a:moveTo>
                <a:lnTo>
                  <a:pt x="7182345" y="177800"/>
                </a:lnTo>
                <a:lnTo>
                  <a:pt x="7182345" y="88900"/>
                </a:lnTo>
                <a:lnTo>
                  <a:pt x="7191578" y="88900"/>
                </a:lnTo>
                <a:lnTo>
                  <a:pt x="7190905" y="101600"/>
                </a:lnTo>
                <a:lnTo>
                  <a:pt x="7188047" y="101600"/>
                </a:lnTo>
                <a:lnTo>
                  <a:pt x="7187857" y="114300"/>
                </a:lnTo>
                <a:lnTo>
                  <a:pt x="7191870" y="114300"/>
                </a:lnTo>
                <a:lnTo>
                  <a:pt x="7191870" y="177800"/>
                </a:lnTo>
                <a:close/>
              </a:path>
              <a:path w="7282180" h="1447800">
                <a:moveTo>
                  <a:pt x="7191870" y="114300"/>
                </a:moveTo>
                <a:lnTo>
                  <a:pt x="7187857" y="114300"/>
                </a:lnTo>
                <a:lnTo>
                  <a:pt x="7188047" y="101600"/>
                </a:lnTo>
                <a:lnTo>
                  <a:pt x="7190905" y="101600"/>
                </a:lnTo>
                <a:lnTo>
                  <a:pt x="7191578" y="88900"/>
                </a:lnTo>
                <a:lnTo>
                  <a:pt x="7191870" y="88900"/>
                </a:lnTo>
                <a:lnTo>
                  <a:pt x="7191870" y="114300"/>
                </a:lnTo>
                <a:close/>
              </a:path>
              <a:path w="7282180" h="1447800">
                <a:moveTo>
                  <a:pt x="7270369" y="139700"/>
                </a:moveTo>
                <a:lnTo>
                  <a:pt x="7257719" y="139700"/>
                </a:lnTo>
                <a:lnTo>
                  <a:pt x="7260056" y="127000"/>
                </a:lnTo>
                <a:lnTo>
                  <a:pt x="7265593" y="127000"/>
                </a:lnTo>
                <a:lnTo>
                  <a:pt x="7267206" y="114300"/>
                </a:lnTo>
                <a:lnTo>
                  <a:pt x="7269619" y="114300"/>
                </a:lnTo>
                <a:lnTo>
                  <a:pt x="7270635" y="101600"/>
                </a:lnTo>
                <a:lnTo>
                  <a:pt x="7271880" y="101600"/>
                </a:lnTo>
                <a:lnTo>
                  <a:pt x="7272235" y="88900"/>
                </a:lnTo>
                <a:lnTo>
                  <a:pt x="7272337" y="127769"/>
                </a:lnTo>
                <a:lnTo>
                  <a:pt x="7270369" y="139700"/>
                </a:lnTo>
                <a:close/>
              </a:path>
              <a:path w="7282180" h="1447800">
                <a:moveTo>
                  <a:pt x="7276071" y="127000"/>
                </a:moveTo>
                <a:lnTo>
                  <a:pt x="7272337" y="127000"/>
                </a:lnTo>
                <a:lnTo>
                  <a:pt x="7272337" y="88900"/>
                </a:lnTo>
                <a:lnTo>
                  <a:pt x="7281735" y="88900"/>
                </a:lnTo>
                <a:lnTo>
                  <a:pt x="7281354" y="101600"/>
                </a:lnTo>
                <a:lnTo>
                  <a:pt x="7279906" y="101600"/>
                </a:lnTo>
                <a:lnTo>
                  <a:pt x="7278852" y="114300"/>
                </a:lnTo>
                <a:lnTo>
                  <a:pt x="7277569" y="114300"/>
                </a:lnTo>
                <a:lnTo>
                  <a:pt x="7276071" y="127000"/>
                </a:lnTo>
                <a:close/>
              </a:path>
              <a:path w="7282180" h="1447800">
                <a:moveTo>
                  <a:pt x="7281862" y="1168400"/>
                </a:moveTo>
                <a:lnTo>
                  <a:pt x="7272337" y="1168400"/>
                </a:lnTo>
                <a:lnTo>
                  <a:pt x="7272464" y="127000"/>
                </a:lnTo>
                <a:lnTo>
                  <a:pt x="7276071" y="127000"/>
                </a:lnTo>
                <a:lnTo>
                  <a:pt x="7277569" y="114300"/>
                </a:lnTo>
                <a:lnTo>
                  <a:pt x="7278852" y="114300"/>
                </a:lnTo>
                <a:lnTo>
                  <a:pt x="7279906" y="101600"/>
                </a:lnTo>
                <a:lnTo>
                  <a:pt x="7281354" y="101600"/>
                </a:lnTo>
                <a:lnTo>
                  <a:pt x="7281735" y="88900"/>
                </a:lnTo>
                <a:lnTo>
                  <a:pt x="7281862" y="1168400"/>
                </a:lnTo>
                <a:close/>
              </a:path>
              <a:path w="7282180" h="1447800">
                <a:moveTo>
                  <a:pt x="7119810" y="127000"/>
                </a:moveTo>
                <a:lnTo>
                  <a:pt x="7106767" y="127000"/>
                </a:lnTo>
                <a:lnTo>
                  <a:pt x="7103872" y="114300"/>
                </a:lnTo>
                <a:lnTo>
                  <a:pt x="7116343" y="114300"/>
                </a:lnTo>
                <a:lnTo>
                  <a:pt x="7119810" y="127000"/>
                </a:lnTo>
                <a:close/>
              </a:path>
              <a:path w="7282180" h="1447800">
                <a:moveTo>
                  <a:pt x="7177138" y="127000"/>
                </a:moveTo>
                <a:lnTo>
                  <a:pt x="7164412" y="127000"/>
                </a:lnTo>
                <a:lnTo>
                  <a:pt x="7167880" y="114300"/>
                </a:lnTo>
                <a:lnTo>
                  <a:pt x="7180351" y="114300"/>
                </a:lnTo>
                <a:lnTo>
                  <a:pt x="7177138" y="127000"/>
                </a:lnTo>
                <a:close/>
              </a:path>
              <a:path w="7282180" h="1447800">
                <a:moveTo>
                  <a:pt x="7161695" y="139700"/>
                </a:moveTo>
                <a:lnTo>
                  <a:pt x="7122528" y="139700"/>
                </a:lnTo>
                <a:lnTo>
                  <a:pt x="7118604" y="127000"/>
                </a:lnTo>
                <a:lnTo>
                  <a:pt x="7165632" y="127000"/>
                </a:lnTo>
                <a:lnTo>
                  <a:pt x="7161695" y="139700"/>
                </a:lnTo>
                <a:close/>
              </a:path>
              <a:path w="7282180" h="1447800">
                <a:moveTo>
                  <a:pt x="7272337" y="127769"/>
                </a:moveTo>
                <a:lnTo>
                  <a:pt x="7272337" y="127000"/>
                </a:lnTo>
                <a:lnTo>
                  <a:pt x="7272337" y="127769"/>
                </a:lnTo>
                <a:close/>
              </a:path>
              <a:path w="7282180" h="1447800">
                <a:moveTo>
                  <a:pt x="7260145" y="152400"/>
                </a:moveTo>
                <a:lnTo>
                  <a:pt x="7247293" y="152400"/>
                </a:lnTo>
                <a:lnTo>
                  <a:pt x="7250277" y="139700"/>
                </a:lnTo>
                <a:lnTo>
                  <a:pt x="7262964" y="139700"/>
                </a:lnTo>
                <a:lnTo>
                  <a:pt x="7260145" y="152400"/>
                </a:lnTo>
                <a:close/>
              </a:path>
              <a:path w="7282180" h="1447800">
                <a:moveTo>
                  <a:pt x="7247293" y="165100"/>
                </a:moveTo>
                <a:lnTo>
                  <a:pt x="7234669" y="165100"/>
                </a:lnTo>
                <a:lnTo>
                  <a:pt x="7238187" y="152400"/>
                </a:lnTo>
                <a:lnTo>
                  <a:pt x="7250734" y="152400"/>
                </a:lnTo>
                <a:lnTo>
                  <a:pt x="7247293" y="165100"/>
                </a:lnTo>
                <a:close/>
              </a:path>
              <a:path w="7282180" h="1447800">
                <a:moveTo>
                  <a:pt x="7232383" y="177800"/>
                </a:moveTo>
                <a:lnTo>
                  <a:pt x="7204176" y="177800"/>
                </a:lnTo>
                <a:lnTo>
                  <a:pt x="7208532" y="165100"/>
                </a:lnTo>
                <a:lnTo>
                  <a:pt x="7236345" y="165100"/>
                </a:lnTo>
                <a:lnTo>
                  <a:pt x="7232383" y="177800"/>
                </a:lnTo>
                <a:close/>
              </a:path>
              <a:path w="7282180" h="1447800">
                <a:moveTo>
                  <a:pt x="77457" y="190500"/>
                </a:moveTo>
                <a:lnTo>
                  <a:pt x="49682" y="190500"/>
                </a:lnTo>
                <a:lnTo>
                  <a:pt x="53771" y="177800"/>
                </a:lnTo>
                <a:lnTo>
                  <a:pt x="81889" y="177800"/>
                </a:lnTo>
                <a:lnTo>
                  <a:pt x="77457" y="190500"/>
                </a:lnTo>
                <a:close/>
              </a:path>
              <a:path w="7282180" h="1447800">
                <a:moveTo>
                  <a:pt x="81648" y="190500"/>
                </a:moveTo>
                <a:lnTo>
                  <a:pt x="81889" y="177800"/>
                </a:lnTo>
                <a:lnTo>
                  <a:pt x="86156" y="177800"/>
                </a:lnTo>
                <a:lnTo>
                  <a:pt x="81648" y="190500"/>
                </a:lnTo>
                <a:close/>
              </a:path>
              <a:path w="7282180" h="1447800">
                <a:moveTo>
                  <a:pt x="47015" y="203200"/>
                </a:moveTo>
                <a:lnTo>
                  <a:pt x="31127" y="203200"/>
                </a:lnTo>
                <a:lnTo>
                  <a:pt x="34569" y="190500"/>
                </a:lnTo>
                <a:lnTo>
                  <a:pt x="50660" y="190500"/>
                </a:lnTo>
                <a:lnTo>
                  <a:pt x="47015" y="203200"/>
                </a:lnTo>
                <a:close/>
              </a:path>
              <a:path w="7282180" h="1447800">
                <a:moveTo>
                  <a:pt x="31584" y="215900"/>
                </a:moveTo>
                <a:lnTo>
                  <a:pt x="18897" y="215900"/>
                </a:lnTo>
                <a:lnTo>
                  <a:pt x="21716" y="203200"/>
                </a:lnTo>
                <a:lnTo>
                  <a:pt x="34569" y="203200"/>
                </a:lnTo>
                <a:lnTo>
                  <a:pt x="31584" y="215900"/>
                </a:lnTo>
                <a:close/>
              </a:path>
              <a:path w="7282180" h="1447800">
                <a:moveTo>
                  <a:pt x="21805" y="228600"/>
                </a:moveTo>
                <a:lnTo>
                  <a:pt x="11493" y="228600"/>
                </a:lnTo>
                <a:lnTo>
                  <a:pt x="13779" y="215900"/>
                </a:lnTo>
                <a:lnTo>
                  <a:pt x="24142" y="215900"/>
                </a:lnTo>
                <a:lnTo>
                  <a:pt x="21805" y="228600"/>
                </a:lnTo>
                <a:close/>
              </a:path>
              <a:path w="7282180" h="1447800">
                <a:moveTo>
                  <a:pt x="158902" y="228600"/>
                </a:moveTo>
                <a:lnTo>
                  <a:pt x="120599" y="228600"/>
                </a:lnTo>
                <a:lnTo>
                  <a:pt x="124726" y="215900"/>
                </a:lnTo>
                <a:lnTo>
                  <a:pt x="154762" y="215900"/>
                </a:lnTo>
                <a:lnTo>
                  <a:pt x="158902" y="228600"/>
                </a:lnTo>
                <a:close/>
              </a:path>
              <a:path w="7282180" h="1447800">
                <a:moveTo>
                  <a:pt x="16179" y="241300"/>
                </a:moveTo>
                <a:lnTo>
                  <a:pt x="5791" y="241300"/>
                </a:lnTo>
                <a:lnTo>
                  <a:pt x="7493" y="228600"/>
                </a:lnTo>
                <a:lnTo>
                  <a:pt x="17970" y="228600"/>
                </a:lnTo>
                <a:lnTo>
                  <a:pt x="16179" y="241300"/>
                </a:lnTo>
                <a:close/>
              </a:path>
              <a:path w="7282180" h="1447800">
                <a:moveTo>
                  <a:pt x="113982" y="241300"/>
                </a:moveTo>
                <a:lnTo>
                  <a:pt x="101511" y="241300"/>
                </a:lnTo>
                <a:lnTo>
                  <a:pt x="104406" y="228600"/>
                </a:lnTo>
                <a:lnTo>
                  <a:pt x="117449" y="228600"/>
                </a:lnTo>
                <a:lnTo>
                  <a:pt x="113982" y="241300"/>
                </a:lnTo>
                <a:close/>
              </a:path>
              <a:path w="7282180" h="1447800">
                <a:moveTo>
                  <a:pt x="117068" y="241300"/>
                </a:moveTo>
                <a:lnTo>
                  <a:pt x="117449" y="228600"/>
                </a:lnTo>
                <a:lnTo>
                  <a:pt x="120777" y="228600"/>
                </a:lnTo>
                <a:lnTo>
                  <a:pt x="117068" y="241300"/>
                </a:lnTo>
                <a:close/>
              </a:path>
              <a:path w="7282180" h="1447800">
                <a:moveTo>
                  <a:pt x="162433" y="241300"/>
                </a:moveTo>
                <a:lnTo>
                  <a:pt x="158724" y="228600"/>
                </a:lnTo>
                <a:lnTo>
                  <a:pt x="162052" y="228600"/>
                </a:lnTo>
                <a:lnTo>
                  <a:pt x="162433" y="241300"/>
                </a:lnTo>
                <a:close/>
              </a:path>
              <a:path w="7282180" h="1447800">
                <a:moveTo>
                  <a:pt x="177990" y="241300"/>
                </a:moveTo>
                <a:lnTo>
                  <a:pt x="165519" y="241300"/>
                </a:lnTo>
                <a:lnTo>
                  <a:pt x="162052" y="228600"/>
                </a:lnTo>
                <a:lnTo>
                  <a:pt x="175094" y="228600"/>
                </a:lnTo>
                <a:lnTo>
                  <a:pt x="177990" y="241300"/>
                </a:lnTo>
                <a:close/>
              </a:path>
              <a:path w="7282180" h="1447800">
                <a:moveTo>
                  <a:pt x="11226" y="254000"/>
                </a:moveTo>
                <a:lnTo>
                  <a:pt x="1955" y="254000"/>
                </a:lnTo>
                <a:lnTo>
                  <a:pt x="3009" y="241300"/>
                </a:lnTo>
                <a:lnTo>
                  <a:pt x="12242" y="241300"/>
                </a:lnTo>
                <a:lnTo>
                  <a:pt x="11226" y="254000"/>
                </a:lnTo>
                <a:close/>
              </a:path>
              <a:path w="7282180" h="1447800">
                <a:moveTo>
                  <a:pt x="104254" y="254000"/>
                </a:moveTo>
                <a:lnTo>
                  <a:pt x="94005" y="254000"/>
                </a:lnTo>
                <a:lnTo>
                  <a:pt x="95897" y="241300"/>
                </a:lnTo>
                <a:lnTo>
                  <a:pt x="106514" y="241300"/>
                </a:lnTo>
                <a:lnTo>
                  <a:pt x="104254" y="254000"/>
                </a:lnTo>
                <a:close/>
              </a:path>
              <a:path w="7282180" h="1447800">
                <a:moveTo>
                  <a:pt x="185496" y="254000"/>
                </a:moveTo>
                <a:lnTo>
                  <a:pt x="175247" y="254000"/>
                </a:lnTo>
                <a:lnTo>
                  <a:pt x="172986" y="241300"/>
                </a:lnTo>
                <a:lnTo>
                  <a:pt x="183603" y="241300"/>
                </a:lnTo>
                <a:lnTo>
                  <a:pt x="185496" y="254000"/>
                </a:lnTo>
                <a:close/>
              </a:path>
              <a:path w="7282180" h="1447800">
                <a:moveTo>
                  <a:pt x="9626" y="266700"/>
                </a:moveTo>
                <a:lnTo>
                  <a:pt x="114" y="266700"/>
                </a:lnTo>
                <a:lnTo>
                  <a:pt x="508" y="254000"/>
                </a:lnTo>
                <a:lnTo>
                  <a:pt x="9982" y="254000"/>
                </a:lnTo>
                <a:lnTo>
                  <a:pt x="9626" y="266700"/>
                </a:lnTo>
                <a:close/>
              </a:path>
              <a:path w="7282180" h="1447800">
                <a:moveTo>
                  <a:pt x="99694" y="266700"/>
                </a:moveTo>
                <a:lnTo>
                  <a:pt x="90284" y="266700"/>
                </a:lnTo>
                <a:lnTo>
                  <a:pt x="90957" y="254000"/>
                </a:lnTo>
                <a:lnTo>
                  <a:pt x="100380" y="254000"/>
                </a:lnTo>
                <a:lnTo>
                  <a:pt x="99694" y="266700"/>
                </a:lnTo>
                <a:close/>
              </a:path>
              <a:path w="7282180" h="1447800">
                <a:moveTo>
                  <a:pt x="100279" y="266700"/>
                </a:moveTo>
                <a:lnTo>
                  <a:pt x="100380" y="254000"/>
                </a:lnTo>
                <a:lnTo>
                  <a:pt x="101384" y="254000"/>
                </a:lnTo>
                <a:lnTo>
                  <a:pt x="100279" y="266700"/>
                </a:lnTo>
                <a:close/>
              </a:path>
              <a:path w="7282180" h="1447800">
                <a:moveTo>
                  <a:pt x="179222" y="266700"/>
                </a:moveTo>
                <a:lnTo>
                  <a:pt x="178104" y="254000"/>
                </a:lnTo>
                <a:lnTo>
                  <a:pt x="179120" y="254000"/>
                </a:lnTo>
                <a:lnTo>
                  <a:pt x="179222" y="266700"/>
                </a:lnTo>
                <a:close/>
              </a:path>
              <a:path w="7282180" h="1447800">
                <a:moveTo>
                  <a:pt x="189217" y="266700"/>
                </a:moveTo>
                <a:lnTo>
                  <a:pt x="179806" y="266700"/>
                </a:lnTo>
                <a:lnTo>
                  <a:pt x="179120" y="254000"/>
                </a:lnTo>
                <a:lnTo>
                  <a:pt x="188544" y="254000"/>
                </a:lnTo>
                <a:lnTo>
                  <a:pt x="189217" y="266700"/>
                </a:lnTo>
                <a:close/>
              </a:path>
              <a:path w="7282180" h="1447800">
                <a:moveTo>
                  <a:pt x="9639" y="1358900"/>
                </a:moveTo>
                <a:lnTo>
                  <a:pt x="114" y="1358900"/>
                </a:lnTo>
                <a:lnTo>
                  <a:pt x="0" y="266700"/>
                </a:lnTo>
                <a:lnTo>
                  <a:pt x="114" y="279400"/>
                </a:lnTo>
                <a:lnTo>
                  <a:pt x="1079" y="279400"/>
                </a:lnTo>
                <a:lnTo>
                  <a:pt x="1905" y="292100"/>
                </a:lnTo>
                <a:lnTo>
                  <a:pt x="4292" y="292100"/>
                </a:lnTo>
                <a:lnTo>
                  <a:pt x="5715" y="304800"/>
                </a:lnTo>
                <a:lnTo>
                  <a:pt x="9296" y="304800"/>
                </a:lnTo>
                <a:lnTo>
                  <a:pt x="9422" y="305569"/>
                </a:lnTo>
                <a:lnTo>
                  <a:pt x="9525" y="1346200"/>
                </a:lnTo>
                <a:lnTo>
                  <a:pt x="9639" y="1358900"/>
                </a:lnTo>
                <a:close/>
              </a:path>
              <a:path w="7282180" h="1447800">
                <a:moveTo>
                  <a:pt x="9525" y="306193"/>
                </a:moveTo>
                <a:lnTo>
                  <a:pt x="9296" y="304800"/>
                </a:lnTo>
                <a:lnTo>
                  <a:pt x="5715" y="304800"/>
                </a:lnTo>
                <a:lnTo>
                  <a:pt x="4292" y="292100"/>
                </a:lnTo>
                <a:lnTo>
                  <a:pt x="1905" y="292100"/>
                </a:lnTo>
                <a:lnTo>
                  <a:pt x="1079" y="279400"/>
                </a:lnTo>
                <a:lnTo>
                  <a:pt x="114" y="279400"/>
                </a:lnTo>
                <a:lnTo>
                  <a:pt x="0" y="266700"/>
                </a:lnTo>
                <a:lnTo>
                  <a:pt x="9525" y="266700"/>
                </a:lnTo>
                <a:lnTo>
                  <a:pt x="9525" y="306193"/>
                </a:lnTo>
                <a:close/>
              </a:path>
              <a:path w="7282180" h="1447800">
                <a:moveTo>
                  <a:pt x="21920" y="317500"/>
                </a:moveTo>
                <a:lnTo>
                  <a:pt x="11379" y="317500"/>
                </a:lnTo>
                <a:lnTo>
                  <a:pt x="9525" y="306193"/>
                </a:lnTo>
                <a:lnTo>
                  <a:pt x="9525" y="266700"/>
                </a:lnTo>
                <a:lnTo>
                  <a:pt x="9982" y="279400"/>
                </a:lnTo>
                <a:lnTo>
                  <a:pt x="11226" y="279400"/>
                </a:lnTo>
                <a:lnTo>
                  <a:pt x="12242" y="292100"/>
                </a:lnTo>
                <a:lnTo>
                  <a:pt x="14655" y="292100"/>
                </a:lnTo>
                <a:lnTo>
                  <a:pt x="16268" y="304800"/>
                </a:lnTo>
                <a:lnTo>
                  <a:pt x="19748" y="304800"/>
                </a:lnTo>
                <a:lnTo>
                  <a:pt x="21920" y="317500"/>
                </a:lnTo>
                <a:close/>
              </a:path>
              <a:path w="7282180" h="1447800">
                <a:moveTo>
                  <a:pt x="99517" y="355600"/>
                </a:moveTo>
                <a:lnTo>
                  <a:pt x="89992" y="355600"/>
                </a:lnTo>
                <a:lnTo>
                  <a:pt x="89992" y="266700"/>
                </a:lnTo>
                <a:lnTo>
                  <a:pt x="99517" y="266700"/>
                </a:lnTo>
                <a:lnTo>
                  <a:pt x="99517" y="355600"/>
                </a:lnTo>
                <a:close/>
              </a:path>
              <a:path w="7282180" h="1447800">
                <a:moveTo>
                  <a:pt x="178015" y="317500"/>
                </a:moveTo>
                <a:lnTo>
                  <a:pt x="167589" y="317500"/>
                </a:lnTo>
                <a:lnTo>
                  <a:pt x="169760" y="304800"/>
                </a:lnTo>
                <a:lnTo>
                  <a:pt x="173240" y="304800"/>
                </a:lnTo>
                <a:lnTo>
                  <a:pt x="174853" y="292100"/>
                </a:lnTo>
                <a:lnTo>
                  <a:pt x="177266" y="292100"/>
                </a:lnTo>
                <a:lnTo>
                  <a:pt x="178282" y="279400"/>
                </a:lnTo>
                <a:lnTo>
                  <a:pt x="179527" y="279400"/>
                </a:lnTo>
                <a:lnTo>
                  <a:pt x="179882" y="266700"/>
                </a:lnTo>
                <a:lnTo>
                  <a:pt x="179881" y="306193"/>
                </a:lnTo>
                <a:lnTo>
                  <a:pt x="178015" y="317500"/>
                </a:lnTo>
                <a:close/>
              </a:path>
              <a:path w="7282180" h="1447800">
                <a:moveTo>
                  <a:pt x="179984" y="305569"/>
                </a:moveTo>
                <a:lnTo>
                  <a:pt x="179984" y="266700"/>
                </a:lnTo>
                <a:lnTo>
                  <a:pt x="189509" y="266700"/>
                </a:lnTo>
                <a:lnTo>
                  <a:pt x="189382" y="279400"/>
                </a:lnTo>
                <a:lnTo>
                  <a:pt x="188391" y="279400"/>
                </a:lnTo>
                <a:lnTo>
                  <a:pt x="187553" y="292100"/>
                </a:lnTo>
                <a:lnTo>
                  <a:pt x="185216" y="292100"/>
                </a:lnTo>
                <a:lnTo>
                  <a:pt x="183718" y="304800"/>
                </a:lnTo>
                <a:lnTo>
                  <a:pt x="180111" y="304800"/>
                </a:lnTo>
                <a:lnTo>
                  <a:pt x="179984" y="305569"/>
                </a:lnTo>
                <a:close/>
              </a:path>
              <a:path w="7282180" h="1447800">
                <a:moveTo>
                  <a:pt x="189382" y="1358900"/>
                </a:moveTo>
                <a:lnTo>
                  <a:pt x="179870" y="1358900"/>
                </a:lnTo>
                <a:lnTo>
                  <a:pt x="179984" y="305569"/>
                </a:lnTo>
                <a:lnTo>
                  <a:pt x="180111" y="304800"/>
                </a:lnTo>
                <a:lnTo>
                  <a:pt x="183718" y="304800"/>
                </a:lnTo>
                <a:lnTo>
                  <a:pt x="185216" y="292100"/>
                </a:lnTo>
                <a:lnTo>
                  <a:pt x="187553" y="292100"/>
                </a:lnTo>
                <a:lnTo>
                  <a:pt x="188391" y="279400"/>
                </a:lnTo>
                <a:lnTo>
                  <a:pt x="189382" y="279400"/>
                </a:lnTo>
                <a:lnTo>
                  <a:pt x="189509" y="266700"/>
                </a:lnTo>
                <a:lnTo>
                  <a:pt x="189382" y="1358900"/>
                </a:lnTo>
                <a:close/>
              </a:path>
              <a:path w="7282180" h="1447800">
                <a:moveTo>
                  <a:pt x="31737" y="330200"/>
                </a:moveTo>
                <a:lnTo>
                  <a:pt x="18757" y="330200"/>
                </a:lnTo>
                <a:lnTo>
                  <a:pt x="16128" y="317500"/>
                </a:lnTo>
                <a:lnTo>
                  <a:pt x="28917" y="317500"/>
                </a:lnTo>
                <a:lnTo>
                  <a:pt x="31737" y="330200"/>
                </a:lnTo>
                <a:close/>
              </a:path>
              <a:path w="7282180" h="1447800">
                <a:moveTo>
                  <a:pt x="170611" y="330200"/>
                </a:moveTo>
                <a:lnTo>
                  <a:pt x="157772" y="330200"/>
                </a:lnTo>
                <a:lnTo>
                  <a:pt x="160591" y="317500"/>
                </a:lnTo>
                <a:lnTo>
                  <a:pt x="173253" y="317500"/>
                </a:lnTo>
                <a:lnTo>
                  <a:pt x="170611" y="330200"/>
                </a:lnTo>
                <a:close/>
              </a:path>
              <a:path w="7282180" h="1447800">
                <a:moveTo>
                  <a:pt x="43853" y="342900"/>
                </a:moveTo>
                <a:lnTo>
                  <a:pt x="30962" y="342900"/>
                </a:lnTo>
                <a:lnTo>
                  <a:pt x="27673" y="330200"/>
                </a:lnTo>
                <a:lnTo>
                  <a:pt x="40449" y="330200"/>
                </a:lnTo>
                <a:lnTo>
                  <a:pt x="43853" y="342900"/>
                </a:lnTo>
                <a:close/>
              </a:path>
              <a:path w="7282180" h="1447800">
                <a:moveTo>
                  <a:pt x="158381" y="342900"/>
                </a:moveTo>
                <a:lnTo>
                  <a:pt x="145656" y="342900"/>
                </a:lnTo>
                <a:lnTo>
                  <a:pt x="149059" y="330200"/>
                </a:lnTo>
                <a:lnTo>
                  <a:pt x="161671" y="330200"/>
                </a:lnTo>
                <a:lnTo>
                  <a:pt x="158381" y="342900"/>
                </a:lnTo>
                <a:close/>
              </a:path>
              <a:path w="7282180" h="1447800">
                <a:moveTo>
                  <a:pt x="69519" y="355600"/>
                </a:moveTo>
                <a:lnTo>
                  <a:pt x="45516" y="355600"/>
                </a:lnTo>
                <a:lnTo>
                  <a:pt x="41681" y="342900"/>
                </a:lnTo>
                <a:lnTo>
                  <a:pt x="65341" y="342900"/>
                </a:lnTo>
                <a:lnTo>
                  <a:pt x="69519" y="355600"/>
                </a:lnTo>
                <a:close/>
              </a:path>
              <a:path w="7282180" h="1447800">
                <a:moveTo>
                  <a:pt x="143992" y="355600"/>
                </a:moveTo>
                <a:lnTo>
                  <a:pt x="119989" y="355600"/>
                </a:lnTo>
                <a:lnTo>
                  <a:pt x="124167" y="342900"/>
                </a:lnTo>
                <a:lnTo>
                  <a:pt x="147637" y="342900"/>
                </a:lnTo>
                <a:lnTo>
                  <a:pt x="143992" y="355600"/>
                </a:lnTo>
                <a:close/>
              </a:path>
              <a:path w="7282180" h="1447800">
                <a:moveTo>
                  <a:pt x="109054" y="368300"/>
                </a:moveTo>
                <a:lnTo>
                  <a:pt x="80213" y="368300"/>
                </a:lnTo>
                <a:lnTo>
                  <a:pt x="75552" y="355600"/>
                </a:lnTo>
                <a:lnTo>
                  <a:pt x="113728" y="355600"/>
                </a:lnTo>
                <a:lnTo>
                  <a:pt x="109054" y="368300"/>
                </a:lnTo>
                <a:close/>
              </a:path>
              <a:path w="7282180" h="1447800">
                <a:moveTo>
                  <a:pt x="7281354" y="1181100"/>
                </a:moveTo>
                <a:lnTo>
                  <a:pt x="7271880" y="1181100"/>
                </a:lnTo>
                <a:lnTo>
                  <a:pt x="7272235" y="1168400"/>
                </a:lnTo>
                <a:lnTo>
                  <a:pt x="7281735" y="1168400"/>
                </a:lnTo>
                <a:lnTo>
                  <a:pt x="7281354" y="1181100"/>
                </a:lnTo>
                <a:close/>
              </a:path>
              <a:path w="7282180" h="1447800">
                <a:moveTo>
                  <a:pt x="7279906" y="1193800"/>
                </a:moveTo>
                <a:lnTo>
                  <a:pt x="7269619" y="1193800"/>
                </a:lnTo>
                <a:lnTo>
                  <a:pt x="7270635" y="1181100"/>
                </a:lnTo>
                <a:lnTo>
                  <a:pt x="7280744" y="1181100"/>
                </a:lnTo>
                <a:lnTo>
                  <a:pt x="7279906" y="1193800"/>
                </a:lnTo>
                <a:close/>
              </a:path>
              <a:path w="7282180" h="1447800">
                <a:moveTo>
                  <a:pt x="7276071" y="1206500"/>
                </a:moveTo>
                <a:lnTo>
                  <a:pt x="7265593" y="1206500"/>
                </a:lnTo>
                <a:lnTo>
                  <a:pt x="7267206" y="1193800"/>
                </a:lnTo>
                <a:lnTo>
                  <a:pt x="7277569" y="1193800"/>
                </a:lnTo>
                <a:lnTo>
                  <a:pt x="7276071" y="1206500"/>
                </a:lnTo>
                <a:close/>
              </a:path>
              <a:path w="7282180" h="1447800">
                <a:moveTo>
                  <a:pt x="7270369" y="1219200"/>
                </a:moveTo>
                <a:lnTo>
                  <a:pt x="7257719" y="1219200"/>
                </a:lnTo>
                <a:lnTo>
                  <a:pt x="7260056" y="1206500"/>
                </a:lnTo>
                <a:lnTo>
                  <a:pt x="7272464" y="1206500"/>
                </a:lnTo>
                <a:lnTo>
                  <a:pt x="7270369" y="1219200"/>
                </a:lnTo>
                <a:close/>
              </a:path>
              <a:path w="7282180" h="1447800">
                <a:moveTo>
                  <a:pt x="7250125" y="1231900"/>
                </a:moveTo>
                <a:lnTo>
                  <a:pt x="7247293" y="1231900"/>
                </a:lnTo>
                <a:lnTo>
                  <a:pt x="7250277" y="1219200"/>
                </a:lnTo>
                <a:lnTo>
                  <a:pt x="7250125" y="1231900"/>
                </a:lnTo>
                <a:close/>
              </a:path>
              <a:path w="7282180" h="1447800">
                <a:moveTo>
                  <a:pt x="7260145" y="1231900"/>
                </a:moveTo>
                <a:lnTo>
                  <a:pt x="7250125" y="1231900"/>
                </a:lnTo>
                <a:lnTo>
                  <a:pt x="7252944" y="1219200"/>
                </a:lnTo>
                <a:lnTo>
                  <a:pt x="7262964" y="1219200"/>
                </a:lnTo>
                <a:lnTo>
                  <a:pt x="7260145" y="1231900"/>
                </a:lnTo>
                <a:close/>
              </a:path>
              <a:path w="7282180" h="1447800">
                <a:moveTo>
                  <a:pt x="7250734" y="1244600"/>
                </a:moveTo>
                <a:lnTo>
                  <a:pt x="7234669" y="1244600"/>
                </a:lnTo>
                <a:lnTo>
                  <a:pt x="7238187" y="1231900"/>
                </a:lnTo>
                <a:lnTo>
                  <a:pt x="7254024" y="1231900"/>
                </a:lnTo>
                <a:lnTo>
                  <a:pt x="7250734" y="1244600"/>
                </a:lnTo>
                <a:close/>
              </a:path>
              <a:path w="7282180" h="1447800">
                <a:moveTo>
                  <a:pt x="7232180" y="1257300"/>
                </a:moveTo>
                <a:lnTo>
                  <a:pt x="7204176" y="1257300"/>
                </a:lnTo>
                <a:lnTo>
                  <a:pt x="7208532" y="1244600"/>
                </a:lnTo>
                <a:lnTo>
                  <a:pt x="7236345" y="1244600"/>
                </a:lnTo>
                <a:lnTo>
                  <a:pt x="7232180" y="1257300"/>
                </a:lnTo>
                <a:close/>
              </a:path>
              <a:path w="7282180" h="1447800">
                <a:moveTo>
                  <a:pt x="11277" y="1371600"/>
                </a:moveTo>
                <a:lnTo>
                  <a:pt x="1905" y="1371600"/>
                </a:lnTo>
                <a:lnTo>
                  <a:pt x="1079" y="1358900"/>
                </a:lnTo>
                <a:lnTo>
                  <a:pt x="10490" y="1358900"/>
                </a:lnTo>
                <a:lnTo>
                  <a:pt x="11277" y="1371600"/>
                </a:lnTo>
                <a:close/>
              </a:path>
              <a:path w="7282180" h="1447800">
                <a:moveTo>
                  <a:pt x="187553" y="1371600"/>
                </a:moveTo>
                <a:lnTo>
                  <a:pt x="178231" y="1371600"/>
                </a:lnTo>
                <a:lnTo>
                  <a:pt x="179019" y="1358900"/>
                </a:lnTo>
                <a:lnTo>
                  <a:pt x="188391" y="1358900"/>
                </a:lnTo>
                <a:lnTo>
                  <a:pt x="187553" y="1371600"/>
                </a:lnTo>
                <a:close/>
              </a:path>
              <a:path w="7282180" h="1447800">
                <a:moveTo>
                  <a:pt x="16268" y="1384300"/>
                </a:moveTo>
                <a:lnTo>
                  <a:pt x="5715" y="1384300"/>
                </a:lnTo>
                <a:lnTo>
                  <a:pt x="4229" y="1371600"/>
                </a:lnTo>
                <a:lnTo>
                  <a:pt x="14655" y="1371600"/>
                </a:lnTo>
                <a:lnTo>
                  <a:pt x="16268" y="1384300"/>
                </a:lnTo>
                <a:close/>
              </a:path>
              <a:path w="7282180" h="1447800">
                <a:moveTo>
                  <a:pt x="183718" y="1384300"/>
                </a:moveTo>
                <a:lnTo>
                  <a:pt x="173240" y="1384300"/>
                </a:lnTo>
                <a:lnTo>
                  <a:pt x="174853" y="1371600"/>
                </a:lnTo>
                <a:lnTo>
                  <a:pt x="185216" y="1371600"/>
                </a:lnTo>
                <a:lnTo>
                  <a:pt x="183718" y="1384300"/>
                </a:lnTo>
                <a:close/>
              </a:path>
              <a:path w="7282180" h="1447800">
                <a:moveTo>
                  <a:pt x="21920" y="1397000"/>
                </a:moveTo>
                <a:lnTo>
                  <a:pt x="11379" y="1397000"/>
                </a:lnTo>
                <a:lnTo>
                  <a:pt x="9296" y="1384300"/>
                </a:lnTo>
                <a:lnTo>
                  <a:pt x="19748" y="1384300"/>
                </a:lnTo>
                <a:lnTo>
                  <a:pt x="21920" y="1397000"/>
                </a:lnTo>
                <a:close/>
              </a:path>
              <a:path w="7282180" h="1447800">
                <a:moveTo>
                  <a:pt x="178015" y="1397000"/>
                </a:moveTo>
                <a:lnTo>
                  <a:pt x="167589" y="1397000"/>
                </a:lnTo>
                <a:lnTo>
                  <a:pt x="169760" y="1384300"/>
                </a:lnTo>
                <a:lnTo>
                  <a:pt x="180111" y="1384300"/>
                </a:lnTo>
                <a:lnTo>
                  <a:pt x="178015" y="1397000"/>
                </a:lnTo>
                <a:close/>
              </a:path>
              <a:path w="7282180" h="1447800">
                <a:moveTo>
                  <a:pt x="31737" y="1409700"/>
                </a:moveTo>
                <a:lnTo>
                  <a:pt x="18757" y="1409700"/>
                </a:lnTo>
                <a:lnTo>
                  <a:pt x="16128" y="1397000"/>
                </a:lnTo>
                <a:lnTo>
                  <a:pt x="28917" y="1397000"/>
                </a:lnTo>
                <a:lnTo>
                  <a:pt x="31737" y="1409700"/>
                </a:lnTo>
                <a:close/>
              </a:path>
              <a:path w="7282180" h="1447800">
                <a:moveTo>
                  <a:pt x="170611" y="1409700"/>
                </a:moveTo>
                <a:lnTo>
                  <a:pt x="157772" y="1409700"/>
                </a:lnTo>
                <a:lnTo>
                  <a:pt x="160591" y="1397000"/>
                </a:lnTo>
                <a:lnTo>
                  <a:pt x="173253" y="1397000"/>
                </a:lnTo>
                <a:lnTo>
                  <a:pt x="170611" y="1409700"/>
                </a:lnTo>
                <a:close/>
              </a:path>
              <a:path w="7282180" h="1447800">
                <a:moveTo>
                  <a:pt x="43853" y="1422400"/>
                </a:moveTo>
                <a:lnTo>
                  <a:pt x="30962" y="1422400"/>
                </a:lnTo>
                <a:lnTo>
                  <a:pt x="27673" y="1409700"/>
                </a:lnTo>
                <a:lnTo>
                  <a:pt x="40449" y="1409700"/>
                </a:lnTo>
                <a:lnTo>
                  <a:pt x="43853" y="1422400"/>
                </a:lnTo>
                <a:close/>
              </a:path>
              <a:path w="7282180" h="1447800">
                <a:moveTo>
                  <a:pt x="158381" y="1422400"/>
                </a:moveTo>
                <a:lnTo>
                  <a:pt x="145656" y="1422400"/>
                </a:lnTo>
                <a:lnTo>
                  <a:pt x="149059" y="1409700"/>
                </a:lnTo>
                <a:lnTo>
                  <a:pt x="161671" y="1409700"/>
                </a:lnTo>
                <a:lnTo>
                  <a:pt x="158381" y="1422400"/>
                </a:lnTo>
                <a:close/>
              </a:path>
              <a:path w="7282180" h="1447800">
                <a:moveTo>
                  <a:pt x="69519" y="1435100"/>
                </a:moveTo>
                <a:lnTo>
                  <a:pt x="45516" y="1435100"/>
                </a:lnTo>
                <a:lnTo>
                  <a:pt x="41871" y="1422400"/>
                </a:lnTo>
                <a:lnTo>
                  <a:pt x="65341" y="1422400"/>
                </a:lnTo>
                <a:lnTo>
                  <a:pt x="69519" y="1435100"/>
                </a:lnTo>
                <a:close/>
              </a:path>
              <a:path w="7282180" h="1447800">
                <a:moveTo>
                  <a:pt x="143992" y="1435100"/>
                </a:moveTo>
                <a:lnTo>
                  <a:pt x="119989" y="1435100"/>
                </a:lnTo>
                <a:lnTo>
                  <a:pt x="124167" y="1422400"/>
                </a:lnTo>
                <a:lnTo>
                  <a:pt x="147637" y="1422400"/>
                </a:lnTo>
                <a:lnTo>
                  <a:pt x="143992" y="1435100"/>
                </a:lnTo>
                <a:close/>
              </a:path>
              <a:path w="7282180" h="1447800">
                <a:moveTo>
                  <a:pt x="109054" y="1447800"/>
                </a:moveTo>
                <a:lnTo>
                  <a:pt x="80213" y="1447800"/>
                </a:lnTo>
                <a:lnTo>
                  <a:pt x="75552" y="1435100"/>
                </a:lnTo>
                <a:lnTo>
                  <a:pt x="113728" y="1435100"/>
                </a:lnTo>
                <a:lnTo>
                  <a:pt x="109054" y="1447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301711" y="4233545"/>
            <a:ext cx="6661784" cy="210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679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C3300"/>
                </a:solidFill>
                <a:latin typeface="宋体" pitchFamily="2" charset="-122"/>
                <a:cs typeface="宋体" pitchFamily="2" charset="-122"/>
              </a:rPr>
              <a:t>查</a:t>
            </a:r>
            <a:r>
              <a:rPr sz="1800" b="1" spc="-10" dirty="0">
                <a:solidFill>
                  <a:srgbClr val="CC3300"/>
                </a:solidFill>
                <a:latin typeface="宋体" pitchFamily="2" charset="-122"/>
                <a:cs typeface="宋体" pitchFamily="2" charset="-122"/>
              </a:rPr>
              <a:t>询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L="2256790">
              <a:lnSpc>
                <a:spcPct val="100000"/>
              </a:lnSpc>
              <a:spcBef>
                <a:spcPts val="40"/>
              </a:spcBef>
            </a:pPr>
            <a:r>
              <a:rPr sz="12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Key=xyz.mp3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1416685">
              <a:lnSpc>
                <a:spcPct val="100000"/>
              </a:lnSpc>
              <a:spcBef>
                <a:spcPts val="455"/>
              </a:spcBef>
            </a:pP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谁拥有</a:t>
            </a: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xyz.mp3?</a:t>
            </a:r>
            <a:endParaRPr sz="18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宋体" pitchFamily="2" charset="-122"/>
                <a:cs typeface="宋体" pitchFamily="2" charset="-122"/>
              </a:rPr>
              <a:t>实现简单、不存在单点失效问题，但泛洪即全网广播查询</a:t>
            </a:r>
            <a:r>
              <a:rPr sz="2000" b="1" spc="-5" dirty="0">
                <a:latin typeface="宋体" pitchFamily="2" charset="-122"/>
                <a:cs typeface="宋体" pitchFamily="2" charset="-122"/>
              </a:rPr>
              <a:t>消 </a:t>
            </a:r>
            <a:r>
              <a:rPr sz="2000" b="1" dirty="0">
                <a:latin typeface="宋体" pitchFamily="2" charset="-122"/>
                <a:cs typeface="宋体" pitchFamily="2" charset="-122"/>
              </a:rPr>
              <a:t>息的增加了网络负担，而且随着网络规模的增大，查询延</a:t>
            </a:r>
            <a:r>
              <a:rPr sz="2000" b="1" spc="-5" dirty="0">
                <a:latin typeface="宋体" pitchFamily="2" charset="-122"/>
                <a:cs typeface="宋体" pitchFamily="2" charset="-122"/>
              </a:rPr>
              <a:t>时 </a:t>
            </a:r>
            <a:r>
              <a:rPr sz="2000" b="1" dirty="0">
                <a:latin typeface="宋体" pitchFamily="2" charset="-122"/>
                <a:cs typeface="宋体" pitchFamily="2" charset="-122"/>
              </a:rPr>
              <a:t>增加，因而不能保证查询结</a:t>
            </a:r>
            <a:r>
              <a:rPr sz="2000" b="1" spc="-5" dirty="0">
                <a:latin typeface="宋体" pitchFamily="2" charset="-122"/>
                <a:cs typeface="宋体" pitchFamily="2" charset="-122"/>
              </a:rPr>
              <a:t>果</a:t>
            </a:r>
            <a:endParaRPr sz="20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>
            <a:spLocks noGrp="1"/>
          </p:cNvSpPr>
          <p:nvPr>
            <p:ph type="sldNum" sz="quarter" idx="4294967295"/>
          </p:nvPr>
        </p:nvSpPr>
        <p:spPr>
          <a:xfrm>
            <a:off x="8576806" y="6605708"/>
            <a:ext cx="63728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7052" y="289560"/>
            <a:ext cx="681291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基于目录服务器的</a:t>
            </a:r>
            <a:r>
              <a:rPr sz="3800" spc="-5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P2P</a:t>
            </a: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网络（</a:t>
            </a:r>
            <a:r>
              <a:rPr sz="3800" spc="-5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sz="3800" spc="5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）</a:t>
            </a:r>
            <a:endParaRPr sz="3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827" y="1570990"/>
            <a:ext cx="1892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索引发布</a:t>
            </a:r>
            <a:endParaRPr sz="30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47615" y="4567809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23815" y="4177284"/>
            <a:ext cx="381000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00015" y="455828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52415" y="455828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76152" y="2849092"/>
            <a:ext cx="256540" cy="70485"/>
          </a:xfrm>
          <a:custGeom>
            <a:avLst/>
            <a:gdLst/>
            <a:ahLst/>
            <a:cxnLst/>
            <a:rect l="l" t="t" r="r" b="b"/>
            <a:pathLst>
              <a:path w="256539" h="70485">
                <a:moveTo>
                  <a:pt x="249186" y="70434"/>
                </a:moveTo>
                <a:lnTo>
                  <a:pt x="0" y="3568"/>
                </a:lnTo>
                <a:lnTo>
                  <a:pt x="7112" y="0"/>
                </a:lnTo>
                <a:lnTo>
                  <a:pt x="256286" y="64198"/>
                </a:lnTo>
                <a:lnTo>
                  <a:pt x="249186" y="70434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83023" y="2842463"/>
            <a:ext cx="249554" cy="72390"/>
          </a:xfrm>
          <a:custGeom>
            <a:avLst/>
            <a:gdLst/>
            <a:ahLst/>
            <a:cxnLst/>
            <a:rect l="l" t="t" r="r" b="b"/>
            <a:pathLst>
              <a:path w="249554" h="72389">
                <a:moveTo>
                  <a:pt x="249415" y="72161"/>
                </a:moveTo>
                <a:lnTo>
                  <a:pt x="241" y="7962"/>
                </a:lnTo>
                <a:lnTo>
                  <a:pt x="0" y="0"/>
                </a:lnTo>
                <a:lnTo>
                  <a:pt x="249174" y="64922"/>
                </a:lnTo>
                <a:lnTo>
                  <a:pt x="249415" y="72161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88789" y="3006102"/>
            <a:ext cx="382892" cy="180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76152" y="2500947"/>
            <a:ext cx="405765" cy="165735"/>
          </a:xfrm>
          <a:custGeom>
            <a:avLst/>
            <a:gdLst/>
            <a:ahLst/>
            <a:cxnLst/>
            <a:rect l="l" t="t" r="r" b="b"/>
            <a:pathLst>
              <a:path w="405764" h="165735">
                <a:moveTo>
                  <a:pt x="249186" y="165303"/>
                </a:moveTo>
                <a:lnTo>
                  <a:pt x="0" y="98437"/>
                </a:lnTo>
                <a:lnTo>
                  <a:pt x="156603" y="0"/>
                </a:lnTo>
                <a:lnTo>
                  <a:pt x="405726" y="66865"/>
                </a:lnTo>
                <a:lnTo>
                  <a:pt x="249186" y="165303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25339" y="2567813"/>
            <a:ext cx="156845" cy="338455"/>
          </a:xfrm>
          <a:custGeom>
            <a:avLst/>
            <a:gdLst/>
            <a:ahLst/>
            <a:cxnLst/>
            <a:rect l="l" t="t" r="r" b="b"/>
            <a:pathLst>
              <a:path w="156845" h="338455">
                <a:moveTo>
                  <a:pt x="0" y="337997"/>
                </a:moveTo>
                <a:lnTo>
                  <a:pt x="0" y="98437"/>
                </a:lnTo>
                <a:lnTo>
                  <a:pt x="156540" y="0"/>
                </a:lnTo>
                <a:lnTo>
                  <a:pt x="156540" y="239560"/>
                </a:lnTo>
                <a:lnTo>
                  <a:pt x="0" y="337997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25339" y="2821698"/>
            <a:ext cx="156845" cy="336550"/>
          </a:xfrm>
          <a:custGeom>
            <a:avLst/>
            <a:gdLst/>
            <a:ahLst/>
            <a:cxnLst/>
            <a:rect l="l" t="t" r="r" b="b"/>
            <a:pathLst>
              <a:path w="156845" h="336550">
                <a:moveTo>
                  <a:pt x="0" y="336041"/>
                </a:moveTo>
                <a:lnTo>
                  <a:pt x="0" y="98450"/>
                </a:lnTo>
                <a:lnTo>
                  <a:pt x="156540" y="0"/>
                </a:lnTo>
                <a:lnTo>
                  <a:pt x="156540" y="237604"/>
                </a:lnTo>
                <a:lnTo>
                  <a:pt x="0" y="336041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25339" y="2812795"/>
            <a:ext cx="156540" cy="107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76152" y="2599385"/>
            <a:ext cx="249554" cy="306705"/>
          </a:xfrm>
          <a:custGeom>
            <a:avLst/>
            <a:gdLst/>
            <a:ahLst/>
            <a:cxnLst/>
            <a:rect l="l" t="t" r="r" b="b"/>
            <a:pathLst>
              <a:path w="249554" h="306705">
                <a:moveTo>
                  <a:pt x="249186" y="306095"/>
                </a:moveTo>
                <a:lnTo>
                  <a:pt x="0" y="241896"/>
                </a:lnTo>
                <a:lnTo>
                  <a:pt x="0" y="0"/>
                </a:lnTo>
                <a:lnTo>
                  <a:pt x="249186" y="66865"/>
                </a:lnTo>
                <a:lnTo>
                  <a:pt x="249186" y="306095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76152" y="2852991"/>
            <a:ext cx="249554" cy="305435"/>
          </a:xfrm>
          <a:custGeom>
            <a:avLst/>
            <a:gdLst/>
            <a:ahLst/>
            <a:cxnLst/>
            <a:rect l="l" t="t" r="r" b="b"/>
            <a:pathLst>
              <a:path w="249554" h="305435">
                <a:moveTo>
                  <a:pt x="249186" y="305282"/>
                </a:moveTo>
                <a:lnTo>
                  <a:pt x="0" y="241084"/>
                </a:lnTo>
                <a:lnTo>
                  <a:pt x="0" y="0"/>
                </a:lnTo>
                <a:lnTo>
                  <a:pt x="249186" y="66865"/>
                </a:lnTo>
                <a:lnTo>
                  <a:pt x="249186" y="305282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05819" y="2629014"/>
            <a:ext cx="190753" cy="269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89220" y="2950057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16840" y="47955"/>
                </a:moveTo>
                <a:lnTo>
                  <a:pt x="0" y="43624"/>
                </a:lnTo>
                <a:lnTo>
                  <a:pt x="0" y="0"/>
                </a:lnTo>
                <a:lnTo>
                  <a:pt x="16840" y="4521"/>
                </a:lnTo>
                <a:lnTo>
                  <a:pt x="16840" y="47955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95799" y="2951860"/>
            <a:ext cx="10795" cy="41910"/>
          </a:xfrm>
          <a:custGeom>
            <a:avLst/>
            <a:gdLst/>
            <a:ahLst/>
            <a:cxnLst/>
            <a:rect l="l" t="t" r="r" b="b"/>
            <a:pathLst>
              <a:path w="10795" h="41910">
                <a:moveTo>
                  <a:pt x="10261" y="41528"/>
                </a:moveTo>
                <a:lnTo>
                  <a:pt x="0" y="38912"/>
                </a:lnTo>
                <a:lnTo>
                  <a:pt x="0" y="0"/>
                </a:lnTo>
                <a:lnTo>
                  <a:pt x="10261" y="2717"/>
                </a:lnTo>
                <a:lnTo>
                  <a:pt x="10261" y="41528"/>
                </a:lnTo>
                <a:close/>
              </a:path>
            </a:pathLst>
          </a:custGeom>
          <a:solidFill>
            <a:srgbClr val="CCC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13211" y="2514803"/>
            <a:ext cx="334645" cy="135255"/>
          </a:xfrm>
          <a:custGeom>
            <a:avLst/>
            <a:gdLst/>
            <a:ahLst/>
            <a:cxnLst/>
            <a:rect l="l" t="t" r="r" b="b"/>
            <a:pathLst>
              <a:path w="334645" h="135255">
                <a:moveTo>
                  <a:pt x="208407" y="135255"/>
                </a:moveTo>
                <a:lnTo>
                  <a:pt x="0" y="78536"/>
                </a:lnTo>
                <a:lnTo>
                  <a:pt x="125933" y="0"/>
                </a:lnTo>
                <a:lnTo>
                  <a:pt x="334378" y="56680"/>
                </a:lnTo>
                <a:lnTo>
                  <a:pt x="208407" y="13525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13211" y="2514803"/>
            <a:ext cx="334645" cy="80645"/>
          </a:xfrm>
          <a:custGeom>
            <a:avLst/>
            <a:gdLst/>
            <a:ahLst/>
            <a:cxnLst/>
            <a:rect l="l" t="t" r="r" b="b"/>
            <a:pathLst>
              <a:path w="334645" h="80644">
                <a:moveTo>
                  <a:pt x="6731" y="80391"/>
                </a:moveTo>
                <a:lnTo>
                  <a:pt x="0" y="78536"/>
                </a:lnTo>
                <a:lnTo>
                  <a:pt x="125933" y="0"/>
                </a:lnTo>
                <a:lnTo>
                  <a:pt x="147510" y="5867"/>
                </a:lnTo>
                <a:lnTo>
                  <a:pt x="125933" y="5867"/>
                </a:lnTo>
                <a:lnTo>
                  <a:pt x="6731" y="80391"/>
                </a:lnTo>
                <a:close/>
              </a:path>
              <a:path w="334645" h="80644">
                <a:moveTo>
                  <a:pt x="327609" y="60731"/>
                </a:moveTo>
                <a:lnTo>
                  <a:pt x="125933" y="5867"/>
                </a:lnTo>
                <a:lnTo>
                  <a:pt x="147510" y="5867"/>
                </a:lnTo>
                <a:lnTo>
                  <a:pt x="334378" y="56680"/>
                </a:lnTo>
                <a:lnTo>
                  <a:pt x="327609" y="60731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053050" y="2925902"/>
            <a:ext cx="256540" cy="70485"/>
          </a:xfrm>
          <a:custGeom>
            <a:avLst/>
            <a:gdLst/>
            <a:ahLst/>
            <a:cxnLst/>
            <a:rect l="l" t="t" r="r" b="b"/>
            <a:pathLst>
              <a:path w="256539" h="70485">
                <a:moveTo>
                  <a:pt x="249135" y="70446"/>
                </a:moveTo>
                <a:lnTo>
                  <a:pt x="0" y="3581"/>
                </a:lnTo>
                <a:lnTo>
                  <a:pt x="7099" y="0"/>
                </a:lnTo>
                <a:lnTo>
                  <a:pt x="256286" y="64160"/>
                </a:lnTo>
                <a:lnTo>
                  <a:pt x="249135" y="70446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059921" y="2919285"/>
            <a:ext cx="249554" cy="72390"/>
          </a:xfrm>
          <a:custGeom>
            <a:avLst/>
            <a:gdLst/>
            <a:ahLst/>
            <a:cxnLst/>
            <a:rect l="l" t="t" r="r" b="b"/>
            <a:pathLst>
              <a:path w="249554" h="72389">
                <a:moveTo>
                  <a:pt x="249415" y="72148"/>
                </a:moveTo>
                <a:lnTo>
                  <a:pt x="228" y="7950"/>
                </a:lnTo>
                <a:lnTo>
                  <a:pt x="0" y="0"/>
                </a:lnTo>
                <a:lnTo>
                  <a:pt x="249174" y="64909"/>
                </a:lnTo>
                <a:lnTo>
                  <a:pt x="249415" y="72148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65686" y="3082874"/>
            <a:ext cx="382879" cy="1800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53050" y="2577719"/>
            <a:ext cx="405765" cy="165735"/>
          </a:xfrm>
          <a:custGeom>
            <a:avLst/>
            <a:gdLst/>
            <a:ahLst/>
            <a:cxnLst/>
            <a:rect l="l" t="t" r="r" b="b"/>
            <a:pathLst>
              <a:path w="405764" h="165735">
                <a:moveTo>
                  <a:pt x="249135" y="165303"/>
                </a:moveTo>
                <a:lnTo>
                  <a:pt x="0" y="98437"/>
                </a:lnTo>
                <a:lnTo>
                  <a:pt x="156540" y="0"/>
                </a:lnTo>
                <a:lnTo>
                  <a:pt x="405726" y="66865"/>
                </a:lnTo>
                <a:lnTo>
                  <a:pt x="249135" y="165303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02186" y="2644584"/>
            <a:ext cx="156845" cy="338455"/>
          </a:xfrm>
          <a:custGeom>
            <a:avLst/>
            <a:gdLst/>
            <a:ahLst/>
            <a:cxnLst/>
            <a:rect l="l" t="t" r="r" b="b"/>
            <a:pathLst>
              <a:path w="156845" h="338455">
                <a:moveTo>
                  <a:pt x="0" y="337997"/>
                </a:moveTo>
                <a:lnTo>
                  <a:pt x="0" y="98437"/>
                </a:lnTo>
                <a:lnTo>
                  <a:pt x="156590" y="0"/>
                </a:lnTo>
                <a:lnTo>
                  <a:pt x="156590" y="239560"/>
                </a:lnTo>
                <a:lnTo>
                  <a:pt x="0" y="337997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02186" y="2898470"/>
            <a:ext cx="156845" cy="336550"/>
          </a:xfrm>
          <a:custGeom>
            <a:avLst/>
            <a:gdLst/>
            <a:ahLst/>
            <a:cxnLst/>
            <a:rect l="l" t="t" r="r" b="b"/>
            <a:pathLst>
              <a:path w="156845" h="336550">
                <a:moveTo>
                  <a:pt x="0" y="336092"/>
                </a:moveTo>
                <a:lnTo>
                  <a:pt x="0" y="98450"/>
                </a:lnTo>
                <a:lnTo>
                  <a:pt x="156590" y="0"/>
                </a:lnTo>
                <a:lnTo>
                  <a:pt x="156590" y="237655"/>
                </a:lnTo>
                <a:lnTo>
                  <a:pt x="0" y="336092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02186" y="2889618"/>
            <a:ext cx="156590" cy="1070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53050" y="2676156"/>
            <a:ext cx="249554" cy="306705"/>
          </a:xfrm>
          <a:custGeom>
            <a:avLst/>
            <a:gdLst/>
            <a:ahLst/>
            <a:cxnLst/>
            <a:rect l="l" t="t" r="r" b="b"/>
            <a:pathLst>
              <a:path w="249554" h="306705">
                <a:moveTo>
                  <a:pt x="249135" y="306095"/>
                </a:moveTo>
                <a:lnTo>
                  <a:pt x="0" y="241896"/>
                </a:lnTo>
                <a:lnTo>
                  <a:pt x="0" y="0"/>
                </a:lnTo>
                <a:lnTo>
                  <a:pt x="249135" y="66865"/>
                </a:lnTo>
                <a:lnTo>
                  <a:pt x="249135" y="306095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53050" y="2929763"/>
            <a:ext cx="249554" cy="305435"/>
          </a:xfrm>
          <a:custGeom>
            <a:avLst/>
            <a:gdLst/>
            <a:ahLst/>
            <a:cxnLst/>
            <a:rect l="l" t="t" r="r" b="b"/>
            <a:pathLst>
              <a:path w="249554" h="305435">
                <a:moveTo>
                  <a:pt x="249135" y="305282"/>
                </a:moveTo>
                <a:lnTo>
                  <a:pt x="0" y="241084"/>
                </a:lnTo>
                <a:lnTo>
                  <a:pt x="0" y="0"/>
                </a:lnTo>
                <a:lnTo>
                  <a:pt x="249135" y="66865"/>
                </a:lnTo>
                <a:lnTo>
                  <a:pt x="249135" y="305282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82717" y="2705836"/>
            <a:ext cx="190703" cy="269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066068" y="3026867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16890" y="47967"/>
                </a:moveTo>
                <a:lnTo>
                  <a:pt x="0" y="43624"/>
                </a:lnTo>
                <a:lnTo>
                  <a:pt x="0" y="0"/>
                </a:lnTo>
                <a:lnTo>
                  <a:pt x="16890" y="4533"/>
                </a:lnTo>
                <a:lnTo>
                  <a:pt x="16890" y="47967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72697" y="3028632"/>
            <a:ext cx="10795" cy="41910"/>
          </a:xfrm>
          <a:custGeom>
            <a:avLst/>
            <a:gdLst/>
            <a:ahLst/>
            <a:cxnLst/>
            <a:rect l="l" t="t" r="r" b="b"/>
            <a:pathLst>
              <a:path w="10795" h="41910">
                <a:moveTo>
                  <a:pt x="10261" y="41579"/>
                </a:moveTo>
                <a:lnTo>
                  <a:pt x="0" y="38912"/>
                </a:lnTo>
                <a:lnTo>
                  <a:pt x="0" y="0"/>
                </a:lnTo>
                <a:lnTo>
                  <a:pt x="10261" y="2768"/>
                </a:lnTo>
                <a:lnTo>
                  <a:pt x="10261" y="41579"/>
                </a:lnTo>
                <a:close/>
              </a:path>
            </a:pathLst>
          </a:custGeom>
          <a:solidFill>
            <a:srgbClr val="CCC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090058" y="2591574"/>
            <a:ext cx="334645" cy="135255"/>
          </a:xfrm>
          <a:custGeom>
            <a:avLst/>
            <a:gdLst/>
            <a:ahLst/>
            <a:cxnLst/>
            <a:rect l="l" t="t" r="r" b="b"/>
            <a:pathLst>
              <a:path w="334645" h="135255">
                <a:moveTo>
                  <a:pt x="208445" y="135254"/>
                </a:moveTo>
                <a:lnTo>
                  <a:pt x="0" y="78587"/>
                </a:lnTo>
                <a:lnTo>
                  <a:pt x="125984" y="0"/>
                </a:lnTo>
                <a:lnTo>
                  <a:pt x="334378" y="56730"/>
                </a:lnTo>
                <a:lnTo>
                  <a:pt x="208445" y="13525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090058" y="2591574"/>
            <a:ext cx="334645" cy="80645"/>
          </a:xfrm>
          <a:custGeom>
            <a:avLst/>
            <a:gdLst/>
            <a:ahLst/>
            <a:cxnLst/>
            <a:rect l="l" t="t" r="r" b="b"/>
            <a:pathLst>
              <a:path w="334645" h="80644">
                <a:moveTo>
                  <a:pt x="6781" y="80390"/>
                </a:moveTo>
                <a:lnTo>
                  <a:pt x="0" y="78587"/>
                </a:lnTo>
                <a:lnTo>
                  <a:pt x="125984" y="0"/>
                </a:lnTo>
                <a:lnTo>
                  <a:pt x="147537" y="5867"/>
                </a:lnTo>
                <a:lnTo>
                  <a:pt x="125984" y="5867"/>
                </a:lnTo>
                <a:lnTo>
                  <a:pt x="6781" y="80390"/>
                </a:lnTo>
                <a:close/>
              </a:path>
              <a:path w="334645" h="80644">
                <a:moveTo>
                  <a:pt x="327647" y="60731"/>
                </a:moveTo>
                <a:lnTo>
                  <a:pt x="125984" y="5867"/>
                </a:lnTo>
                <a:lnTo>
                  <a:pt x="147537" y="5867"/>
                </a:lnTo>
                <a:lnTo>
                  <a:pt x="334378" y="56730"/>
                </a:lnTo>
                <a:lnTo>
                  <a:pt x="327647" y="60731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081015" y="1053083"/>
            <a:ext cx="381000" cy="355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986016" y="4024884"/>
            <a:ext cx="381000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414016" y="3034283"/>
            <a:ext cx="381000" cy="355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909816" y="4415409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062216" y="440588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14616" y="440588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33016" y="3424809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85416" y="341528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37816" y="341528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490216" y="341528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642616" y="341528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795016" y="341528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081015" y="1443608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233415" y="143408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33616" y="2272283"/>
            <a:ext cx="381000" cy="355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86016" y="2662808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769332" y="3186112"/>
            <a:ext cx="277495" cy="995044"/>
          </a:xfrm>
          <a:custGeom>
            <a:avLst/>
            <a:gdLst/>
            <a:ahLst/>
            <a:cxnLst/>
            <a:rect l="l" t="t" r="r" b="b"/>
            <a:pathLst>
              <a:path w="277495" h="995045">
                <a:moveTo>
                  <a:pt x="202908" y="107092"/>
                </a:moveTo>
                <a:lnTo>
                  <a:pt x="165773" y="98526"/>
                </a:lnTo>
                <a:lnTo>
                  <a:pt x="247167" y="0"/>
                </a:lnTo>
                <a:lnTo>
                  <a:pt x="266296" y="79248"/>
                </a:lnTo>
                <a:lnTo>
                  <a:pt x="209334" y="79248"/>
                </a:lnTo>
                <a:lnTo>
                  <a:pt x="202908" y="107092"/>
                </a:lnTo>
                <a:close/>
              </a:path>
              <a:path w="277495" h="995045">
                <a:moveTo>
                  <a:pt x="240029" y="115655"/>
                </a:moveTo>
                <a:lnTo>
                  <a:pt x="202908" y="107092"/>
                </a:lnTo>
                <a:lnTo>
                  <a:pt x="209334" y="79248"/>
                </a:lnTo>
                <a:lnTo>
                  <a:pt x="246456" y="87807"/>
                </a:lnTo>
                <a:lnTo>
                  <a:pt x="240029" y="115655"/>
                </a:lnTo>
                <a:close/>
              </a:path>
              <a:path w="277495" h="995045">
                <a:moveTo>
                  <a:pt x="277152" y="124218"/>
                </a:moveTo>
                <a:lnTo>
                  <a:pt x="240029" y="115655"/>
                </a:lnTo>
                <a:lnTo>
                  <a:pt x="246456" y="87807"/>
                </a:lnTo>
                <a:lnTo>
                  <a:pt x="209334" y="79248"/>
                </a:lnTo>
                <a:lnTo>
                  <a:pt x="266296" y="79248"/>
                </a:lnTo>
                <a:lnTo>
                  <a:pt x="277152" y="124218"/>
                </a:lnTo>
                <a:close/>
              </a:path>
              <a:path w="277495" h="995045">
                <a:moveTo>
                  <a:pt x="37134" y="994879"/>
                </a:moveTo>
                <a:lnTo>
                  <a:pt x="0" y="986320"/>
                </a:lnTo>
                <a:lnTo>
                  <a:pt x="202908" y="107092"/>
                </a:lnTo>
                <a:lnTo>
                  <a:pt x="240029" y="115655"/>
                </a:lnTo>
                <a:lnTo>
                  <a:pt x="37134" y="994879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3744595" y="3206432"/>
            <a:ext cx="110490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6195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C3300"/>
                </a:solidFill>
                <a:latin typeface="宋体" pitchFamily="2" charset="-122"/>
                <a:cs typeface="宋体" pitchFamily="2" charset="-122"/>
              </a:rPr>
              <a:t>发</a:t>
            </a:r>
            <a:r>
              <a:rPr sz="1800" b="1" spc="-10" dirty="0">
                <a:solidFill>
                  <a:srgbClr val="CC3300"/>
                </a:solidFill>
                <a:latin typeface="宋体" pitchFamily="2" charset="-122"/>
                <a:cs typeface="宋体" pitchFamily="2" charset="-122"/>
              </a:rPr>
              <a:t>布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L="12700" marR="5080" indent="-43815" algn="ctr">
              <a:lnSpc>
                <a:spcPct val="100000"/>
              </a:lnSpc>
              <a:spcBef>
                <a:spcPts val="40"/>
              </a:spcBef>
            </a:pPr>
            <a:r>
              <a:rPr sz="12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(key=xyz.mp3,  value </a:t>
            </a:r>
            <a:r>
              <a:rPr sz="1200" b="1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=</a:t>
            </a:r>
            <a:r>
              <a:rPr sz="1200" b="1" spc="-6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1.2.3.4)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090415" y="2225039"/>
            <a:ext cx="1894839" cy="352425"/>
          </a:xfrm>
          <a:custGeom>
            <a:avLst/>
            <a:gdLst/>
            <a:ahLst/>
            <a:cxnLst/>
            <a:rect l="l" t="t" r="r" b="b"/>
            <a:pathLst>
              <a:path w="1894839" h="352425">
                <a:moveTo>
                  <a:pt x="0" y="0"/>
                </a:moveTo>
                <a:lnTo>
                  <a:pt x="1894332" y="0"/>
                </a:lnTo>
                <a:lnTo>
                  <a:pt x="1894332" y="352044"/>
                </a:lnTo>
                <a:lnTo>
                  <a:pt x="0" y="352044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086225" y="2220912"/>
            <a:ext cx="1903730" cy="360680"/>
          </a:xfrm>
          <a:custGeom>
            <a:avLst/>
            <a:gdLst/>
            <a:ahLst/>
            <a:cxnLst/>
            <a:rect l="l" t="t" r="r" b="b"/>
            <a:pathLst>
              <a:path w="1903729" h="360680">
                <a:moveTo>
                  <a:pt x="1903412" y="360362"/>
                </a:moveTo>
                <a:lnTo>
                  <a:pt x="0" y="360362"/>
                </a:lnTo>
                <a:lnTo>
                  <a:pt x="0" y="0"/>
                </a:lnTo>
                <a:lnTo>
                  <a:pt x="1903412" y="0"/>
                </a:lnTo>
                <a:lnTo>
                  <a:pt x="190341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50837"/>
                </a:lnTo>
                <a:lnTo>
                  <a:pt x="4762" y="350837"/>
                </a:lnTo>
                <a:lnTo>
                  <a:pt x="9525" y="355600"/>
                </a:lnTo>
                <a:lnTo>
                  <a:pt x="1903412" y="355600"/>
                </a:lnTo>
                <a:lnTo>
                  <a:pt x="1903412" y="360362"/>
                </a:lnTo>
                <a:close/>
              </a:path>
              <a:path w="1903729" h="36068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903729" h="360680">
                <a:moveTo>
                  <a:pt x="189388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893887" y="4762"/>
                </a:lnTo>
                <a:lnTo>
                  <a:pt x="1893887" y="9525"/>
                </a:lnTo>
                <a:close/>
              </a:path>
              <a:path w="1903729" h="360680">
                <a:moveTo>
                  <a:pt x="1893887" y="355600"/>
                </a:moveTo>
                <a:lnTo>
                  <a:pt x="1893887" y="4762"/>
                </a:lnTo>
                <a:lnTo>
                  <a:pt x="1898650" y="9525"/>
                </a:lnTo>
                <a:lnTo>
                  <a:pt x="1903412" y="9525"/>
                </a:lnTo>
                <a:lnTo>
                  <a:pt x="1903412" y="350837"/>
                </a:lnTo>
                <a:lnTo>
                  <a:pt x="1898650" y="350837"/>
                </a:lnTo>
                <a:lnTo>
                  <a:pt x="1893887" y="355600"/>
                </a:lnTo>
                <a:close/>
              </a:path>
              <a:path w="1903729" h="360680">
                <a:moveTo>
                  <a:pt x="1903412" y="9525"/>
                </a:moveTo>
                <a:lnTo>
                  <a:pt x="1898650" y="9525"/>
                </a:lnTo>
                <a:lnTo>
                  <a:pt x="1893887" y="4762"/>
                </a:lnTo>
                <a:lnTo>
                  <a:pt x="1903412" y="4762"/>
                </a:lnTo>
                <a:lnTo>
                  <a:pt x="1903412" y="9525"/>
                </a:lnTo>
                <a:close/>
              </a:path>
              <a:path w="1903729" h="360680">
                <a:moveTo>
                  <a:pt x="9525" y="355600"/>
                </a:moveTo>
                <a:lnTo>
                  <a:pt x="4762" y="350837"/>
                </a:lnTo>
                <a:lnTo>
                  <a:pt x="9525" y="350837"/>
                </a:lnTo>
                <a:lnTo>
                  <a:pt x="9525" y="355600"/>
                </a:lnTo>
                <a:close/>
              </a:path>
              <a:path w="1903729" h="360680">
                <a:moveTo>
                  <a:pt x="1893887" y="355600"/>
                </a:moveTo>
                <a:lnTo>
                  <a:pt x="9525" y="355600"/>
                </a:lnTo>
                <a:lnTo>
                  <a:pt x="9525" y="350837"/>
                </a:lnTo>
                <a:lnTo>
                  <a:pt x="1893887" y="350837"/>
                </a:lnTo>
                <a:lnTo>
                  <a:pt x="1893887" y="355600"/>
                </a:lnTo>
                <a:close/>
              </a:path>
              <a:path w="1903729" h="360680">
                <a:moveTo>
                  <a:pt x="1903412" y="355600"/>
                </a:moveTo>
                <a:lnTo>
                  <a:pt x="1893887" y="355600"/>
                </a:lnTo>
                <a:lnTo>
                  <a:pt x="1898650" y="350837"/>
                </a:lnTo>
                <a:lnTo>
                  <a:pt x="1903412" y="350837"/>
                </a:lnTo>
                <a:lnTo>
                  <a:pt x="1903412" y="355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4090415" y="2247899"/>
            <a:ext cx="189483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CC3300"/>
                </a:solidFill>
                <a:latin typeface="Times New Roman" panose="02020603050405020304"/>
                <a:cs typeface="Times New Roman" panose="02020603050405020304"/>
              </a:rPr>
              <a:t>Insert(xyz.mp3,1.2.3.4)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023802" y="3299460"/>
            <a:ext cx="9201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宋体" pitchFamily="2" charset="-122"/>
                <a:cs typeface="宋体" pitchFamily="2" charset="-122"/>
              </a:rPr>
              <a:t>目录服务</a:t>
            </a:r>
            <a:r>
              <a:rPr sz="1400" b="1" spc="-5" dirty="0">
                <a:latin typeface="宋体" pitchFamily="2" charset="-122"/>
                <a:cs typeface="宋体" pitchFamily="2" charset="-122"/>
              </a:rPr>
              <a:t>器</a:t>
            </a:r>
            <a:endParaRPr sz="14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652016" y="5472684"/>
            <a:ext cx="5943600" cy="685800"/>
          </a:xfrm>
          <a:custGeom>
            <a:avLst/>
            <a:gdLst/>
            <a:ahLst/>
            <a:cxnLst/>
            <a:rect l="l" t="t" r="r" b="b"/>
            <a:pathLst>
              <a:path w="5943600" h="685800">
                <a:moveTo>
                  <a:pt x="0" y="0"/>
                </a:moveTo>
                <a:lnTo>
                  <a:pt x="5943600" y="0"/>
                </a:lnTo>
                <a:lnTo>
                  <a:pt x="5943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647825" y="5467350"/>
            <a:ext cx="5953125" cy="695325"/>
          </a:xfrm>
          <a:custGeom>
            <a:avLst/>
            <a:gdLst/>
            <a:ahLst/>
            <a:cxnLst/>
            <a:rect l="l" t="t" r="r" b="b"/>
            <a:pathLst>
              <a:path w="5953125" h="695325">
                <a:moveTo>
                  <a:pt x="5953125" y="695325"/>
                </a:moveTo>
                <a:lnTo>
                  <a:pt x="0" y="695325"/>
                </a:lnTo>
                <a:lnTo>
                  <a:pt x="0" y="0"/>
                </a:lnTo>
                <a:lnTo>
                  <a:pt x="5953125" y="0"/>
                </a:lnTo>
                <a:lnTo>
                  <a:pt x="595312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85800"/>
                </a:lnTo>
                <a:lnTo>
                  <a:pt x="4762" y="685800"/>
                </a:lnTo>
                <a:lnTo>
                  <a:pt x="9525" y="690562"/>
                </a:lnTo>
                <a:lnTo>
                  <a:pt x="5953125" y="690562"/>
                </a:lnTo>
                <a:lnTo>
                  <a:pt x="5953125" y="695325"/>
                </a:lnTo>
                <a:close/>
              </a:path>
              <a:path w="5953125" h="6953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953125" h="695325">
                <a:moveTo>
                  <a:pt x="594360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943600" y="4762"/>
                </a:lnTo>
                <a:lnTo>
                  <a:pt x="5943600" y="9525"/>
                </a:lnTo>
                <a:close/>
              </a:path>
              <a:path w="5953125" h="695325">
                <a:moveTo>
                  <a:pt x="5943600" y="690562"/>
                </a:moveTo>
                <a:lnTo>
                  <a:pt x="5943600" y="4762"/>
                </a:lnTo>
                <a:lnTo>
                  <a:pt x="5948362" y="9525"/>
                </a:lnTo>
                <a:lnTo>
                  <a:pt x="5953125" y="9525"/>
                </a:lnTo>
                <a:lnTo>
                  <a:pt x="5953125" y="685800"/>
                </a:lnTo>
                <a:lnTo>
                  <a:pt x="5948362" y="685800"/>
                </a:lnTo>
                <a:lnTo>
                  <a:pt x="5943600" y="690562"/>
                </a:lnTo>
                <a:close/>
              </a:path>
              <a:path w="5953125" h="695325">
                <a:moveTo>
                  <a:pt x="5953125" y="9525"/>
                </a:moveTo>
                <a:lnTo>
                  <a:pt x="5948362" y="9525"/>
                </a:lnTo>
                <a:lnTo>
                  <a:pt x="5943600" y="4762"/>
                </a:lnTo>
                <a:lnTo>
                  <a:pt x="5953125" y="4762"/>
                </a:lnTo>
                <a:lnTo>
                  <a:pt x="5953125" y="9525"/>
                </a:lnTo>
                <a:close/>
              </a:path>
              <a:path w="5953125" h="695325">
                <a:moveTo>
                  <a:pt x="9525" y="690562"/>
                </a:moveTo>
                <a:lnTo>
                  <a:pt x="4762" y="685800"/>
                </a:lnTo>
                <a:lnTo>
                  <a:pt x="9525" y="685800"/>
                </a:lnTo>
                <a:lnTo>
                  <a:pt x="9525" y="690562"/>
                </a:lnTo>
                <a:close/>
              </a:path>
              <a:path w="5953125" h="695325">
                <a:moveTo>
                  <a:pt x="5943600" y="690562"/>
                </a:moveTo>
                <a:lnTo>
                  <a:pt x="9525" y="690562"/>
                </a:lnTo>
                <a:lnTo>
                  <a:pt x="9525" y="685800"/>
                </a:lnTo>
                <a:lnTo>
                  <a:pt x="5943600" y="685800"/>
                </a:lnTo>
                <a:lnTo>
                  <a:pt x="5943600" y="690562"/>
                </a:lnTo>
                <a:close/>
              </a:path>
              <a:path w="5953125" h="695325">
                <a:moveTo>
                  <a:pt x="5953125" y="690562"/>
                </a:moveTo>
                <a:lnTo>
                  <a:pt x="5943600" y="690562"/>
                </a:lnTo>
                <a:lnTo>
                  <a:pt x="5948362" y="685800"/>
                </a:lnTo>
                <a:lnTo>
                  <a:pt x="5953125" y="685800"/>
                </a:lnTo>
                <a:lnTo>
                  <a:pt x="5953125" y="690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652016" y="4379277"/>
            <a:ext cx="5943600" cy="157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2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拥有</a:t>
            </a: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xyz.mp3</a:t>
            </a: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的节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点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L="2832735" marR="2284730" indent="635" algn="ctr">
              <a:lnSpc>
                <a:spcPct val="100000"/>
              </a:lnSpc>
              <a:spcBef>
                <a:spcPts val="1360"/>
              </a:spcBef>
            </a:pPr>
            <a:r>
              <a:rPr sz="1400" b="1" dirty="0">
                <a:latin typeface="Arial" panose="020B0604020202090204"/>
                <a:cs typeface="Arial" panose="020B0604020202090204"/>
              </a:rPr>
              <a:t>A      </a:t>
            </a:r>
            <a:r>
              <a:rPr sz="1400" b="1" spc="-5" dirty="0">
                <a:latin typeface="Arial" panose="020B0604020202090204"/>
                <a:cs typeface="Arial" panose="020B0604020202090204"/>
              </a:rPr>
              <a:t>IP=1.2.3.</a:t>
            </a:r>
            <a:r>
              <a:rPr sz="1400" b="1" dirty="0">
                <a:latin typeface="Arial" panose="020B0604020202090204"/>
                <a:cs typeface="Arial" panose="020B0604020202090204"/>
              </a:rPr>
              <a:t>4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98425">
              <a:lnSpc>
                <a:spcPct val="100000"/>
              </a:lnSpc>
            </a:pPr>
            <a:r>
              <a:rPr sz="1800" b="1" dirty="0">
                <a:latin typeface="宋体" pitchFamily="2" charset="-122"/>
                <a:cs typeface="宋体" pitchFamily="2" charset="-122"/>
              </a:rPr>
              <a:t>目录服务器上存储的是内容索引，而不是真正的内容</a:t>
            </a:r>
            <a:r>
              <a:rPr sz="1800" b="1" spc="-5" dirty="0">
                <a:latin typeface="宋体" pitchFamily="2" charset="-122"/>
                <a:cs typeface="宋体" pitchFamily="2" charset="-122"/>
              </a:rPr>
              <a:t>！！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7052" y="365760"/>
            <a:ext cx="681291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基于目录服务器的</a:t>
            </a:r>
            <a:r>
              <a:rPr sz="3800" spc="-5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P2P</a:t>
            </a: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网络（</a:t>
            </a:r>
            <a:r>
              <a:rPr sz="3800" spc="-5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3800" spc="5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）</a:t>
            </a:r>
            <a:endParaRPr sz="3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289" y="1820227"/>
            <a:ext cx="1892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内容定位</a:t>
            </a:r>
            <a:endParaRPr sz="30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05171" y="4837557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81371" y="4447032"/>
            <a:ext cx="381000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7571" y="48280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09971" y="48280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33962" y="3118967"/>
            <a:ext cx="256540" cy="70485"/>
          </a:xfrm>
          <a:custGeom>
            <a:avLst/>
            <a:gdLst/>
            <a:ahLst/>
            <a:cxnLst/>
            <a:rect l="l" t="t" r="r" b="b"/>
            <a:pathLst>
              <a:path w="256539" h="70485">
                <a:moveTo>
                  <a:pt x="249186" y="70434"/>
                </a:moveTo>
                <a:lnTo>
                  <a:pt x="0" y="3568"/>
                </a:lnTo>
                <a:lnTo>
                  <a:pt x="7112" y="0"/>
                </a:lnTo>
                <a:lnTo>
                  <a:pt x="256286" y="64198"/>
                </a:lnTo>
                <a:lnTo>
                  <a:pt x="249186" y="70434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40833" y="3112338"/>
            <a:ext cx="249554" cy="72390"/>
          </a:xfrm>
          <a:custGeom>
            <a:avLst/>
            <a:gdLst/>
            <a:ahLst/>
            <a:cxnLst/>
            <a:rect l="l" t="t" r="r" b="b"/>
            <a:pathLst>
              <a:path w="249554" h="72389">
                <a:moveTo>
                  <a:pt x="249415" y="72161"/>
                </a:moveTo>
                <a:lnTo>
                  <a:pt x="241" y="7962"/>
                </a:lnTo>
                <a:lnTo>
                  <a:pt x="0" y="0"/>
                </a:lnTo>
                <a:lnTo>
                  <a:pt x="249174" y="64922"/>
                </a:lnTo>
                <a:lnTo>
                  <a:pt x="249415" y="72161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46598" y="3275977"/>
            <a:ext cx="382892" cy="180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33962" y="2770822"/>
            <a:ext cx="405765" cy="165735"/>
          </a:xfrm>
          <a:custGeom>
            <a:avLst/>
            <a:gdLst/>
            <a:ahLst/>
            <a:cxnLst/>
            <a:rect l="l" t="t" r="r" b="b"/>
            <a:pathLst>
              <a:path w="405764" h="165735">
                <a:moveTo>
                  <a:pt x="249186" y="165303"/>
                </a:moveTo>
                <a:lnTo>
                  <a:pt x="0" y="98437"/>
                </a:lnTo>
                <a:lnTo>
                  <a:pt x="156603" y="0"/>
                </a:lnTo>
                <a:lnTo>
                  <a:pt x="405726" y="66865"/>
                </a:lnTo>
                <a:lnTo>
                  <a:pt x="249186" y="165303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83149" y="2837688"/>
            <a:ext cx="156845" cy="338455"/>
          </a:xfrm>
          <a:custGeom>
            <a:avLst/>
            <a:gdLst/>
            <a:ahLst/>
            <a:cxnLst/>
            <a:rect l="l" t="t" r="r" b="b"/>
            <a:pathLst>
              <a:path w="156845" h="338455">
                <a:moveTo>
                  <a:pt x="0" y="337997"/>
                </a:moveTo>
                <a:lnTo>
                  <a:pt x="0" y="98437"/>
                </a:lnTo>
                <a:lnTo>
                  <a:pt x="156540" y="0"/>
                </a:lnTo>
                <a:lnTo>
                  <a:pt x="156540" y="239560"/>
                </a:lnTo>
                <a:lnTo>
                  <a:pt x="0" y="337997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83149" y="3091573"/>
            <a:ext cx="156845" cy="336550"/>
          </a:xfrm>
          <a:custGeom>
            <a:avLst/>
            <a:gdLst/>
            <a:ahLst/>
            <a:cxnLst/>
            <a:rect l="l" t="t" r="r" b="b"/>
            <a:pathLst>
              <a:path w="156845" h="336550">
                <a:moveTo>
                  <a:pt x="0" y="336041"/>
                </a:moveTo>
                <a:lnTo>
                  <a:pt x="0" y="98450"/>
                </a:lnTo>
                <a:lnTo>
                  <a:pt x="156540" y="0"/>
                </a:lnTo>
                <a:lnTo>
                  <a:pt x="156540" y="237604"/>
                </a:lnTo>
                <a:lnTo>
                  <a:pt x="0" y="336041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83149" y="3082670"/>
            <a:ext cx="156540" cy="107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33962" y="2869260"/>
            <a:ext cx="249554" cy="306705"/>
          </a:xfrm>
          <a:custGeom>
            <a:avLst/>
            <a:gdLst/>
            <a:ahLst/>
            <a:cxnLst/>
            <a:rect l="l" t="t" r="r" b="b"/>
            <a:pathLst>
              <a:path w="249554" h="306705">
                <a:moveTo>
                  <a:pt x="249186" y="306095"/>
                </a:moveTo>
                <a:lnTo>
                  <a:pt x="0" y="241896"/>
                </a:lnTo>
                <a:lnTo>
                  <a:pt x="0" y="0"/>
                </a:lnTo>
                <a:lnTo>
                  <a:pt x="249186" y="66865"/>
                </a:lnTo>
                <a:lnTo>
                  <a:pt x="249186" y="306095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33962" y="3122866"/>
            <a:ext cx="249554" cy="305435"/>
          </a:xfrm>
          <a:custGeom>
            <a:avLst/>
            <a:gdLst/>
            <a:ahLst/>
            <a:cxnLst/>
            <a:rect l="l" t="t" r="r" b="b"/>
            <a:pathLst>
              <a:path w="249554" h="305435">
                <a:moveTo>
                  <a:pt x="249186" y="305282"/>
                </a:moveTo>
                <a:lnTo>
                  <a:pt x="0" y="241084"/>
                </a:lnTo>
                <a:lnTo>
                  <a:pt x="0" y="0"/>
                </a:lnTo>
                <a:lnTo>
                  <a:pt x="249186" y="66865"/>
                </a:lnTo>
                <a:lnTo>
                  <a:pt x="249186" y="305282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63629" y="2898889"/>
            <a:ext cx="190753" cy="269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47030" y="3219932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16840" y="47955"/>
                </a:moveTo>
                <a:lnTo>
                  <a:pt x="0" y="43624"/>
                </a:lnTo>
                <a:lnTo>
                  <a:pt x="0" y="0"/>
                </a:lnTo>
                <a:lnTo>
                  <a:pt x="16840" y="4521"/>
                </a:lnTo>
                <a:lnTo>
                  <a:pt x="16840" y="47955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053609" y="3221735"/>
            <a:ext cx="10795" cy="41910"/>
          </a:xfrm>
          <a:custGeom>
            <a:avLst/>
            <a:gdLst/>
            <a:ahLst/>
            <a:cxnLst/>
            <a:rect l="l" t="t" r="r" b="b"/>
            <a:pathLst>
              <a:path w="10795" h="41910">
                <a:moveTo>
                  <a:pt x="10261" y="41528"/>
                </a:moveTo>
                <a:lnTo>
                  <a:pt x="0" y="38912"/>
                </a:lnTo>
                <a:lnTo>
                  <a:pt x="0" y="0"/>
                </a:lnTo>
                <a:lnTo>
                  <a:pt x="10261" y="2717"/>
                </a:lnTo>
                <a:lnTo>
                  <a:pt x="10261" y="41528"/>
                </a:lnTo>
                <a:close/>
              </a:path>
            </a:pathLst>
          </a:custGeom>
          <a:solidFill>
            <a:srgbClr val="CCC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71021" y="2784678"/>
            <a:ext cx="334645" cy="135255"/>
          </a:xfrm>
          <a:custGeom>
            <a:avLst/>
            <a:gdLst/>
            <a:ahLst/>
            <a:cxnLst/>
            <a:rect l="l" t="t" r="r" b="b"/>
            <a:pathLst>
              <a:path w="334645" h="135255">
                <a:moveTo>
                  <a:pt x="208406" y="135255"/>
                </a:moveTo>
                <a:lnTo>
                  <a:pt x="0" y="78536"/>
                </a:lnTo>
                <a:lnTo>
                  <a:pt x="125933" y="0"/>
                </a:lnTo>
                <a:lnTo>
                  <a:pt x="334378" y="56680"/>
                </a:lnTo>
                <a:lnTo>
                  <a:pt x="208406" y="13525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71021" y="2784678"/>
            <a:ext cx="334645" cy="80645"/>
          </a:xfrm>
          <a:custGeom>
            <a:avLst/>
            <a:gdLst/>
            <a:ahLst/>
            <a:cxnLst/>
            <a:rect l="l" t="t" r="r" b="b"/>
            <a:pathLst>
              <a:path w="334645" h="80644">
                <a:moveTo>
                  <a:pt x="6730" y="80391"/>
                </a:moveTo>
                <a:lnTo>
                  <a:pt x="0" y="78536"/>
                </a:lnTo>
                <a:lnTo>
                  <a:pt x="125933" y="0"/>
                </a:lnTo>
                <a:lnTo>
                  <a:pt x="147510" y="5867"/>
                </a:lnTo>
                <a:lnTo>
                  <a:pt x="125933" y="5867"/>
                </a:lnTo>
                <a:lnTo>
                  <a:pt x="6730" y="80391"/>
                </a:lnTo>
                <a:close/>
              </a:path>
              <a:path w="334645" h="80644">
                <a:moveTo>
                  <a:pt x="327609" y="60731"/>
                </a:moveTo>
                <a:lnTo>
                  <a:pt x="125933" y="5867"/>
                </a:lnTo>
                <a:lnTo>
                  <a:pt x="147510" y="5867"/>
                </a:lnTo>
                <a:lnTo>
                  <a:pt x="334378" y="56680"/>
                </a:lnTo>
                <a:lnTo>
                  <a:pt x="327609" y="60731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10860" y="3195777"/>
            <a:ext cx="256540" cy="70485"/>
          </a:xfrm>
          <a:custGeom>
            <a:avLst/>
            <a:gdLst/>
            <a:ahLst/>
            <a:cxnLst/>
            <a:rect l="l" t="t" r="r" b="b"/>
            <a:pathLst>
              <a:path w="256539" h="70485">
                <a:moveTo>
                  <a:pt x="249135" y="70446"/>
                </a:moveTo>
                <a:lnTo>
                  <a:pt x="0" y="3581"/>
                </a:lnTo>
                <a:lnTo>
                  <a:pt x="7099" y="0"/>
                </a:lnTo>
                <a:lnTo>
                  <a:pt x="256286" y="64160"/>
                </a:lnTo>
                <a:lnTo>
                  <a:pt x="249135" y="70446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17731" y="3189160"/>
            <a:ext cx="249554" cy="72390"/>
          </a:xfrm>
          <a:custGeom>
            <a:avLst/>
            <a:gdLst/>
            <a:ahLst/>
            <a:cxnLst/>
            <a:rect l="l" t="t" r="r" b="b"/>
            <a:pathLst>
              <a:path w="249554" h="72389">
                <a:moveTo>
                  <a:pt x="249415" y="72148"/>
                </a:moveTo>
                <a:lnTo>
                  <a:pt x="228" y="7950"/>
                </a:lnTo>
                <a:lnTo>
                  <a:pt x="0" y="0"/>
                </a:lnTo>
                <a:lnTo>
                  <a:pt x="249174" y="64909"/>
                </a:lnTo>
                <a:lnTo>
                  <a:pt x="249415" y="72148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23497" y="3352749"/>
            <a:ext cx="382879" cy="1800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10860" y="2847594"/>
            <a:ext cx="405765" cy="165735"/>
          </a:xfrm>
          <a:custGeom>
            <a:avLst/>
            <a:gdLst/>
            <a:ahLst/>
            <a:cxnLst/>
            <a:rect l="l" t="t" r="r" b="b"/>
            <a:pathLst>
              <a:path w="405764" h="165735">
                <a:moveTo>
                  <a:pt x="249135" y="165303"/>
                </a:moveTo>
                <a:lnTo>
                  <a:pt x="0" y="98437"/>
                </a:lnTo>
                <a:lnTo>
                  <a:pt x="156540" y="0"/>
                </a:lnTo>
                <a:lnTo>
                  <a:pt x="405726" y="66865"/>
                </a:lnTo>
                <a:lnTo>
                  <a:pt x="249135" y="165303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59996" y="2914459"/>
            <a:ext cx="156845" cy="338455"/>
          </a:xfrm>
          <a:custGeom>
            <a:avLst/>
            <a:gdLst/>
            <a:ahLst/>
            <a:cxnLst/>
            <a:rect l="l" t="t" r="r" b="b"/>
            <a:pathLst>
              <a:path w="156845" h="338454">
                <a:moveTo>
                  <a:pt x="0" y="337997"/>
                </a:moveTo>
                <a:lnTo>
                  <a:pt x="0" y="98437"/>
                </a:lnTo>
                <a:lnTo>
                  <a:pt x="156590" y="0"/>
                </a:lnTo>
                <a:lnTo>
                  <a:pt x="156590" y="239560"/>
                </a:lnTo>
                <a:lnTo>
                  <a:pt x="0" y="337997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59996" y="3168345"/>
            <a:ext cx="156845" cy="336550"/>
          </a:xfrm>
          <a:custGeom>
            <a:avLst/>
            <a:gdLst/>
            <a:ahLst/>
            <a:cxnLst/>
            <a:rect l="l" t="t" r="r" b="b"/>
            <a:pathLst>
              <a:path w="156845" h="336550">
                <a:moveTo>
                  <a:pt x="0" y="336092"/>
                </a:moveTo>
                <a:lnTo>
                  <a:pt x="0" y="98450"/>
                </a:lnTo>
                <a:lnTo>
                  <a:pt x="156590" y="0"/>
                </a:lnTo>
                <a:lnTo>
                  <a:pt x="156590" y="237655"/>
                </a:lnTo>
                <a:lnTo>
                  <a:pt x="0" y="336092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59996" y="3159493"/>
            <a:ext cx="156590" cy="1070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10860" y="2946031"/>
            <a:ext cx="249554" cy="306705"/>
          </a:xfrm>
          <a:custGeom>
            <a:avLst/>
            <a:gdLst/>
            <a:ahLst/>
            <a:cxnLst/>
            <a:rect l="l" t="t" r="r" b="b"/>
            <a:pathLst>
              <a:path w="249554" h="306704">
                <a:moveTo>
                  <a:pt x="249135" y="306095"/>
                </a:moveTo>
                <a:lnTo>
                  <a:pt x="0" y="241896"/>
                </a:lnTo>
                <a:lnTo>
                  <a:pt x="0" y="0"/>
                </a:lnTo>
                <a:lnTo>
                  <a:pt x="249135" y="66865"/>
                </a:lnTo>
                <a:lnTo>
                  <a:pt x="249135" y="306095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10860" y="3199638"/>
            <a:ext cx="249554" cy="305435"/>
          </a:xfrm>
          <a:custGeom>
            <a:avLst/>
            <a:gdLst/>
            <a:ahLst/>
            <a:cxnLst/>
            <a:rect l="l" t="t" r="r" b="b"/>
            <a:pathLst>
              <a:path w="249554" h="305435">
                <a:moveTo>
                  <a:pt x="249135" y="305282"/>
                </a:moveTo>
                <a:lnTo>
                  <a:pt x="0" y="241084"/>
                </a:lnTo>
                <a:lnTo>
                  <a:pt x="0" y="0"/>
                </a:lnTo>
                <a:lnTo>
                  <a:pt x="249135" y="66865"/>
                </a:lnTo>
                <a:lnTo>
                  <a:pt x="249135" y="305282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40527" y="2975711"/>
            <a:ext cx="190703" cy="269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23878" y="3296742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16891" y="47967"/>
                </a:moveTo>
                <a:lnTo>
                  <a:pt x="0" y="43624"/>
                </a:lnTo>
                <a:lnTo>
                  <a:pt x="0" y="0"/>
                </a:lnTo>
                <a:lnTo>
                  <a:pt x="16891" y="4533"/>
                </a:lnTo>
                <a:lnTo>
                  <a:pt x="16891" y="47967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330507" y="3298507"/>
            <a:ext cx="10795" cy="41910"/>
          </a:xfrm>
          <a:custGeom>
            <a:avLst/>
            <a:gdLst/>
            <a:ahLst/>
            <a:cxnLst/>
            <a:rect l="l" t="t" r="r" b="b"/>
            <a:pathLst>
              <a:path w="10795" h="41910">
                <a:moveTo>
                  <a:pt x="10261" y="41579"/>
                </a:moveTo>
                <a:lnTo>
                  <a:pt x="0" y="38912"/>
                </a:lnTo>
                <a:lnTo>
                  <a:pt x="0" y="0"/>
                </a:lnTo>
                <a:lnTo>
                  <a:pt x="10261" y="2768"/>
                </a:lnTo>
                <a:lnTo>
                  <a:pt x="10261" y="41579"/>
                </a:lnTo>
                <a:close/>
              </a:path>
            </a:pathLst>
          </a:custGeom>
          <a:solidFill>
            <a:srgbClr val="CCC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47868" y="2861449"/>
            <a:ext cx="334645" cy="135255"/>
          </a:xfrm>
          <a:custGeom>
            <a:avLst/>
            <a:gdLst/>
            <a:ahLst/>
            <a:cxnLst/>
            <a:rect l="l" t="t" r="r" b="b"/>
            <a:pathLst>
              <a:path w="334645" h="135255">
                <a:moveTo>
                  <a:pt x="208445" y="135254"/>
                </a:moveTo>
                <a:lnTo>
                  <a:pt x="0" y="78587"/>
                </a:lnTo>
                <a:lnTo>
                  <a:pt x="125984" y="0"/>
                </a:lnTo>
                <a:lnTo>
                  <a:pt x="334378" y="56730"/>
                </a:lnTo>
                <a:lnTo>
                  <a:pt x="208445" y="13525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47868" y="2861449"/>
            <a:ext cx="334645" cy="80645"/>
          </a:xfrm>
          <a:custGeom>
            <a:avLst/>
            <a:gdLst/>
            <a:ahLst/>
            <a:cxnLst/>
            <a:rect l="l" t="t" r="r" b="b"/>
            <a:pathLst>
              <a:path w="334645" h="80644">
                <a:moveTo>
                  <a:pt x="6781" y="80390"/>
                </a:moveTo>
                <a:lnTo>
                  <a:pt x="0" y="78587"/>
                </a:lnTo>
                <a:lnTo>
                  <a:pt x="125984" y="0"/>
                </a:lnTo>
                <a:lnTo>
                  <a:pt x="147537" y="5867"/>
                </a:lnTo>
                <a:lnTo>
                  <a:pt x="125984" y="5867"/>
                </a:lnTo>
                <a:lnTo>
                  <a:pt x="6781" y="80390"/>
                </a:lnTo>
                <a:close/>
              </a:path>
              <a:path w="334645" h="80644">
                <a:moveTo>
                  <a:pt x="327647" y="60731"/>
                </a:moveTo>
                <a:lnTo>
                  <a:pt x="125984" y="5867"/>
                </a:lnTo>
                <a:lnTo>
                  <a:pt x="147537" y="5867"/>
                </a:lnTo>
                <a:lnTo>
                  <a:pt x="334378" y="56730"/>
                </a:lnTo>
                <a:lnTo>
                  <a:pt x="327647" y="60731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38571" y="1322832"/>
            <a:ext cx="381000" cy="355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43571" y="4294632"/>
            <a:ext cx="381000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71572" y="3304032"/>
            <a:ext cx="381000" cy="355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67371" y="4685157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46756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472171" y="46756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290572" y="3694557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442972" y="36850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595372" y="36850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747772" y="36850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00172" y="36850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052572" y="36850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338571" y="1713357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490971" y="17038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091171" y="2542032"/>
            <a:ext cx="381000" cy="355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43571" y="2932557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729797" y="5095557"/>
            <a:ext cx="8432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4480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 panose="020B0604020202090204"/>
                <a:cs typeface="Arial" panose="020B0604020202090204"/>
              </a:rPr>
              <a:t>A  </a:t>
            </a:r>
            <a:r>
              <a:rPr sz="1400" b="1" spc="-5" dirty="0">
                <a:latin typeface="Arial" panose="020B0604020202090204"/>
                <a:cs typeface="Arial" panose="020B0604020202090204"/>
              </a:rPr>
              <a:t>IP=1.2.3.</a:t>
            </a:r>
            <a:r>
              <a:rPr sz="1400" b="1" dirty="0">
                <a:latin typeface="Arial" panose="020B0604020202090204"/>
                <a:cs typeface="Arial" panose="020B0604020202090204"/>
              </a:rPr>
              <a:t>4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80977" y="3569335"/>
            <a:ext cx="9201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宋体" pitchFamily="2" charset="-122"/>
                <a:cs typeface="宋体" pitchFamily="2" charset="-122"/>
              </a:rPr>
              <a:t>目录服务</a:t>
            </a:r>
            <a:r>
              <a:rPr sz="1400" b="1" spc="-5" dirty="0">
                <a:latin typeface="宋体" pitchFamily="2" charset="-122"/>
                <a:cs typeface="宋体" pitchFamily="2" charset="-122"/>
              </a:rPr>
              <a:t>器</a:t>
            </a:r>
            <a:endParaRPr sz="14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050679" y="3035465"/>
            <a:ext cx="2034539" cy="287655"/>
          </a:xfrm>
          <a:custGeom>
            <a:avLst/>
            <a:gdLst/>
            <a:ahLst/>
            <a:cxnLst/>
            <a:rect l="l" t="t" r="r" b="b"/>
            <a:pathLst>
              <a:path w="2034539" h="287654">
                <a:moveTo>
                  <a:pt x="1918381" y="37863"/>
                </a:moveTo>
                <a:lnTo>
                  <a:pt x="1914207" y="0"/>
                </a:lnTo>
                <a:lnTo>
                  <a:pt x="2008230" y="34734"/>
                </a:lnTo>
                <a:lnTo>
                  <a:pt x="1946782" y="34734"/>
                </a:lnTo>
                <a:lnTo>
                  <a:pt x="1918381" y="37863"/>
                </a:lnTo>
                <a:close/>
              </a:path>
              <a:path w="2034539" h="287654">
                <a:moveTo>
                  <a:pt x="1922555" y="75734"/>
                </a:moveTo>
                <a:lnTo>
                  <a:pt x="1918381" y="37863"/>
                </a:lnTo>
                <a:lnTo>
                  <a:pt x="1946782" y="34734"/>
                </a:lnTo>
                <a:lnTo>
                  <a:pt x="1950961" y="72605"/>
                </a:lnTo>
                <a:lnTo>
                  <a:pt x="1922555" y="75734"/>
                </a:lnTo>
                <a:close/>
              </a:path>
              <a:path w="2034539" h="287654">
                <a:moveTo>
                  <a:pt x="1926729" y="113601"/>
                </a:moveTo>
                <a:lnTo>
                  <a:pt x="1922555" y="75734"/>
                </a:lnTo>
                <a:lnTo>
                  <a:pt x="1950961" y="72605"/>
                </a:lnTo>
                <a:lnTo>
                  <a:pt x="1946782" y="34734"/>
                </a:lnTo>
                <a:lnTo>
                  <a:pt x="2008230" y="34734"/>
                </a:lnTo>
                <a:lnTo>
                  <a:pt x="2034082" y="44284"/>
                </a:lnTo>
                <a:lnTo>
                  <a:pt x="1926729" y="113601"/>
                </a:lnTo>
                <a:close/>
              </a:path>
              <a:path w="2034539" h="287654">
                <a:moveTo>
                  <a:pt x="4165" y="287058"/>
                </a:moveTo>
                <a:lnTo>
                  <a:pt x="0" y="249186"/>
                </a:lnTo>
                <a:lnTo>
                  <a:pt x="1918381" y="37863"/>
                </a:lnTo>
                <a:lnTo>
                  <a:pt x="1922555" y="75734"/>
                </a:lnTo>
                <a:lnTo>
                  <a:pt x="4165" y="287058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 rot="21240000">
            <a:off x="3775821" y="2758881"/>
            <a:ext cx="461188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5"/>
              </a:lnSpc>
            </a:pPr>
            <a:r>
              <a:rPr sz="1600" b="1" spc="-10" dirty="0">
                <a:solidFill>
                  <a:srgbClr val="CC3300"/>
                </a:solidFill>
                <a:latin typeface="宋体" pitchFamily="2" charset="-122"/>
                <a:cs typeface="宋体" pitchFamily="2" charset="-122"/>
              </a:rPr>
              <a:t>查</a:t>
            </a:r>
            <a:r>
              <a:rPr sz="1600" b="1" dirty="0">
                <a:solidFill>
                  <a:srgbClr val="CC3300"/>
                </a:solidFill>
                <a:latin typeface="宋体" pitchFamily="2" charset="-122"/>
                <a:cs typeface="宋体" pitchFamily="2" charset="-122"/>
              </a:rPr>
              <a:t>询</a:t>
            </a:r>
            <a:endParaRPr sz="16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7" name="object 57"/>
          <p:cNvSpPr txBox="1"/>
          <p:nvPr/>
        </p:nvSpPr>
        <p:spPr>
          <a:xfrm rot="21240000">
            <a:off x="3541774" y="3001103"/>
            <a:ext cx="990527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-20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Key</a:t>
            </a:r>
            <a:r>
              <a:rPr sz="1800" b="1" spc="-30" baseline="2000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=xyz.</a:t>
            </a:r>
            <a:r>
              <a:rPr sz="1800" b="1" spc="-30" baseline="5000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mp3</a:t>
            </a:r>
            <a:endParaRPr sz="1800" baseline="5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135020" y="3217100"/>
            <a:ext cx="1725930" cy="283845"/>
          </a:xfrm>
          <a:custGeom>
            <a:avLst/>
            <a:gdLst/>
            <a:ahLst/>
            <a:cxnLst/>
            <a:rect l="l" t="t" r="r" b="b"/>
            <a:pathLst>
              <a:path w="1725929" h="283845">
                <a:moveTo>
                  <a:pt x="115794" y="245653"/>
                </a:moveTo>
                <a:lnTo>
                  <a:pt x="110914" y="207871"/>
                </a:lnTo>
                <a:lnTo>
                  <a:pt x="1720583" y="0"/>
                </a:lnTo>
                <a:lnTo>
                  <a:pt x="1725460" y="37782"/>
                </a:lnTo>
                <a:lnTo>
                  <a:pt x="115794" y="245653"/>
                </a:lnTo>
                <a:close/>
              </a:path>
              <a:path w="1725929" h="283845">
                <a:moveTo>
                  <a:pt x="120675" y="283438"/>
                </a:moveTo>
                <a:lnTo>
                  <a:pt x="0" y="241401"/>
                </a:lnTo>
                <a:lnTo>
                  <a:pt x="106032" y="170078"/>
                </a:lnTo>
                <a:lnTo>
                  <a:pt x="110914" y="207871"/>
                </a:lnTo>
                <a:lnTo>
                  <a:pt x="82575" y="211531"/>
                </a:lnTo>
                <a:lnTo>
                  <a:pt x="87452" y="249313"/>
                </a:lnTo>
                <a:lnTo>
                  <a:pt x="116267" y="249313"/>
                </a:lnTo>
                <a:lnTo>
                  <a:pt x="120675" y="283438"/>
                </a:lnTo>
                <a:close/>
              </a:path>
              <a:path w="1725929" h="283845">
                <a:moveTo>
                  <a:pt x="87452" y="249313"/>
                </a:moveTo>
                <a:lnTo>
                  <a:pt x="82575" y="211531"/>
                </a:lnTo>
                <a:lnTo>
                  <a:pt x="110914" y="207871"/>
                </a:lnTo>
                <a:lnTo>
                  <a:pt x="115794" y="245653"/>
                </a:lnTo>
                <a:lnTo>
                  <a:pt x="87452" y="249313"/>
                </a:lnTo>
                <a:close/>
              </a:path>
              <a:path w="1725929" h="283845">
                <a:moveTo>
                  <a:pt x="116267" y="249313"/>
                </a:moveTo>
                <a:lnTo>
                  <a:pt x="87452" y="249313"/>
                </a:lnTo>
                <a:lnTo>
                  <a:pt x="115794" y="245653"/>
                </a:lnTo>
                <a:lnTo>
                  <a:pt x="116267" y="249313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 rot="21060000">
            <a:off x="3962153" y="3356239"/>
            <a:ext cx="510029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750" b="1" spc="30" dirty="0">
                <a:solidFill>
                  <a:srgbClr val="0B0500"/>
                </a:solidFill>
                <a:latin typeface="宋体" pitchFamily="2" charset="-122"/>
                <a:cs typeface="宋体" pitchFamily="2" charset="-122"/>
              </a:rPr>
              <a:t>应答</a:t>
            </a:r>
            <a:endParaRPr sz="175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0" name="object 60"/>
          <p:cNvSpPr txBox="1"/>
          <p:nvPr/>
        </p:nvSpPr>
        <p:spPr>
          <a:xfrm rot="21060000">
            <a:off x="3774083" y="3622945"/>
            <a:ext cx="958871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200" b="1" spc="-20" dirty="0">
                <a:solidFill>
                  <a:srgbClr val="0B0500"/>
                </a:solidFill>
                <a:latin typeface="Arial" panose="020B0604020202090204"/>
                <a:cs typeface="Arial" panose="020B0604020202090204"/>
              </a:rPr>
              <a:t>Value=1.2</a:t>
            </a:r>
            <a:r>
              <a:rPr sz="1800" b="1" spc="-30" baseline="2000" dirty="0">
                <a:solidFill>
                  <a:srgbClr val="0B0500"/>
                </a:solidFill>
                <a:latin typeface="Arial" panose="020B0604020202090204"/>
                <a:cs typeface="Arial" panose="020B0604020202090204"/>
              </a:rPr>
              <a:t>.3.4</a:t>
            </a:r>
            <a:endParaRPr sz="1800" baseline="2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957571" y="2237232"/>
            <a:ext cx="1812289" cy="685800"/>
          </a:xfrm>
          <a:custGeom>
            <a:avLst/>
            <a:gdLst/>
            <a:ahLst/>
            <a:cxnLst/>
            <a:rect l="l" t="t" r="r" b="b"/>
            <a:pathLst>
              <a:path w="1812290" h="685800">
                <a:moveTo>
                  <a:pt x="0" y="0"/>
                </a:moveTo>
                <a:lnTo>
                  <a:pt x="1812035" y="0"/>
                </a:lnTo>
                <a:lnTo>
                  <a:pt x="1812035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953000" y="2232025"/>
            <a:ext cx="1821180" cy="695325"/>
          </a:xfrm>
          <a:custGeom>
            <a:avLst/>
            <a:gdLst/>
            <a:ahLst/>
            <a:cxnLst/>
            <a:rect l="l" t="t" r="r" b="b"/>
            <a:pathLst>
              <a:path w="1821179" h="695325">
                <a:moveTo>
                  <a:pt x="1820862" y="695325"/>
                </a:moveTo>
                <a:lnTo>
                  <a:pt x="0" y="695325"/>
                </a:lnTo>
                <a:lnTo>
                  <a:pt x="0" y="0"/>
                </a:lnTo>
                <a:lnTo>
                  <a:pt x="1820862" y="0"/>
                </a:lnTo>
                <a:lnTo>
                  <a:pt x="182086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85800"/>
                </a:lnTo>
                <a:lnTo>
                  <a:pt x="4762" y="685800"/>
                </a:lnTo>
                <a:lnTo>
                  <a:pt x="9525" y="690562"/>
                </a:lnTo>
                <a:lnTo>
                  <a:pt x="1820862" y="690562"/>
                </a:lnTo>
                <a:lnTo>
                  <a:pt x="1820862" y="695325"/>
                </a:lnTo>
                <a:close/>
              </a:path>
              <a:path w="1821179" h="6953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821179" h="695325">
                <a:moveTo>
                  <a:pt x="181133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811337" y="4762"/>
                </a:lnTo>
                <a:lnTo>
                  <a:pt x="1811337" y="9525"/>
                </a:lnTo>
                <a:close/>
              </a:path>
              <a:path w="1821179" h="695325">
                <a:moveTo>
                  <a:pt x="1811337" y="690562"/>
                </a:moveTo>
                <a:lnTo>
                  <a:pt x="1811337" y="4762"/>
                </a:lnTo>
                <a:lnTo>
                  <a:pt x="1816100" y="9525"/>
                </a:lnTo>
                <a:lnTo>
                  <a:pt x="1820862" y="9525"/>
                </a:lnTo>
                <a:lnTo>
                  <a:pt x="1820862" y="685800"/>
                </a:lnTo>
                <a:lnTo>
                  <a:pt x="1816100" y="685800"/>
                </a:lnTo>
                <a:lnTo>
                  <a:pt x="1811337" y="690562"/>
                </a:lnTo>
                <a:close/>
              </a:path>
              <a:path w="1821179" h="695325">
                <a:moveTo>
                  <a:pt x="1820862" y="9525"/>
                </a:moveTo>
                <a:lnTo>
                  <a:pt x="1816100" y="9525"/>
                </a:lnTo>
                <a:lnTo>
                  <a:pt x="1811337" y="4762"/>
                </a:lnTo>
                <a:lnTo>
                  <a:pt x="1820862" y="4762"/>
                </a:lnTo>
                <a:lnTo>
                  <a:pt x="1820862" y="9525"/>
                </a:lnTo>
                <a:close/>
              </a:path>
              <a:path w="1821179" h="695325">
                <a:moveTo>
                  <a:pt x="9525" y="690562"/>
                </a:moveTo>
                <a:lnTo>
                  <a:pt x="4762" y="685800"/>
                </a:lnTo>
                <a:lnTo>
                  <a:pt x="9525" y="685800"/>
                </a:lnTo>
                <a:lnTo>
                  <a:pt x="9525" y="690562"/>
                </a:lnTo>
                <a:close/>
              </a:path>
              <a:path w="1821179" h="695325">
                <a:moveTo>
                  <a:pt x="1811337" y="690562"/>
                </a:moveTo>
                <a:lnTo>
                  <a:pt x="9525" y="690562"/>
                </a:lnTo>
                <a:lnTo>
                  <a:pt x="9525" y="685800"/>
                </a:lnTo>
                <a:lnTo>
                  <a:pt x="1811337" y="685800"/>
                </a:lnTo>
                <a:lnTo>
                  <a:pt x="1811337" y="690562"/>
                </a:lnTo>
                <a:close/>
              </a:path>
              <a:path w="1821179" h="695325">
                <a:moveTo>
                  <a:pt x="1820862" y="690562"/>
                </a:moveTo>
                <a:lnTo>
                  <a:pt x="1811337" y="690562"/>
                </a:lnTo>
                <a:lnTo>
                  <a:pt x="1816100" y="685800"/>
                </a:lnTo>
                <a:lnTo>
                  <a:pt x="1820862" y="685800"/>
                </a:lnTo>
                <a:lnTo>
                  <a:pt x="1820862" y="690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4957571" y="2256472"/>
            <a:ext cx="181228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Search(xyz.mp3)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1.2.3.4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34389" y="3172777"/>
            <a:ext cx="3915410" cy="177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谁拥有</a:t>
            </a: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xyz.mp3?</a:t>
            </a:r>
            <a:endParaRPr sz="18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597025" marR="1764665" algn="ctr">
              <a:lnSpc>
                <a:spcPct val="100000"/>
              </a:lnSpc>
              <a:spcBef>
                <a:spcPts val="1560"/>
              </a:spcBef>
            </a:pPr>
            <a:r>
              <a:rPr sz="1400" b="1" dirty="0">
                <a:latin typeface="Arial" panose="020B0604020202090204"/>
                <a:cs typeface="Arial" panose="020B0604020202090204"/>
              </a:rPr>
              <a:t>B   </a:t>
            </a:r>
            <a:r>
              <a:rPr sz="1400" b="1" spc="-5" dirty="0">
                <a:latin typeface="Arial" panose="020B0604020202090204"/>
                <a:cs typeface="Arial" panose="020B0604020202090204"/>
              </a:rPr>
              <a:t>4.3.2.</a:t>
            </a:r>
            <a:r>
              <a:rPr sz="1400" b="1" dirty="0">
                <a:latin typeface="Arial" panose="020B0604020202090204"/>
                <a:cs typeface="Arial" panose="020B0604020202090204"/>
              </a:rPr>
              <a:t>1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852295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拥有</a:t>
            </a: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xyz.mp3</a:t>
            </a: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的节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点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490" y="365760"/>
            <a:ext cx="693356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基于目录服务器的</a:t>
            </a:r>
            <a:r>
              <a:rPr sz="3800" spc="-5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P2P</a:t>
            </a: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网</a:t>
            </a:r>
            <a:r>
              <a:rPr sz="3800" spc="5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络</a:t>
            </a:r>
            <a:r>
              <a:rPr sz="3800" spc="-1035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 </a:t>
            </a: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（</a:t>
            </a:r>
            <a:r>
              <a:rPr sz="3800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3</a:t>
            </a: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）</a:t>
            </a:r>
            <a:endParaRPr sz="3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189" y="1582102"/>
            <a:ext cx="1892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内容下载</a:t>
            </a:r>
            <a:endParaRPr sz="30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6047" y="4578477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32247" y="4187952"/>
            <a:ext cx="381000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08447" y="45689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60847" y="45689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84775" y="2859557"/>
            <a:ext cx="256540" cy="70485"/>
          </a:xfrm>
          <a:custGeom>
            <a:avLst/>
            <a:gdLst/>
            <a:ahLst/>
            <a:cxnLst/>
            <a:rect l="l" t="t" r="r" b="b"/>
            <a:pathLst>
              <a:path w="256539" h="70485">
                <a:moveTo>
                  <a:pt x="249186" y="70446"/>
                </a:moveTo>
                <a:lnTo>
                  <a:pt x="0" y="3581"/>
                </a:lnTo>
                <a:lnTo>
                  <a:pt x="7112" y="0"/>
                </a:lnTo>
                <a:lnTo>
                  <a:pt x="256286" y="64198"/>
                </a:lnTo>
                <a:lnTo>
                  <a:pt x="249186" y="70446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91645" y="2852940"/>
            <a:ext cx="249554" cy="72390"/>
          </a:xfrm>
          <a:custGeom>
            <a:avLst/>
            <a:gdLst/>
            <a:ahLst/>
            <a:cxnLst/>
            <a:rect l="l" t="t" r="r" b="b"/>
            <a:pathLst>
              <a:path w="249554" h="72389">
                <a:moveTo>
                  <a:pt x="249415" y="72148"/>
                </a:moveTo>
                <a:lnTo>
                  <a:pt x="241" y="7950"/>
                </a:lnTo>
                <a:lnTo>
                  <a:pt x="0" y="0"/>
                </a:lnTo>
                <a:lnTo>
                  <a:pt x="249174" y="64909"/>
                </a:lnTo>
                <a:lnTo>
                  <a:pt x="249415" y="72148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97411" y="3016580"/>
            <a:ext cx="382879" cy="180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84775" y="2511425"/>
            <a:ext cx="405765" cy="165735"/>
          </a:xfrm>
          <a:custGeom>
            <a:avLst/>
            <a:gdLst/>
            <a:ahLst/>
            <a:cxnLst/>
            <a:rect l="l" t="t" r="r" b="b"/>
            <a:pathLst>
              <a:path w="405764" h="165735">
                <a:moveTo>
                  <a:pt x="249186" y="165303"/>
                </a:moveTo>
                <a:lnTo>
                  <a:pt x="0" y="98437"/>
                </a:lnTo>
                <a:lnTo>
                  <a:pt x="156590" y="0"/>
                </a:lnTo>
                <a:lnTo>
                  <a:pt x="405726" y="66865"/>
                </a:lnTo>
                <a:lnTo>
                  <a:pt x="249186" y="165303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33961" y="2578290"/>
            <a:ext cx="156845" cy="338455"/>
          </a:xfrm>
          <a:custGeom>
            <a:avLst/>
            <a:gdLst/>
            <a:ahLst/>
            <a:cxnLst/>
            <a:rect l="l" t="t" r="r" b="b"/>
            <a:pathLst>
              <a:path w="156845" h="338455">
                <a:moveTo>
                  <a:pt x="0" y="337997"/>
                </a:moveTo>
                <a:lnTo>
                  <a:pt x="0" y="98437"/>
                </a:lnTo>
                <a:lnTo>
                  <a:pt x="156540" y="0"/>
                </a:lnTo>
                <a:lnTo>
                  <a:pt x="156540" y="239547"/>
                </a:lnTo>
                <a:lnTo>
                  <a:pt x="0" y="337997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33961" y="2832176"/>
            <a:ext cx="156845" cy="336550"/>
          </a:xfrm>
          <a:custGeom>
            <a:avLst/>
            <a:gdLst/>
            <a:ahLst/>
            <a:cxnLst/>
            <a:rect l="l" t="t" r="r" b="b"/>
            <a:pathLst>
              <a:path w="156845" h="336550">
                <a:moveTo>
                  <a:pt x="0" y="336042"/>
                </a:moveTo>
                <a:lnTo>
                  <a:pt x="0" y="98437"/>
                </a:lnTo>
                <a:lnTo>
                  <a:pt x="156540" y="0"/>
                </a:lnTo>
                <a:lnTo>
                  <a:pt x="156540" y="237604"/>
                </a:lnTo>
                <a:lnTo>
                  <a:pt x="0" y="336042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33961" y="2823273"/>
            <a:ext cx="156540" cy="107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84775" y="2609862"/>
            <a:ext cx="249554" cy="306705"/>
          </a:xfrm>
          <a:custGeom>
            <a:avLst/>
            <a:gdLst/>
            <a:ahLst/>
            <a:cxnLst/>
            <a:rect l="l" t="t" r="r" b="b"/>
            <a:pathLst>
              <a:path w="249554" h="306705">
                <a:moveTo>
                  <a:pt x="249186" y="306082"/>
                </a:moveTo>
                <a:lnTo>
                  <a:pt x="0" y="241884"/>
                </a:lnTo>
                <a:lnTo>
                  <a:pt x="0" y="0"/>
                </a:lnTo>
                <a:lnTo>
                  <a:pt x="249186" y="66865"/>
                </a:lnTo>
                <a:lnTo>
                  <a:pt x="249186" y="306082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84775" y="2863469"/>
            <a:ext cx="249554" cy="305435"/>
          </a:xfrm>
          <a:custGeom>
            <a:avLst/>
            <a:gdLst/>
            <a:ahLst/>
            <a:cxnLst/>
            <a:rect l="l" t="t" r="r" b="b"/>
            <a:pathLst>
              <a:path w="249554" h="305435">
                <a:moveTo>
                  <a:pt x="249186" y="305269"/>
                </a:moveTo>
                <a:lnTo>
                  <a:pt x="0" y="241071"/>
                </a:lnTo>
                <a:lnTo>
                  <a:pt x="0" y="0"/>
                </a:lnTo>
                <a:lnTo>
                  <a:pt x="249186" y="66865"/>
                </a:lnTo>
                <a:lnTo>
                  <a:pt x="249186" y="305269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14442" y="2639491"/>
            <a:ext cx="190753" cy="269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97843" y="2960522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16840" y="47967"/>
                </a:moveTo>
                <a:lnTo>
                  <a:pt x="0" y="43624"/>
                </a:lnTo>
                <a:lnTo>
                  <a:pt x="0" y="0"/>
                </a:lnTo>
                <a:lnTo>
                  <a:pt x="16840" y="4533"/>
                </a:lnTo>
                <a:lnTo>
                  <a:pt x="16840" y="47967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04421" y="2962338"/>
            <a:ext cx="10795" cy="41910"/>
          </a:xfrm>
          <a:custGeom>
            <a:avLst/>
            <a:gdLst/>
            <a:ahLst/>
            <a:cxnLst/>
            <a:rect l="l" t="t" r="r" b="b"/>
            <a:pathLst>
              <a:path w="10795" h="41910">
                <a:moveTo>
                  <a:pt x="10261" y="41529"/>
                </a:moveTo>
                <a:lnTo>
                  <a:pt x="0" y="38912"/>
                </a:lnTo>
                <a:lnTo>
                  <a:pt x="0" y="0"/>
                </a:lnTo>
                <a:lnTo>
                  <a:pt x="10261" y="2717"/>
                </a:lnTo>
                <a:lnTo>
                  <a:pt x="10261" y="41529"/>
                </a:lnTo>
                <a:close/>
              </a:path>
            </a:pathLst>
          </a:custGeom>
          <a:solidFill>
            <a:srgbClr val="CCC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21833" y="2525280"/>
            <a:ext cx="334645" cy="135255"/>
          </a:xfrm>
          <a:custGeom>
            <a:avLst/>
            <a:gdLst/>
            <a:ahLst/>
            <a:cxnLst/>
            <a:rect l="l" t="t" r="r" b="b"/>
            <a:pathLst>
              <a:path w="334645" h="135255">
                <a:moveTo>
                  <a:pt x="208406" y="135255"/>
                </a:moveTo>
                <a:lnTo>
                  <a:pt x="0" y="78536"/>
                </a:lnTo>
                <a:lnTo>
                  <a:pt x="125933" y="0"/>
                </a:lnTo>
                <a:lnTo>
                  <a:pt x="334378" y="56680"/>
                </a:lnTo>
                <a:lnTo>
                  <a:pt x="208406" y="13525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21833" y="2525280"/>
            <a:ext cx="334645" cy="80645"/>
          </a:xfrm>
          <a:custGeom>
            <a:avLst/>
            <a:gdLst/>
            <a:ahLst/>
            <a:cxnLst/>
            <a:rect l="l" t="t" r="r" b="b"/>
            <a:pathLst>
              <a:path w="334645" h="80644">
                <a:moveTo>
                  <a:pt x="6730" y="80390"/>
                </a:moveTo>
                <a:lnTo>
                  <a:pt x="0" y="78536"/>
                </a:lnTo>
                <a:lnTo>
                  <a:pt x="125933" y="0"/>
                </a:lnTo>
                <a:lnTo>
                  <a:pt x="147464" y="5854"/>
                </a:lnTo>
                <a:lnTo>
                  <a:pt x="125933" y="5854"/>
                </a:lnTo>
                <a:lnTo>
                  <a:pt x="6730" y="80390"/>
                </a:lnTo>
                <a:close/>
              </a:path>
              <a:path w="334645" h="80644">
                <a:moveTo>
                  <a:pt x="327596" y="60718"/>
                </a:moveTo>
                <a:lnTo>
                  <a:pt x="125933" y="5854"/>
                </a:lnTo>
                <a:lnTo>
                  <a:pt x="147464" y="5854"/>
                </a:lnTo>
                <a:lnTo>
                  <a:pt x="334378" y="56680"/>
                </a:lnTo>
                <a:lnTo>
                  <a:pt x="327596" y="60718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61673" y="2936379"/>
            <a:ext cx="256540" cy="70485"/>
          </a:xfrm>
          <a:custGeom>
            <a:avLst/>
            <a:gdLst/>
            <a:ahLst/>
            <a:cxnLst/>
            <a:rect l="l" t="t" r="r" b="b"/>
            <a:pathLst>
              <a:path w="256539" h="70485">
                <a:moveTo>
                  <a:pt x="249123" y="70434"/>
                </a:moveTo>
                <a:lnTo>
                  <a:pt x="0" y="3568"/>
                </a:lnTo>
                <a:lnTo>
                  <a:pt x="7099" y="0"/>
                </a:lnTo>
                <a:lnTo>
                  <a:pt x="256286" y="64147"/>
                </a:lnTo>
                <a:lnTo>
                  <a:pt x="249123" y="70434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468543" y="2929763"/>
            <a:ext cx="249554" cy="72390"/>
          </a:xfrm>
          <a:custGeom>
            <a:avLst/>
            <a:gdLst/>
            <a:ahLst/>
            <a:cxnLst/>
            <a:rect l="l" t="t" r="r" b="b"/>
            <a:pathLst>
              <a:path w="249554" h="72389">
                <a:moveTo>
                  <a:pt x="249415" y="72148"/>
                </a:moveTo>
                <a:lnTo>
                  <a:pt x="228" y="7950"/>
                </a:lnTo>
                <a:lnTo>
                  <a:pt x="0" y="0"/>
                </a:lnTo>
                <a:lnTo>
                  <a:pt x="249174" y="64909"/>
                </a:lnTo>
                <a:lnTo>
                  <a:pt x="249415" y="72148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74309" y="3093351"/>
            <a:ext cx="382879" cy="1800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61673" y="2588196"/>
            <a:ext cx="405765" cy="165735"/>
          </a:xfrm>
          <a:custGeom>
            <a:avLst/>
            <a:gdLst/>
            <a:ahLst/>
            <a:cxnLst/>
            <a:rect l="l" t="t" r="r" b="b"/>
            <a:pathLst>
              <a:path w="405764" h="165735">
                <a:moveTo>
                  <a:pt x="249123" y="165303"/>
                </a:moveTo>
                <a:lnTo>
                  <a:pt x="0" y="98437"/>
                </a:lnTo>
                <a:lnTo>
                  <a:pt x="156540" y="0"/>
                </a:lnTo>
                <a:lnTo>
                  <a:pt x="405726" y="66865"/>
                </a:lnTo>
                <a:lnTo>
                  <a:pt x="249123" y="165303"/>
                </a:lnTo>
                <a:close/>
              </a:path>
            </a:pathLst>
          </a:custGeom>
          <a:solidFill>
            <a:srgbClr val="9999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10796" y="2655061"/>
            <a:ext cx="156845" cy="338455"/>
          </a:xfrm>
          <a:custGeom>
            <a:avLst/>
            <a:gdLst/>
            <a:ahLst/>
            <a:cxnLst/>
            <a:rect l="l" t="t" r="r" b="b"/>
            <a:pathLst>
              <a:path w="156845" h="338455">
                <a:moveTo>
                  <a:pt x="0" y="337997"/>
                </a:moveTo>
                <a:lnTo>
                  <a:pt x="0" y="98437"/>
                </a:lnTo>
                <a:lnTo>
                  <a:pt x="156603" y="0"/>
                </a:lnTo>
                <a:lnTo>
                  <a:pt x="156603" y="239547"/>
                </a:lnTo>
                <a:lnTo>
                  <a:pt x="0" y="337997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10796" y="2908947"/>
            <a:ext cx="156845" cy="336550"/>
          </a:xfrm>
          <a:custGeom>
            <a:avLst/>
            <a:gdLst/>
            <a:ahLst/>
            <a:cxnLst/>
            <a:rect l="l" t="t" r="r" b="b"/>
            <a:pathLst>
              <a:path w="156845" h="336550">
                <a:moveTo>
                  <a:pt x="0" y="336092"/>
                </a:moveTo>
                <a:lnTo>
                  <a:pt x="0" y="98437"/>
                </a:lnTo>
                <a:lnTo>
                  <a:pt x="156603" y="0"/>
                </a:lnTo>
                <a:lnTo>
                  <a:pt x="156603" y="237655"/>
                </a:lnTo>
                <a:lnTo>
                  <a:pt x="0" y="336092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710796" y="2900095"/>
            <a:ext cx="156603" cy="107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61673" y="2686634"/>
            <a:ext cx="249554" cy="306705"/>
          </a:xfrm>
          <a:custGeom>
            <a:avLst/>
            <a:gdLst/>
            <a:ahLst/>
            <a:cxnLst/>
            <a:rect l="l" t="t" r="r" b="b"/>
            <a:pathLst>
              <a:path w="249554" h="306705">
                <a:moveTo>
                  <a:pt x="249123" y="306082"/>
                </a:moveTo>
                <a:lnTo>
                  <a:pt x="0" y="241884"/>
                </a:lnTo>
                <a:lnTo>
                  <a:pt x="0" y="0"/>
                </a:lnTo>
                <a:lnTo>
                  <a:pt x="249123" y="66865"/>
                </a:lnTo>
                <a:lnTo>
                  <a:pt x="249123" y="306082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61673" y="2940240"/>
            <a:ext cx="249554" cy="305435"/>
          </a:xfrm>
          <a:custGeom>
            <a:avLst/>
            <a:gdLst/>
            <a:ahLst/>
            <a:cxnLst/>
            <a:rect l="l" t="t" r="r" b="b"/>
            <a:pathLst>
              <a:path w="249554" h="305435">
                <a:moveTo>
                  <a:pt x="249123" y="305269"/>
                </a:moveTo>
                <a:lnTo>
                  <a:pt x="0" y="241071"/>
                </a:lnTo>
                <a:lnTo>
                  <a:pt x="0" y="0"/>
                </a:lnTo>
                <a:lnTo>
                  <a:pt x="249123" y="66865"/>
                </a:lnTo>
                <a:lnTo>
                  <a:pt x="249123" y="305269"/>
                </a:lnTo>
                <a:close/>
              </a:path>
            </a:pathLst>
          </a:custGeom>
          <a:solidFill>
            <a:srgbClr val="E4E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91340" y="2716301"/>
            <a:ext cx="190703" cy="2690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74690" y="3037344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16891" y="47955"/>
                </a:moveTo>
                <a:lnTo>
                  <a:pt x="0" y="43624"/>
                </a:lnTo>
                <a:lnTo>
                  <a:pt x="0" y="0"/>
                </a:lnTo>
                <a:lnTo>
                  <a:pt x="16891" y="4521"/>
                </a:lnTo>
                <a:lnTo>
                  <a:pt x="16891" y="47955"/>
                </a:lnTo>
                <a:close/>
              </a:path>
            </a:pathLst>
          </a:custGeom>
          <a:solidFill>
            <a:srgbClr val="4B4B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81320" y="3039110"/>
            <a:ext cx="10795" cy="41910"/>
          </a:xfrm>
          <a:custGeom>
            <a:avLst/>
            <a:gdLst/>
            <a:ahLst/>
            <a:cxnLst/>
            <a:rect l="l" t="t" r="r" b="b"/>
            <a:pathLst>
              <a:path w="10795" h="41910">
                <a:moveTo>
                  <a:pt x="10261" y="41579"/>
                </a:moveTo>
                <a:lnTo>
                  <a:pt x="0" y="38912"/>
                </a:lnTo>
                <a:lnTo>
                  <a:pt x="0" y="0"/>
                </a:lnTo>
                <a:lnTo>
                  <a:pt x="10261" y="2755"/>
                </a:lnTo>
                <a:lnTo>
                  <a:pt x="10261" y="41579"/>
                </a:lnTo>
                <a:close/>
              </a:path>
            </a:pathLst>
          </a:custGeom>
          <a:solidFill>
            <a:srgbClr val="CCC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98681" y="2602052"/>
            <a:ext cx="334645" cy="135255"/>
          </a:xfrm>
          <a:custGeom>
            <a:avLst/>
            <a:gdLst/>
            <a:ahLst/>
            <a:cxnLst/>
            <a:rect l="l" t="t" r="r" b="b"/>
            <a:pathLst>
              <a:path w="334645" h="135255">
                <a:moveTo>
                  <a:pt x="208445" y="135255"/>
                </a:moveTo>
                <a:lnTo>
                  <a:pt x="0" y="78587"/>
                </a:lnTo>
                <a:lnTo>
                  <a:pt x="125971" y="0"/>
                </a:lnTo>
                <a:lnTo>
                  <a:pt x="334378" y="56718"/>
                </a:lnTo>
                <a:lnTo>
                  <a:pt x="208445" y="13525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98681" y="2602052"/>
            <a:ext cx="334645" cy="80645"/>
          </a:xfrm>
          <a:custGeom>
            <a:avLst/>
            <a:gdLst/>
            <a:ahLst/>
            <a:cxnLst/>
            <a:rect l="l" t="t" r="r" b="b"/>
            <a:pathLst>
              <a:path w="334645" h="80644">
                <a:moveTo>
                  <a:pt x="6781" y="80391"/>
                </a:moveTo>
                <a:lnTo>
                  <a:pt x="0" y="78587"/>
                </a:lnTo>
                <a:lnTo>
                  <a:pt x="125971" y="0"/>
                </a:lnTo>
                <a:lnTo>
                  <a:pt x="147483" y="5854"/>
                </a:lnTo>
                <a:lnTo>
                  <a:pt x="125971" y="5854"/>
                </a:lnTo>
                <a:lnTo>
                  <a:pt x="6781" y="80391"/>
                </a:lnTo>
                <a:close/>
              </a:path>
              <a:path w="334645" h="80644">
                <a:moveTo>
                  <a:pt x="327647" y="60718"/>
                </a:moveTo>
                <a:lnTo>
                  <a:pt x="125971" y="5854"/>
                </a:lnTo>
                <a:lnTo>
                  <a:pt x="147483" y="5854"/>
                </a:lnTo>
                <a:lnTo>
                  <a:pt x="334378" y="56718"/>
                </a:lnTo>
                <a:lnTo>
                  <a:pt x="327647" y="60718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89447" y="1063752"/>
            <a:ext cx="381000" cy="355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94447" y="4035552"/>
            <a:ext cx="381000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822448" y="3044951"/>
            <a:ext cx="381000" cy="355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18247" y="4426077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470647" y="44165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23047" y="44165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441448" y="3435477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93848" y="34259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746248" y="34259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898648" y="34259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051048" y="34259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03448" y="34259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489447" y="1454277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41847" y="14447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242047" y="2282951"/>
            <a:ext cx="381000" cy="355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94447" y="2673476"/>
            <a:ext cx="295275" cy="2762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5431790" y="3310572"/>
            <a:ext cx="9201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宋体" pitchFamily="2" charset="-122"/>
                <a:cs typeface="宋体" pitchFamily="2" charset="-122"/>
              </a:rPr>
              <a:t>目录服务</a:t>
            </a:r>
            <a:r>
              <a:rPr sz="1400" b="1" spc="-5" dirty="0">
                <a:latin typeface="宋体" pitchFamily="2" charset="-122"/>
                <a:cs typeface="宋体" pitchFamily="2" charset="-122"/>
              </a:rPr>
              <a:t>器</a:t>
            </a:r>
            <a:endParaRPr sz="14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96067" y="3691521"/>
            <a:ext cx="3829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96600"/>
                </a:solidFill>
                <a:latin typeface="宋体" pitchFamily="2" charset="-122"/>
                <a:cs typeface="宋体" pitchFamily="2" charset="-122"/>
              </a:rPr>
              <a:t>下</a:t>
            </a:r>
            <a:r>
              <a:rPr sz="1400" b="1" spc="-5" dirty="0">
                <a:solidFill>
                  <a:srgbClr val="996600"/>
                </a:solidFill>
                <a:latin typeface="宋体" pitchFamily="2" charset="-122"/>
                <a:cs typeface="宋体" pitchFamily="2" charset="-122"/>
              </a:rPr>
              <a:t>载</a:t>
            </a:r>
            <a:endParaRPr sz="14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279775" y="3349625"/>
            <a:ext cx="1676400" cy="1066800"/>
          </a:xfrm>
          <a:custGeom>
            <a:avLst/>
            <a:gdLst/>
            <a:ahLst/>
            <a:cxnLst/>
            <a:rect l="l" t="t" r="r" b="b"/>
            <a:pathLst>
              <a:path w="1676400" h="1066800">
                <a:moveTo>
                  <a:pt x="65747" y="109575"/>
                </a:moveTo>
                <a:lnTo>
                  <a:pt x="0" y="0"/>
                </a:lnTo>
                <a:lnTo>
                  <a:pt x="127114" y="13144"/>
                </a:lnTo>
                <a:lnTo>
                  <a:pt x="116421" y="29946"/>
                </a:lnTo>
                <a:lnTo>
                  <a:pt x="82550" y="29946"/>
                </a:lnTo>
                <a:lnTo>
                  <a:pt x="62090" y="62090"/>
                </a:lnTo>
                <a:lnTo>
                  <a:pt x="86201" y="77434"/>
                </a:lnTo>
                <a:lnTo>
                  <a:pt x="65747" y="109575"/>
                </a:lnTo>
                <a:close/>
              </a:path>
              <a:path w="1676400" h="1066800">
                <a:moveTo>
                  <a:pt x="86201" y="77434"/>
                </a:moveTo>
                <a:lnTo>
                  <a:pt x="62090" y="62090"/>
                </a:lnTo>
                <a:lnTo>
                  <a:pt x="82550" y="29946"/>
                </a:lnTo>
                <a:lnTo>
                  <a:pt x="106658" y="45288"/>
                </a:lnTo>
                <a:lnTo>
                  <a:pt x="86201" y="77434"/>
                </a:lnTo>
                <a:close/>
              </a:path>
              <a:path w="1676400" h="1066800">
                <a:moveTo>
                  <a:pt x="106658" y="45288"/>
                </a:moveTo>
                <a:lnTo>
                  <a:pt x="82550" y="29946"/>
                </a:lnTo>
                <a:lnTo>
                  <a:pt x="116421" y="29946"/>
                </a:lnTo>
                <a:lnTo>
                  <a:pt x="106658" y="45288"/>
                </a:lnTo>
                <a:close/>
              </a:path>
              <a:path w="1676400" h="1066800">
                <a:moveTo>
                  <a:pt x="1569741" y="1021511"/>
                </a:moveTo>
                <a:lnTo>
                  <a:pt x="86201" y="77434"/>
                </a:lnTo>
                <a:lnTo>
                  <a:pt x="106658" y="45288"/>
                </a:lnTo>
                <a:lnTo>
                  <a:pt x="1590198" y="989365"/>
                </a:lnTo>
                <a:lnTo>
                  <a:pt x="1569741" y="1021511"/>
                </a:lnTo>
                <a:close/>
              </a:path>
              <a:path w="1676400" h="1066800">
                <a:moveTo>
                  <a:pt x="1658431" y="1036853"/>
                </a:moveTo>
                <a:lnTo>
                  <a:pt x="1593850" y="1036853"/>
                </a:lnTo>
                <a:lnTo>
                  <a:pt x="1614309" y="1004709"/>
                </a:lnTo>
                <a:lnTo>
                  <a:pt x="1590198" y="989365"/>
                </a:lnTo>
                <a:lnTo>
                  <a:pt x="1610652" y="957224"/>
                </a:lnTo>
                <a:lnTo>
                  <a:pt x="1658431" y="1036853"/>
                </a:lnTo>
                <a:close/>
              </a:path>
              <a:path w="1676400" h="1066800">
                <a:moveTo>
                  <a:pt x="1593850" y="1036853"/>
                </a:moveTo>
                <a:lnTo>
                  <a:pt x="1569741" y="1021511"/>
                </a:lnTo>
                <a:lnTo>
                  <a:pt x="1590198" y="989365"/>
                </a:lnTo>
                <a:lnTo>
                  <a:pt x="1614309" y="1004709"/>
                </a:lnTo>
                <a:lnTo>
                  <a:pt x="1593850" y="1036853"/>
                </a:lnTo>
                <a:close/>
              </a:path>
              <a:path w="1676400" h="1066800">
                <a:moveTo>
                  <a:pt x="1676400" y="1066800"/>
                </a:moveTo>
                <a:lnTo>
                  <a:pt x="1549285" y="1053655"/>
                </a:lnTo>
                <a:lnTo>
                  <a:pt x="1569741" y="1021511"/>
                </a:lnTo>
                <a:lnTo>
                  <a:pt x="1593850" y="1036853"/>
                </a:lnTo>
                <a:lnTo>
                  <a:pt x="1658431" y="1036853"/>
                </a:lnTo>
                <a:lnTo>
                  <a:pt x="1676400" y="1066800"/>
                </a:lnTo>
                <a:close/>
              </a:path>
            </a:pathLst>
          </a:custGeom>
          <a:solidFill>
            <a:srgbClr val="AEBE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2569845" y="3677920"/>
            <a:ext cx="5708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82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 panose="020B0604020202090204"/>
                <a:cs typeface="Arial" panose="020B0604020202090204"/>
              </a:rPr>
              <a:t>B  </a:t>
            </a:r>
            <a:r>
              <a:rPr sz="1400" b="1" spc="-5" dirty="0">
                <a:latin typeface="Arial" panose="020B0604020202090204"/>
                <a:cs typeface="Arial" panose="020B0604020202090204"/>
              </a:rPr>
              <a:t>4.3.2.</a:t>
            </a:r>
            <a:r>
              <a:rPr sz="1400" b="1" dirty="0">
                <a:latin typeface="Arial" panose="020B0604020202090204"/>
                <a:cs typeface="Arial" panose="020B0604020202090204"/>
              </a:rPr>
              <a:t>1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908048" y="5407152"/>
            <a:ext cx="5943600" cy="685800"/>
          </a:xfrm>
          <a:custGeom>
            <a:avLst/>
            <a:gdLst/>
            <a:ahLst/>
            <a:cxnLst/>
            <a:rect l="l" t="t" r="r" b="b"/>
            <a:pathLst>
              <a:path w="5943600" h="685800">
                <a:moveTo>
                  <a:pt x="0" y="0"/>
                </a:moveTo>
                <a:lnTo>
                  <a:pt x="5943600" y="0"/>
                </a:lnTo>
                <a:lnTo>
                  <a:pt x="5943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903412" y="5402262"/>
            <a:ext cx="5953125" cy="695325"/>
          </a:xfrm>
          <a:custGeom>
            <a:avLst/>
            <a:gdLst/>
            <a:ahLst/>
            <a:cxnLst/>
            <a:rect l="l" t="t" r="r" b="b"/>
            <a:pathLst>
              <a:path w="5953125" h="695325">
                <a:moveTo>
                  <a:pt x="5953125" y="695325"/>
                </a:moveTo>
                <a:lnTo>
                  <a:pt x="0" y="695325"/>
                </a:lnTo>
                <a:lnTo>
                  <a:pt x="0" y="0"/>
                </a:lnTo>
                <a:lnTo>
                  <a:pt x="5953125" y="0"/>
                </a:lnTo>
                <a:lnTo>
                  <a:pt x="595312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85800"/>
                </a:lnTo>
                <a:lnTo>
                  <a:pt x="4762" y="685800"/>
                </a:lnTo>
                <a:lnTo>
                  <a:pt x="9525" y="690562"/>
                </a:lnTo>
                <a:lnTo>
                  <a:pt x="5953125" y="690562"/>
                </a:lnTo>
                <a:lnTo>
                  <a:pt x="5953125" y="695325"/>
                </a:lnTo>
                <a:close/>
              </a:path>
              <a:path w="5953125" h="6953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953125" h="695325">
                <a:moveTo>
                  <a:pt x="594360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943600" y="4762"/>
                </a:lnTo>
                <a:lnTo>
                  <a:pt x="5943600" y="9525"/>
                </a:lnTo>
                <a:close/>
              </a:path>
              <a:path w="5953125" h="695325">
                <a:moveTo>
                  <a:pt x="5943600" y="690562"/>
                </a:moveTo>
                <a:lnTo>
                  <a:pt x="5943600" y="4762"/>
                </a:lnTo>
                <a:lnTo>
                  <a:pt x="5948362" y="9525"/>
                </a:lnTo>
                <a:lnTo>
                  <a:pt x="5953125" y="9525"/>
                </a:lnTo>
                <a:lnTo>
                  <a:pt x="5953125" y="685800"/>
                </a:lnTo>
                <a:lnTo>
                  <a:pt x="5948362" y="685800"/>
                </a:lnTo>
                <a:lnTo>
                  <a:pt x="5943600" y="690562"/>
                </a:lnTo>
                <a:close/>
              </a:path>
              <a:path w="5953125" h="695325">
                <a:moveTo>
                  <a:pt x="5953125" y="9525"/>
                </a:moveTo>
                <a:lnTo>
                  <a:pt x="5948362" y="9525"/>
                </a:lnTo>
                <a:lnTo>
                  <a:pt x="5943600" y="4762"/>
                </a:lnTo>
                <a:lnTo>
                  <a:pt x="5953125" y="4762"/>
                </a:lnTo>
                <a:lnTo>
                  <a:pt x="5953125" y="9525"/>
                </a:lnTo>
                <a:close/>
              </a:path>
              <a:path w="5953125" h="695325">
                <a:moveTo>
                  <a:pt x="9525" y="690562"/>
                </a:moveTo>
                <a:lnTo>
                  <a:pt x="4762" y="685800"/>
                </a:lnTo>
                <a:lnTo>
                  <a:pt x="9525" y="685800"/>
                </a:lnTo>
                <a:lnTo>
                  <a:pt x="9525" y="690562"/>
                </a:lnTo>
                <a:close/>
              </a:path>
              <a:path w="5953125" h="695325">
                <a:moveTo>
                  <a:pt x="5943600" y="690562"/>
                </a:moveTo>
                <a:lnTo>
                  <a:pt x="9525" y="690562"/>
                </a:lnTo>
                <a:lnTo>
                  <a:pt x="9525" y="685800"/>
                </a:lnTo>
                <a:lnTo>
                  <a:pt x="5943600" y="685800"/>
                </a:lnTo>
                <a:lnTo>
                  <a:pt x="5943600" y="690562"/>
                </a:lnTo>
                <a:close/>
              </a:path>
              <a:path w="5953125" h="695325">
                <a:moveTo>
                  <a:pt x="5953125" y="690562"/>
                </a:moveTo>
                <a:lnTo>
                  <a:pt x="5943600" y="690562"/>
                </a:lnTo>
                <a:lnTo>
                  <a:pt x="5948362" y="685800"/>
                </a:lnTo>
                <a:lnTo>
                  <a:pt x="5953125" y="685800"/>
                </a:lnTo>
                <a:lnTo>
                  <a:pt x="5953125" y="690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1908048" y="4390390"/>
            <a:ext cx="5943600" cy="151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6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拥有</a:t>
            </a: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xyz.mp3</a:t>
            </a: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的节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点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L="2985135" marR="2132965" indent="635" algn="ctr">
              <a:lnSpc>
                <a:spcPct val="100000"/>
              </a:lnSpc>
              <a:spcBef>
                <a:spcPts val="1360"/>
              </a:spcBef>
            </a:pPr>
            <a:r>
              <a:rPr sz="1400" b="1" dirty="0">
                <a:latin typeface="Arial" panose="020B0604020202090204"/>
                <a:cs typeface="Arial" panose="020B0604020202090204"/>
              </a:rPr>
              <a:t>A      </a:t>
            </a:r>
            <a:r>
              <a:rPr sz="1400" b="1" spc="-5" dirty="0">
                <a:latin typeface="Arial" panose="020B0604020202090204"/>
                <a:cs typeface="Arial" panose="020B0604020202090204"/>
              </a:rPr>
              <a:t>IP=1.2.3.</a:t>
            </a:r>
            <a:r>
              <a:rPr sz="1400" b="1" dirty="0">
                <a:latin typeface="Arial" panose="020B0604020202090204"/>
                <a:cs typeface="Arial" panose="020B0604020202090204"/>
              </a:rPr>
              <a:t>4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278765">
              <a:lnSpc>
                <a:spcPct val="100000"/>
              </a:lnSpc>
            </a:pPr>
            <a:r>
              <a:rPr sz="2000" b="1" dirty="0">
                <a:latin typeface="宋体" pitchFamily="2" charset="-122"/>
                <a:cs typeface="宋体" pitchFamily="2" charset="-122"/>
              </a:rPr>
              <a:t>直接从</a:t>
            </a:r>
            <a:r>
              <a:rPr sz="2000" b="1" spc="-5" dirty="0">
                <a:latin typeface="Arial" panose="020B0604020202090204"/>
                <a:cs typeface="Arial" panose="020B0604020202090204"/>
              </a:rPr>
              <a:t>peer</a:t>
            </a:r>
            <a:r>
              <a:rPr sz="2000" b="1" dirty="0">
                <a:latin typeface="宋体" pitchFamily="2" charset="-122"/>
                <a:cs typeface="宋体" pitchFamily="2" charset="-122"/>
              </a:rPr>
              <a:t>下载，不再需要经过目录服务器</a:t>
            </a:r>
            <a:r>
              <a:rPr sz="2000" b="1" spc="-5" dirty="0">
                <a:latin typeface="宋体" pitchFamily="2" charset="-122"/>
                <a:cs typeface="宋体" pitchFamily="2" charset="-122"/>
              </a:rPr>
              <a:t>！！</a:t>
            </a:r>
            <a:endParaRPr sz="20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7052" y="361315"/>
            <a:ext cx="69049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基于目录服务器的</a:t>
            </a:r>
            <a:r>
              <a:rPr sz="4200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P2P</a:t>
            </a: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网络</a:t>
            </a:r>
            <a:r>
              <a:rPr sz="4200" spc="-1145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 </a:t>
            </a:r>
            <a:r>
              <a:rPr sz="4200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(4)</a:t>
            </a:r>
            <a:endParaRPr sz="420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848611"/>
            <a:ext cx="8229600" cy="3720465"/>
          </a:xfrm>
          <a:custGeom>
            <a:avLst/>
            <a:gdLst/>
            <a:ahLst/>
            <a:cxnLst/>
            <a:rect l="l" t="t" r="r" b="b"/>
            <a:pathLst>
              <a:path w="8229600" h="3720465">
                <a:moveTo>
                  <a:pt x="7981188" y="248412"/>
                </a:moveTo>
                <a:lnTo>
                  <a:pt x="7732776" y="248412"/>
                </a:lnTo>
                <a:lnTo>
                  <a:pt x="7732776" y="0"/>
                </a:lnTo>
                <a:lnTo>
                  <a:pt x="7742942" y="48066"/>
                </a:lnTo>
                <a:lnTo>
                  <a:pt x="7769739" y="87380"/>
                </a:lnTo>
                <a:lnTo>
                  <a:pt x="7809242" y="113919"/>
                </a:lnTo>
                <a:lnTo>
                  <a:pt x="7857528" y="123659"/>
                </a:lnTo>
                <a:lnTo>
                  <a:pt x="7981188" y="123659"/>
                </a:lnTo>
                <a:lnTo>
                  <a:pt x="7981188" y="248412"/>
                </a:lnTo>
                <a:close/>
              </a:path>
              <a:path w="8229600" h="3720465">
                <a:moveTo>
                  <a:pt x="7981188" y="123659"/>
                </a:moveTo>
                <a:lnTo>
                  <a:pt x="7857528" y="123659"/>
                </a:lnTo>
                <a:lnTo>
                  <a:pt x="7905796" y="113919"/>
                </a:lnTo>
                <a:lnTo>
                  <a:pt x="7945180" y="87380"/>
                </a:lnTo>
                <a:lnTo>
                  <a:pt x="7971653" y="48066"/>
                </a:lnTo>
                <a:lnTo>
                  <a:pt x="7981188" y="0"/>
                </a:lnTo>
                <a:lnTo>
                  <a:pt x="7981188" y="123659"/>
                </a:lnTo>
                <a:close/>
              </a:path>
              <a:path w="8229600" h="3720465">
                <a:moveTo>
                  <a:pt x="248043" y="3720338"/>
                </a:moveTo>
                <a:lnTo>
                  <a:pt x="198053" y="3715297"/>
                </a:lnTo>
                <a:lnTo>
                  <a:pt x="151492" y="3700836"/>
                </a:lnTo>
                <a:lnTo>
                  <a:pt x="109358" y="3677944"/>
                </a:lnTo>
                <a:lnTo>
                  <a:pt x="72648" y="3647611"/>
                </a:lnTo>
                <a:lnTo>
                  <a:pt x="42360" y="3610827"/>
                </a:lnTo>
                <a:lnTo>
                  <a:pt x="19491" y="3568583"/>
                </a:lnTo>
                <a:lnTo>
                  <a:pt x="5039" y="3521868"/>
                </a:lnTo>
                <a:lnTo>
                  <a:pt x="0" y="3471672"/>
                </a:lnTo>
                <a:lnTo>
                  <a:pt x="0" y="495300"/>
                </a:lnTo>
                <a:lnTo>
                  <a:pt x="5039" y="445453"/>
                </a:lnTo>
                <a:lnTo>
                  <a:pt x="19497" y="399009"/>
                </a:lnTo>
                <a:lnTo>
                  <a:pt x="42380" y="356979"/>
                </a:lnTo>
                <a:lnTo>
                  <a:pt x="72694" y="320373"/>
                </a:lnTo>
                <a:lnTo>
                  <a:pt x="109448" y="290202"/>
                </a:lnTo>
                <a:lnTo>
                  <a:pt x="151647" y="267478"/>
                </a:lnTo>
                <a:lnTo>
                  <a:pt x="198299" y="253211"/>
                </a:lnTo>
                <a:lnTo>
                  <a:pt x="248412" y="248412"/>
                </a:lnTo>
                <a:lnTo>
                  <a:pt x="7981188" y="248412"/>
                </a:lnTo>
                <a:lnTo>
                  <a:pt x="8031300" y="243134"/>
                </a:lnTo>
                <a:lnTo>
                  <a:pt x="8077952" y="228505"/>
                </a:lnTo>
                <a:lnTo>
                  <a:pt x="8120151" y="205519"/>
                </a:lnTo>
                <a:lnTo>
                  <a:pt x="8156905" y="175169"/>
                </a:lnTo>
                <a:lnTo>
                  <a:pt x="8187219" y="138449"/>
                </a:lnTo>
                <a:lnTo>
                  <a:pt x="8210102" y="96351"/>
                </a:lnTo>
                <a:lnTo>
                  <a:pt x="8224560" y="49871"/>
                </a:lnTo>
                <a:lnTo>
                  <a:pt x="8229600" y="0"/>
                </a:lnTo>
                <a:lnTo>
                  <a:pt x="8229600" y="371703"/>
                </a:lnTo>
                <a:lnTo>
                  <a:pt x="372071" y="371703"/>
                </a:lnTo>
                <a:lnTo>
                  <a:pt x="323788" y="381449"/>
                </a:lnTo>
                <a:lnTo>
                  <a:pt x="284414" y="407974"/>
                </a:lnTo>
                <a:lnTo>
                  <a:pt x="257945" y="447270"/>
                </a:lnTo>
                <a:lnTo>
                  <a:pt x="248412" y="495300"/>
                </a:lnTo>
                <a:lnTo>
                  <a:pt x="248412" y="743712"/>
                </a:lnTo>
                <a:lnTo>
                  <a:pt x="8229600" y="743711"/>
                </a:lnTo>
                <a:lnTo>
                  <a:pt x="8229600" y="2976372"/>
                </a:lnTo>
                <a:lnTo>
                  <a:pt x="8224560" y="3026305"/>
                </a:lnTo>
                <a:lnTo>
                  <a:pt x="8210102" y="3072829"/>
                </a:lnTo>
                <a:lnTo>
                  <a:pt x="8187219" y="3114951"/>
                </a:lnTo>
                <a:lnTo>
                  <a:pt x="8156905" y="3151679"/>
                </a:lnTo>
                <a:lnTo>
                  <a:pt x="8120151" y="3182019"/>
                </a:lnTo>
                <a:lnTo>
                  <a:pt x="8077952" y="3204979"/>
                </a:lnTo>
                <a:lnTo>
                  <a:pt x="8031300" y="3219564"/>
                </a:lnTo>
                <a:lnTo>
                  <a:pt x="7981188" y="3224784"/>
                </a:lnTo>
                <a:lnTo>
                  <a:pt x="496824" y="3224784"/>
                </a:lnTo>
                <a:lnTo>
                  <a:pt x="496824" y="3471672"/>
                </a:lnTo>
                <a:lnTo>
                  <a:pt x="491545" y="3521868"/>
                </a:lnTo>
                <a:lnTo>
                  <a:pt x="476911" y="3568583"/>
                </a:lnTo>
                <a:lnTo>
                  <a:pt x="453911" y="3610827"/>
                </a:lnTo>
                <a:lnTo>
                  <a:pt x="423535" y="3647611"/>
                </a:lnTo>
                <a:lnTo>
                  <a:pt x="386771" y="3677944"/>
                </a:lnTo>
                <a:lnTo>
                  <a:pt x="344608" y="3700836"/>
                </a:lnTo>
                <a:lnTo>
                  <a:pt x="298036" y="3715297"/>
                </a:lnTo>
                <a:lnTo>
                  <a:pt x="248043" y="3720338"/>
                </a:lnTo>
                <a:close/>
              </a:path>
              <a:path w="8229600" h="3720465">
                <a:moveTo>
                  <a:pt x="8229600" y="743711"/>
                </a:moveTo>
                <a:lnTo>
                  <a:pt x="248412" y="743712"/>
                </a:lnTo>
                <a:lnTo>
                  <a:pt x="298281" y="738693"/>
                </a:lnTo>
                <a:lnTo>
                  <a:pt x="344752" y="724256"/>
                </a:lnTo>
                <a:lnTo>
                  <a:pt x="386823" y="701399"/>
                </a:lnTo>
                <a:lnTo>
                  <a:pt x="423491" y="671118"/>
                </a:lnTo>
                <a:lnTo>
                  <a:pt x="453754" y="634413"/>
                </a:lnTo>
                <a:lnTo>
                  <a:pt x="476611" y="592282"/>
                </a:lnTo>
                <a:lnTo>
                  <a:pt x="491061" y="545722"/>
                </a:lnTo>
                <a:lnTo>
                  <a:pt x="496100" y="495731"/>
                </a:lnTo>
                <a:lnTo>
                  <a:pt x="486352" y="447452"/>
                </a:lnTo>
                <a:lnTo>
                  <a:pt x="459770" y="408028"/>
                </a:lnTo>
                <a:lnTo>
                  <a:pt x="420345" y="381449"/>
                </a:lnTo>
                <a:lnTo>
                  <a:pt x="372071" y="371703"/>
                </a:lnTo>
                <a:lnTo>
                  <a:pt x="8229600" y="371703"/>
                </a:lnTo>
                <a:lnTo>
                  <a:pt x="8229600" y="743711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2563" y="1597152"/>
            <a:ext cx="7987283" cy="9982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2437" y="1595437"/>
            <a:ext cx="8239125" cy="3975100"/>
          </a:xfrm>
          <a:custGeom>
            <a:avLst/>
            <a:gdLst/>
            <a:ahLst/>
            <a:cxnLst/>
            <a:rect l="l" t="t" r="r" b="b"/>
            <a:pathLst>
              <a:path w="8239125" h="3975100">
                <a:moveTo>
                  <a:pt x="7943189" y="12700"/>
                </a:moveTo>
                <a:lnTo>
                  <a:pt x="7899501" y="12700"/>
                </a:lnTo>
                <a:lnTo>
                  <a:pt x="7911198" y="0"/>
                </a:lnTo>
                <a:lnTo>
                  <a:pt x="7949323" y="0"/>
                </a:lnTo>
                <a:lnTo>
                  <a:pt x="7943189" y="12700"/>
                </a:lnTo>
                <a:close/>
              </a:path>
              <a:path w="8239125" h="3975100">
                <a:moveTo>
                  <a:pt x="8073351" y="12700"/>
                </a:moveTo>
                <a:lnTo>
                  <a:pt x="8029448" y="12700"/>
                </a:lnTo>
                <a:lnTo>
                  <a:pt x="8023313" y="0"/>
                </a:lnTo>
                <a:lnTo>
                  <a:pt x="8061604" y="0"/>
                </a:lnTo>
                <a:lnTo>
                  <a:pt x="8073351" y="12700"/>
                </a:lnTo>
                <a:close/>
              </a:path>
              <a:path w="8239125" h="3975100">
                <a:moveTo>
                  <a:pt x="7891513" y="25400"/>
                </a:moveTo>
                <a:lnTo>
                  <a:pt x="7865706" y="25400"/>
                </a:lnTo>
                <a:lnTo>
                  <a:pt x="7876819" y="12700"/>
                </a:lnTo>
                <a:lnTo>
                  <a:pt x="7902778" y="12700"/>
                </a:lnTo>
                <a:lnTo>
                  <a:pt x="7891513" y="25400"/>
                </a:lnTo>
                <a:close/>
              </a:path>
              <a:path w="8239125" h="3975100">
                <a:moveTo>
                  <a:pt x="8106918" y="25400"/>
                </a:moveTo>
                <a:lnTo>
                  <a:pt x="8081124" y="25400"/>
                </a:lnTo>
                <a:lnTo>
                  <a:pt x="8069859" y="12700"/>
                </a:lnTo>
                <a:lnTo>
                  <a:pt x="8096021" y="12700"/>
                </a:lnTo>
                <a:lnTo>
                  <a:pt x="8106918" y="25400"/>
                </a:lnTo>
                <a:close/>
              </a:path>
              <a:path w="8239125" h="3975100">
                <a:moveTo>
                  <a:pt x="7870253" y="38100"/>
                </a:moveTo>
                <a:lnTo>
                  <a:pt x="7845056" y="38100"/>
                </a:lnTo>
                <a:lnTo>
                  <a:pt x="7855318" y="25400"/>
                </a:lnTo>
                <a:lnTo>
                  <a:pt x="7880946" y="25400"/>
                </a:lnTo>
                <a:lnTo>
                  <a:pt x="7870253" y="38100"/>
                </a:lnTo>
                <a:close/>
              </a:path>
              <a:path w="8239125" h="3975100">
                <a:moveTo>
                  <a:pt x="8127758" y="38100"/>
                </a:moveTo>
                <a:lnTo>
                  <a:pt x="8102384" y="38100"/>
                </a:lnTo>
                <a:lnTo>
                  <a:pt x="8091678" y="25400"/>
                </a:lnTo>
                <a:lnTo>
                  <a:pt x="8117509" y="25400"/>
                </a:lnTo>
                <a:lnTo>
                  <a:pt x="8127758" y="38100"/>
                </a:lnTo>
                <a:close/>
              </a:path>
              <a:path w="8239125" h="3975100">
                <a:moveTo>
                  <a:pt x="7831480" y="63500"/>
                </a:moveTo>
                <a:lnTo>
                  <a:pt x="7816418" y="63500"/>
                </a:lnTo>
                <a:lnTo>
                  <a:pt x="7825587" y="50800"/>
                </a:lnTo>
                <a:lnTo>
                  <a:pt x="7834960" y="38100"/>
                </a:lnTo>
                <a:lnTo>
                  <a:pt x="7860258" y="38100"/>
                </a:lnTo>
                <a:lnTo>
                  <a:pt x="7850200" y="50800"/>
                </a:lnTo>
                <a:lnTo>
                  <a:pt x="7840853" y="50800"/>
                </a:lnTo>
                <a:lnTo>
                  <a:pt x="7831480" y="63500"/>
                </a:lnTo>
                <a:close/>
              </a:path>
              <a:path w="8239125" h="3975100">
                <a:moveTo>
                  <a:pt x="8156384" y="63500"/>
                </a:moveTo>
                <a:lnTo>
                  <a:pt x="8141157" y="63500"/>
                </a:lnTo>
                <a:lnTo>
                  <a:pt x="8131784" y="50800"/>
                </a:lnTo>
                <a:lnTo>
                  <a:pt x="8122424" y="50800"/>
                </a:lnTo>
                <a:lnTo>
                  <a:pt x="8112366" y="38100"/>
                </a:lnTo>
                <a:lnTo>
                  <a:pt x="8137664" y="38100"/>
                </a:lnTo>
                <a:lnTo>
                  <a:pt x="8147215" y="50800"/>
                </a:lnTo>
                <a:lnTo>
                  <a:pt x="8156384" y="63500"/>
                </a:lnTo>
                <a:close/>
              </a:path>
              <a:path w="8239125" h="3975100">
                <a:moveTo>
                  <a:pt x="7806156" y="88900"/>
                </a:moveTo>
                <a:lnTo>
                  <a:pt x="7791310" y="88900"/>
                </a:lnTo>
                <a:lnTo>
                  <a:pt x="7799260" y="76200"/>
                </a:lnTo>
                <a:lnTo>
                  <a:pt x="7807629" y="63500"/>
                </a:lnTo>
                <a:lnTo>
                  <a:pt x="7822819" y="63500"/>
                </a:lnTo>
                <a:lnTo>
                  <a:pt x="7814208" y="76200"/>
                </a:lnTo>
                <a:lnTo>
                  <a:pt x="7814360" y="76200"/>
                </a:lnTo>
                <a:lnTo>
                  <a:pt x="7806156" y="88900"/>
                </a:lnTo>
                <a:close/>
              </a:path>
              <a:path w="8239125" h="3975100">
                <a:moveTo>
                  <a:pt x="8188959" y="101600"/>
                </a:moveTo>
                <a:lnTo>
                  <a:pt x="8181340" y="101600"/>
                </a:lnTo>
                <a:lnTo>
                  <a:pt x="8173974" y="88900"/>
                </a:lnTo>
                <a:lnTo>
                  <a:pt x="8166481" y="88900"/>
                </a:lnTo>
                <a:lnTo>
                  <a:pt x="8158264" y="76200"/>
                </a:lnTo>
                <a:lnTo>
                  <a:pt x="8158429" y="76200"/>
                </a:lnTo>
                <a:lnTo>
                  <a:pt x="8149805" y="63500"/>
                </a:lnTo>
                <a:lnTo>
                  <a:pt x="8165160" y="63500"/>
                </a:lnTo>
                <a:lnTo>
                  <a:pt x="8173529" y="76200"/>
                </a:lnTo>
                <a:lnTo>
                  <a:pt x="8181467" y="88900"/>
                </a:lnTo>
                <a:lnTo>
                  <a:pt x="8188959" y="101600"/>
                </a:lnTo>
                <a:close/>
              </a:path>
              <a:path w="8239125" h="3975100">
                <a:moveTo>
                  <a:pt x="7757744" y="165100"/>
                </a:moveTo>
                <a:lnTo>
                  <a:pt x="7748892" y="165100"/>
                </a:lnTo>
                <a:lnTo>
                  <a:pt x="7753324" y="152400"/>
                </a:lnTo>
                <a:lnTo>
                  <a:pt x="7770164" y="114300"/>
                </a:lnTo>
                <a:lnTo>
                  <a:pt x="7783804" y="88900"/>
                </a:lnTo>
                <a:lnTo>
                  <a:pt x="7798650" y="88900"/>
                </a:lnTo>
                <a:lnTo>
                  <a:pt x="7791284" y="101600"/>
                </a:lnTo>
                <a:lnTo>
                  <a:pt x="7791424" y="101600"/>
                </a:lnTo>
                <a:lnTo>
                  <a:pt x="7784515" y="114300"/>
                </a:lnTo>
                <a:lnTo>
                  <a:pt x="7778305" y="114300"/>
                </a:lnTo>
                <a:lnTo>
                  <a:pt x="7772336" y="127000"/>
                </a:lnTo>
                <a:lnTo>
                  <a:pt x="7766964" y="139700"/>
                </a:lnTo>
                <a:lnTo>
                  <a:pt x="7762100" y="152400"/>
                </a:lnTo>
                <a:lnTo>
                  <a:pt x="7757744" y="165100"/>
                </a:lnTo>
                <a:close/>
              </a:path>
              <a:path w="8239125" h="3975100">
                <a:moveTo>
                  <a:pt x="8223745" y="165100"/>
                </a:moveTo>
                <a:lnTo>
                  <a:pt x="8214880" y="165100"/>
                </a:lnTo>
                <a:lnTo>
                  <a:pt x="8210435" y="152400"/>
                </a:lnTo>
                <a:lnTo>
                  <a:pt x="8205558" y="139700"/>
                </a:lnTo>
                <a:lnTo>
                  <a:pt x="8200186" y="127000"/>
                </a:lnTo>
                <a:lnTo>
                  <a:pt x="8194319" y="114300"/>
                </a:lnTo>
                <a:lnTo>
                  <a:pt x="8188121" y="114300"/>
                </a:lnTo>
                <a:lnTo>
                  <a:pt x="8181200" y="101600"/>
                </a:lnTo>
                <a:lnTo>
                  <a:pt x="8196008" y="101600"/>
                </a:lnTo>
                <a:lnTo>
                  <a:pt x="8202460" y="114300"/>
                </a:lnTo>
                <a:lnTo>
                  <a:pt x="8208556" y="127000"/>
                </a:lnTo>
                <a:lnTo>
                  <a:pt x="8214245" y="139700"/>
                </a:lnTo>
                <a:lnTo>
                  <a:pt x="8219300" y="152400"/>
                </a:lnTo>
                <a:lnTo>
                  <a:pt x="8223745" y="165100"/>
                </a:lnTo>
                <a:close/>
              </a:path>
              <a:path w="8239125" h="3975100">
                <a:moveTo>
                  <a:pt x="7753934" y="177800"/>
                </a:moveTo>
                <a:lnTo>
                  <a:pt x="7743113" y="177800"/>
                </a:lnTo>
                <a:lnTo>
                  <a:pt x="7744904" y="165100"/>
                </a:lnTo>
                <a:lnTo>
                  <a:pt x="7757833" y="165100"/>
                </a:lnTo>
                <a:lnTo>
                  <a:pt x="7753934" y="177800"/>
                </a:lnTo>
                <a:close/>
              </a:path>
              <a:path w="8239125" h="3975100">
                <a:moveTo>
                  <a:pt x="8229549" y="177800"/>
                </a:moveTo>
                <a:lnTo>
                  <a:pt x="8218703" y="177800"/>
                </a:lnTo>
                <a:lnTo>
                  <a:pt x="8214804" y="165100"/>
                </a:lnTo>
                <a:lnTo>
                  <a:pt x="8227771" y="165100"/>
                </a:lnTo>
                <a:lnTo>
                  <a:pt x="8229549" y="177800"/>
                </a:lnTo>
                <a:close/>
              </a:path>
              <a:path w="8239125" h="3975100">
                <a:moveTo>
                  <a:pt x="7750670" y="190500"/>
                </a:moveTo>
                <a:lnTo>
                  <a:pt x="7739989" y="190500"/>
                </a:lnTo>
                <a:lnTo>
                  <a:pt x="7741475" y="177800"/>
                </a:lnTo>
                <a:lnTo>
                  <a:pt x="7752270" y="177800"/>
                </a:lnTo>
                <a:lnTo>
                  <a:pt x="7750670" y="190500"/>
                </a:lnTo>
                <a:close/>
              </a:path>
              <a:path w="8239125" h="3975100">
                <a:moveTo>
                  <a:pt x="8232660" y="190500"/>
                </a:moveTo>
                <a:lnTo>
                  <a:pt x="8221954" y="190500"/>
                </a:lnTo>
                <a:lnTo>
                  <a:pt x="8220354" y="177800"/>
                </a:lnTo>
                <a:lnTo>
                  <a:pt x="8231174" y="177800"/>
                </a:lnTo>
                <a:lnTo>
                  <a:pt x="8232660" y="190500"/>
                </a:lnTo>
                <a:close/>
              </a:path>
              <a:path w="8239125" h="3975100">
                <a:moveTo>
                  <a:pt x="7747965" y="203200"/>
                </a:moveTo>
                <a:lnTo>
                  <a:pt x="7737462" y="203200"/>
                </a:lnTo>
                <a:lnTo>
                  <a:pt x="7738656" y="190500"/>
                </a:lnTo>
                <a:lnTo>
                  <a:pt x="7749273" y="190500"/>
                </a:lnTo>
                <a:lnTo>
                  <a:pt x="7747965" y="203200"/>
                </a:lnTo>
                <a:close/>
              </a:path>
              <a:path w="8239125" h="3975100">
                <a:moveTo>
                  <a:pt x="8235188" y="203200"/>
                </a:moveTo>
                <a:lnTo>
                  <a:pt x="8224672" y="203200"/>
                </a:lnTo>
                <a:lnTo>
                  <a:pt x="8223351" y="190500"/>
                </a:lnTo>
                <a:lnTo>
                  <a:pt x="8233994" y="190500"/>
                </a:lnTo>
                <a:lnTo>
                  <a:pt x="8235188" y="203200"/>
                </a:lnTo>
                <a:close/>
              </a:path>
              <a:path w="8239125" h="3975100">
                <a:moveTo>
                  <a:pt x="7744980" y="215900"/>
                </a:moveTo>
                <a:lnTo>
                  <a:pt x="7735544" y="215900"/>
                </a:lnTo>
                <a:lnTo>
                  <a:pt x="7736433" y="203200"/>
                </a:lnTo>
                <a:lnTo>
                  <a:pt x="7745844" y="203200"/>
                </a:lnTo>
                <a:lnTo>
                  <a:pt x="7744980" y="215900"/>
                </a:lnTo>
                <a:close/>
              </a:path>
              <a:path w="8239125" h="3975100">
                <a:moveTo>
                  <a:pt x="8237105" y="215900"/>
                </a:moveTo>
                <a:lnTo>
                  <a:pt x="8227656" y="215900"/>
                </a:lnTo>
                <a:lnTo>
                  <a:pt x="8226793" y="203200"/>
                </a:lnTo>
                <a:lnTo>
                  <a:pt x="8236216" y="203200"/>
                </a:lnTo>
                <a:lnTo>
                  <a:pt x="8237105" y="215900"/>
                </a:lnTo>
                <a:close/>
              </a:path>
              <a:path w="8239125" h="3975100">
                <a:moveTo>
                  <a:pt x="7743736" y="228600"/>
                </a:moveTo>
                <a:lnTo>
                  <a:pt x="7734249" y="228600"/>
                </a:lnTo>
                <a:lnTo>
                  <a:pt x="7734820" y="215900"/>
                </a:lnTo>
                <a:lnTo>
                  <a:pt x="7744294" y="215900"/>
                </a:lnTo>
                <a:lnTo>
                  <a:pt x="7743736" y="228600"/>
                </a:lnTo>
                <a:close/>
              </a:path>
              <a:path w="8239125" h="3975100">
                <a:moveTo>
                  <a:pt x="8238388" y="228600"/>
                </a:moveTo>
                <a:lnTo>
                  <a:pt x="8228901" y="228600"/>
                </a:lnTo>
                <a:lnTo>
                  <a:pt x="8228342" y="215900"/>
                </a:lnTo>
                <a:lnTo>
                  <a:pt x="8237829" y="215900"/>
                </a:lnTo>
                <a:lnTo>
                  <a:pt x="8238388" y="228600"/>
                </a:lnTo>
                <a:close/>
              </a:path>
              <a:path w="8239125" h="3975100">
                <a:moveTo>
                  <a:pt x="7743113" y="241300"/>
                </a:moveTo>
                <a:lnTo>
                  <a:pt x="7733588" y="241300"/>
                </a:lnTo>
                <a:lnTo>
                  <a:pt x="7733842" y="228600"/>
                </a:lnTo>
                <a:lnTo>
                  <a:pt x="7743355" y="228600"/>
                </a:lnTo>
                <a:lnTo>
                  <a:pt x="7743113" y="241300"/>
                </a:lnTo>
                <a:close/>
              </a:path>
              <a:path w="8239125" h="3975100">
                <a:moveTo>
                  <a:pt x="8239048" y="241300"/>
                </a:moveTo>
                <a:lnTo>
                  <a:pt x="8229523" y="241300"/>
                </a:lnTo>
                <a:lnTo>
                  <a:pt x="8229282" y="228600"/>
                </a:lnTo>
                <a:lnTo>
                  <a:pt x="8238794" y="228600"/>
                </a:lnTo>
                <a:lnTo>
                  <a:pt x="8239048" y="241300"/>
                </a:lnTo>
                <a:close/>
              </a:path>
              <a:path w="8239125" h="3975100">
                <a:moveTo>
                  <a:pt x="7743024" y="495300"/>
                </a:moveTo>
                <a:lnTo>
                  <a:pt x="7733499" y="495300"/>
                </a:lnTo>
                <a:lnTo>
                  <a:pt x="7733512" y="241300"/>
                </a:lnTo>
                <a:lnTo>
                  <a:pt x="7733665" y="254000"/>
                </a:lnTo>
                <a:lnTo>
                  <a:pt x="7734160" y="254000"/>
                </a:lnTo>
                <a:lnTo>
                  <a:pt x="7734973" y="266700"/>
                </a:lnTo>
                <a:lnTo>
                  <a:pt x="7736141" y="266700"/>
                </a:lnTo>
                <a:lnTo>
                  <a:pt x="7737589" y="279400"/>
                </a:lnTo>
                <a:lnTo>
                  <a:pt x="7739265" y="279400"/>
                </a:lnTo>
                <a:lnTo>
                  <a:pt x="7741284" y="292100"/>
                </a:lnTo>
                <a:lnTo>
                  <a:pt x="7743024" y="292100"/>
                </a:lnTo>
                <a:lnTo>
                  <a:pt x="7743024" y="495300"/>
                </a:lnTo>
                <a:close/>
              </a:path>
              <a:path w="8239125" h="3975100">
                <a:moveTo>
                  <a:pt x="7743024" y="292100"/>
                </a:moveTo>
                <a:lnTo>
                  <a:pt x="7741284" y="292100"/>
                </a:lnTo>
                <a:lnTo>
                  <a:pt x="7739265" y="279400"/>
                </a:lnTo>
                <a:lnTo>
                  <a:pt x="7737589" y="279400"/>
                </a:lnTo>
                <a:lnTo>
                  <a:pt x="7736141" y="266700"/>
                </a:lnTo>
                <a:lnTo>
                  <a:pt x="7734973" y="266700"/>
                </a:lnTo>
                <a:lnTo>
                  <a:pt x="7734160" y="254000"/>
                </a:lnTo>
                <a:lnTo>
                  <a:pt x="7733665" y="254000"/>
                </a:lnTo>
                <a:lnTo>
                  <a:pt x="7733512" y="241300"/>
                </a:lnTo>
                <a:lnTo>
                  <a:pt x="7743024" y="241300"/>
                </a:lnTo>
                <a:lnTo>
                  <a:pt x="7743024" y="292100"/>
                </a:lnTo>
                <a:close/>
              </a:path>
              <a:path w="8239125" h="3975100">
                <a:moveTo>
                  <a:pt x="7750302" y="292100"/>
                </a:moveTo>
                <a:lnTo>
                  <a:pt x="7743024" y="292100"/>
                </a:lnTo>
                <a:lnTo>
                  <a:pt x="7743024" y="241300"/>
                </a:lnTo>
                <a:lnTo>
                  <a:pt x="7743190" y="254000"/>
                </a:lnTo>
                <a:lnTo>
                  <a:pt x="7743634" y="254000"/>
                </a:lnTo>
                <a:lnTo>
                  <a:pt x="7744421" y="266700"/>
                </a:lnTo>
                <a:lnTo>
                  <a:pt x="7745425" y="266700"/>
                </a:lnTo>
                <a:lnTo>
                  <a:pt x="7746809" y="279400"/>
                </a:lnTo>
                <a:lnTo>
                  <a:pt x="7748358" y="279400"/>
                </a:lnTo>
                <a:lnTo>
                  <a:pt x="7750302" y="292100"/>
                </a:lnTo>
                <a:close/>
              </a:path>
              <a:path w="8239125" h="3975100">
                <a:moveTo>
                  <a:pt x="7981556" y="292100"/>
                </a:moveTo>
                <a:lnTo>
                  <a:pt x="7974279" y="292100"/>
                </a:lnTo>
                <a:lnTo>
                  <a:pt x="7976222" y="279400"/>
                </a:lnTo>
                <a:lnTo>
                  <a:pt x="7977771" y="279400"/>
                </a:lnTo>
                <a:lnTo>
                  <a:pt x="7979156" y="266700"/>
                </a:lnTo>
                <a:lnTo>
                  <a:pt x="7980159" y="266700"/>
                </a:lnTo>
                <a:lnTo>
                  <a:pt x="7980946" y="254000"/>
                </a:lnTo>
                <a:lnTo>
                  <a:pt x="7981391" y="254000"/>
                </a:lnTo>
                <a:lnTo>
                  <a:pt x="7981556" y="241300"/>
                </a:lnTo>
                <a:lnTo>
                  <a:pt x="7981556" y="292100"/>
                </a:lnTo>
                <a:close/>
              </a:path>
              <a:path w="8239125" h="3975100">
                <a:moveTo>
                  <a:pt x="7991081" y="495300"/>
                </a:moveTo>
                <a:lnTo>
                  <a:pt x="7981556" y="495300"/>
                </a:lnTo>
                <a:lnTo>
                  <a:pt x="7981556" y="241300"/>
                </a:lnTo>
                <a:lnTo>
                  <a:pt x="7991081" y="241300"/>
                </a:lnTo>
                <a:lnTo>
                  <a:pt x="7990903" y="254000"/>
                </a:lnTo>
                <a:lnTo>
                  <a:pt x="7990395" y="254000"/>
                </a:lnTo>
                <a:lnTo>
                  <a:pt x="7989570" y="266700"/>
                </a:lnTo>
                <a:lnTo>
                  <a:pt x="7988439" y="266700"/>
                </a:lnTo>
                <a:lnTo>
                  <a:pt x="7986991" y="279400"/>
                </a:lnTo>
                <a:lnTo>
                  <a:pt x="7985252" y="279400"/>
                </a:lnTo>
                <a:lnTo>
                  <a:pt x="7983220" y="292100"/>
                </a:lnTo>
                <a:lnTo>
                  <a:pt x="7991081" y="292100"/>
                </a:lnTo>
                <a:lnTo>
                  <a:pt x="7991081" y="495300"/>
                </a:lnTo>
                <a:close/>
              </a:path>
              <a:path w="8239125" h="3975100">
                <a:moveTo>
                  <a:pt x="7991081" y="292100"/>
                </a:moveTo>
                <a:lnTo>
                  <a:pt x="7983220" y="292100"/>
                </a:lnTo>
                <a:lnTo>
                  <a:pt x="7985252" y="279400"/>
                </a:lnTo>
                <a:lnTo>
                  <a:pt x="7986991" y="279400"/>
                </a:lnTo>
                <a:lnTo>
                  <a:pt x="7988439" y="266700"/>
                </a:lnTo>
                <a:lnTo>
                  <a:pt x="7989570" y="266700"/>
                </a:lnTo>
                <a:lnTo>
                  <a:pt x="7990395" y="254000"/>
                </a:lnTo>
                <a:lnTo>
                  <a:pt x="7990903" y="254000"/>
                </a:lnTo>
                <a:lnTo>
                  <a:pt x="7991081" y="241300"/>
                </a:lnTo>
                <a:lnTo>
                  <a:pt x="7991081" y="292100"/>
                </a:lnTo>
                <a:close/>
              </a:path>
              <a:path w="8239125" h="3975100">
                <a:moveTo>
                  <a:pt x="8229511" y="317500"/>
                </a:moveTo>
                <a:lnTo>
                  <a:pt x="8220354" y="317500"/>
                </a:lnTo>
                <a:lnTo>
                  <a:pt x="8221954" y="304800"/>
                </a:lnTo>
                <a:lnTo>
                  <a:pt x="8223351" y="304800"/>
                </a:lnTo>
                <a:lnTo>
                  <a:pt x="8224672" y="292100"/>
                </a:lnTo>
                <a:lnTo>
                  <a:pt x="8225790" y="292100"/>
                </a:lnTo>
                <a:lnTo>
                  <a:pt x="8226806" y="279400"/>
                </a:lnTo>
                <a:lnTo>
                  <a:pt x="8227631" y="279400"/>
                </a:lnTo>
                <a:lnTo>
                  <a:pt x="8228355" y="266700"/>
                </a:lnTo>
                <a:lnTo>
                  <a:pt x="8228888" y="266700"/>
                </a:lnTo>
                <a:lnTo>
                  <a:pt x="8229282" y="254000"/>
                </a:lnTo>
                <a:lnTo>
                  <a:pt x="8229523" y="254000"/>
                </a:lnTo>
                <a:lnTo>
                  <a:pt x="8229600" y="241300"/>
                </a:lnTo>
                <a:lnTo>
                  <a:pt x="8229511" y="317500"/>
                </a:lnTo>
                <a:close/>
              </a:path>
              <a:path w="8239125" h="3975100">
                <a:moveTo>
                  <a:pt x="8229600" y="316810"/>
                </a:moveTo>
                <a:lnTo>
                  <a:pt x="8229600" y="241300"/>
                </a:lnTo>
                <a:lnTo>
                  <a:pt x="8239125" y="241300"/>
                </a:lnTo>
                <a:lnTo>
                  <a:pt x="8239036" y="254000"/>
                </a:lnTo>
                <a:lnTo>
                  <a:pt x="8238794" y="254000"/>
                </a:lnTo>
                <a:lnTo>
                  <a:pt x="8238388" y="266700"/>
                </a:lnTo>
                <a:lnTo>
                  <a:pt x="8237816" y="266700"/>
                </a:lnTo>
                <a:lnTo>
                  <a:pt x="8237080" y="279400"/>
                </a:lnTo>
                <a:lnTo>
                  <a:pt x="8236204" y="279400"/>
                </a:lnTo>
                <a:lnTo>
                  <a:pt x="8235162" y="292100"/>
                </a:lnTo>
                <a:lnTo>
                  <a:pt x="8233981" y="292100"/>
                </a:lnTo>
                <a:lnTo>
                  <a:pt x="8232635" y="304800"/>
                </a:lnTo>
                <a:lnTo>
                  <a:pt x="8231149" y="304800"/>
                </a:lnTo>
                <a:lnTo>
                  <a:pt x="8229600" y="316810"/>
                </a:lnTo>
                <a:close/>
              </a:path>
              <a:path w="8239125" h="3975100">
                <a:moveTo>
                  <a:pt x="8239125" y="3225800"/>
                </a:moveTo>
                <a:lnTo>
                  <a:pt x="8229600" y="3225800"/>
                </a:lnTo>
                <a:lnTo>
                  <a:pt x="8229600" y="316810"/>
                </a:lnTo>
                <a:lnTo>
                  <a:pt x="8231149" y="304800"/>
                </a:lnTo>
                <a:lnTo>
                  <a:pt x="8232635" y="304800"/>
                </a:lnTo>
                <a:lnTo>
                  <a:pt x="8233981" y="292100"/>
                </a:lnTo>
                <a:lnTo>
                  <a:pt x="8235162" y="292100"/>
                </a:lnTo>
                <a:lnTo>
                  <a:pt x="8236204" y="279400"/>
                </a:lnTo>
                <a:lnTo>
                  <a:pt x="8237080" y="279400"/>
                </a:lnTo>
                <a:lnTo>
                  <a:pt x="8237816" y="266700"/>
                </a:lnTo>
                <a:lnTo>
                  <a:pt x="8238388" y="266700"/>
                </a:lnTo>
                <a:lnTo>
                  <a:pt x="8238794" y="254000"/>
                </a:lnTo>
                <a:lnTo>
                  <a:pt x="8239036" y="254000"/>
                </a:lnTo>
                <a:lnTo>
                  <a:pt x="8239125" y="241300"/>
                </a:lnTo>
                <a:lnTo>
                  <a:pt x="8239125" y="3225800"/>
                </a:lnTo>
                <a:close/>
              </a:path>
              <a:path w="8239125" h="3975100">
                <a:moveTo>
                  <a:pt x="7757477" y="304800"/>
                </a:moveTo>
                <a:lnTo>
                  <a:pt x="7746161" y="304800"/>
                </a:lnTo>
                <a:lnTo>
                  <a:pt x="7743583" y="292100"/>
                </a:lnTo>
                <a:lnTo>
                  <a:pt x="7754734" y="292100"/>
                </a:lnTo>
                <a:lnTo>
                  <a:pt x="7757477" y="304800"/>
                </a:lnTo>
                <a:close/>
              </a:path>
              <a:path w="8239125" h="3975100">
                <a:moveTo>
                  <a:pt x="7978317" y="304800"/>
                </a:moveTo>
                <a:lnTo>
                  <a:pt x="7967103" y="304800"/>
                </a:lnTo>
                <a:lnTo>
                  <a:pt x="7969846" y="292100"/>
                </a:lnTo>
                <a:lnTo>
                  <a:pt x="7980908" y="292100"/>
                </a:lnTo>
                <a:lnTo>
                  <a:pt x="7978317" y="304800"/>
                </a:lnTo>
                <a:close/>
              </a:path>
              <a:path w="8239125" h="3975100">
                <a:moveTo>
                  <a:pt x="7763459" y="317500"/>
                </a:moveTo>
                <a:lnTo>
                  <a:pt x="7752092" y="317500"/>
                </a:lnTo>
                <a:lnTo>
                  <a:pt x="7748993" y="304800"/>
                </a:lnTo>
                <a:lnTo>
                  <a:pt x="7760233" y="304800"/>
                </a:lnTo>
                <a:lnTo>
                  <a:pt x="7763459" y="317500"/>
                </a:lnTo>
                <a:close/>
              </a:path>
              <a:path w="8239125" h="3975100">
                <a:moveTo>
                  <a:pt x="7972374" y="317500"/>
                </a:moveTo>
                <a:lnTo>
                  <a:pt x="7961122" y="317500"/>
                </a:lnTo>
                <a:lnTo>
                  <a:pt x="7964347" y="304800"/>
                </a:lnTo>
                <a:lnTo>
                  <a:pt x="7975473" y="304800"/>
                </a:lnTo>
                <a:lnTo>
                  <a:pt x="7972374" y="317500"/>
                </a:lnTo>
                <a:close/>
              </a:path>
              <a:path w="8239125" h="3975100">
                <a:moveTo>
                  <a:pt x="7774089" y="330200"/>
                </a:moveTo>
                <a:lnTo>
                  <a:pt x="7762849" y="330200"/>
                </a:lnTo>
                <a:lnTo>
                  <a:pt x="7759026" y="317500"/>
                </a:lnTo>
                <a:lnTo>
                  <a:pt x="7770190" y="317500"/>
                </a:lnTo>
                <a:lnTo>
                  <a:pt x="7774089" y="330200"/>
                </a:lnTo>
                <a:close/>
              </a:path>
              <a:path w="8239125" h="3975100">
                <a:moveTo>
                  <a:pt x="7961591" y="330200"/>
                </a:moveTo>
                <a:lnTo>
                  <a:pt x="7950492" y="330200"/>
                </a:lnTo>
                <a:lnTo>
                  <a:pt x="7954391" y="317500"/>
                </a:lnTo>
                <a:lnTo>
                  <a:pt x="7965414" y="317500"/>
                </a:lnTo>
                <a:lnTo>
                  <a:pt x="7961591" y="330200"/>
                </a:lnTo>
                <a:close/>
              </a:path>
              <a:path w="8239125" h="3975100">
                <a:moveTo>
                  <a:pt x="8195881" y="393700"/>
                </a:moveTo>
                <a:lnTo>
                  <a:pt x="8181200" y="393700"/>
                </a:lnTo>
                <a:lnTo>
                  <a:pt x="8188121" y="381000"/>
                </a:lnTo>
                <a:lnTo>
                  <a:pt x="8194446" y="368300"/>
                </a:lnTo>
                <a:lnTo>
                  <a:pt x="8200186" y="368300"/>
                </a:lnTo>
                <a:lnTo>
                  <a:pt x="8205660" y="355600"/>
                </a:lnTo>
                <a:lnTo>
                  <a:pt x="8210524" y="342900"/>
                </a:lnTo>
                <a:lnTo>
                  <a:pt x="8214880" y="330200"/>
                </a:lnTo>
                <a:lnTo>
                  <a:pt x="8218703" y="317500"/>
                </a:lnTo>
                <a:lnTo>
                  <a:pt x="8227720" y="317500"/>
                </a:lnTo>
                <a:lnTo>
                  <a:pt x="8223745" y="330200"/>
                </a:lnTo>
                <a:lnTo>
                  <a:pt x="8219211" y="342900"/>
                </a:lnTo>
                <a:lnTo>
                  <a:pt x="8214144" y="355600"/>
                </a:lnTo>
                <a:lnTo>
                  <a:pt x="8208556" y="368300"/>
                </a:lnTo>
                <a:lnTo>
                  <a:pt x="8202460" y="381000"/>
                </a:lnTo>
                <a:lnTo>
                  <a:pt x="8195881" y="393700"/>
                </a:lnTo>
                <a:close/>
              </a:path>
              <a:path w="8239125" h="3975100">
                <a:moveTo>
                  <a:pt x="7786522" y="342900"/>
                </a:moveTo>
                <a:lnTo>
                  <a:pt x="7771142" y="342900"/>
                </a:lnTo>
                <a:lnTo>
                  <a:pt x="7766888" y="330200"/>
                </a:lnTo>
                <a:lnTo>
                  <a:pt x="7782013" y="330200"/>
                </a:lnTo>
                <a:lnTo>
                  <a:pt x="7786522" y="342900"/>
                </a:lnTo>
                <a:close/>
              </a:path>
              <a:path w="8239125" h="3975100">
                <a:moveTo>
                  <a:pt x="7953273" y="342900"/>
                </a:moveTo>
                <a:lnTo>
                  <a:pt x="7938058" y="342900"/>
                </a:lnTo>
                <a:lnTo>
                  <a:pt x="7942567" y="330200"/>
                </a:lnTo>
                <a:lnTo>
                  <a:pt x="7957540" y="330200"/>
                </a:lnTo>
                <a:lnTo>
                  <a:pt x="7953273" y="342900"/>
                </a:lnTo>
                <a:close/>
              </a:path>
              <a:path w="8239125" h="3975100">
                <a:moveTo>
                  <a:pt x="7805547" y="355600"/>
                </a:moveTo>
                <a:lnTo>
                  <a:pt x="7785138" y="355600"/>
                </a:lnTo>
                <a:lnTo>
                  <a:pt x="7780286" y="342900"/>
                </a:lnTo>
                <a:lnTo>
                  <a:pt x="7800352" y="342900"/>
                </a:lnTo>
                <a:lnTo>
                  <a:pt x="7805547" y="355600"/>
                </a:lnTo>
                <a:close/>
              </a:path>
              <a:path w="8239125" h="3975100">
                <a:moveTo>
                  <a:pt x="7939443" y="355600"/>
                </a:moveTo>
                <a:lnTo>
                  <a:pt x="7919034" y="355600"/>
                </a:lnTo>
                <a:lnTo>
                  <a:pt x="7924228" y="342900"/>
                </a:lnTo>
                <a:lnTo>
                  <a:pt x="7944129" y="342900"/>
                </a:lnTo>
                <a:lnTo>
                  <a:pt x="7939443" y="355600"/>
                </a:lnTo>
                <a:close/>
              </a:path>
              <a:path w="8239125" h="3975100">
                <a:moveTo>
                  <a:pt x="7832598" y="368300"/>
                </a:moveTo>
                <a:lnTo>
                  <a:pt x="7806347" y="368300"/>
                </a:lnTo>
                <a:lnTo>
                  <a:pt x="7800797" y="355600"/>
                </a:lnTo>
                <a:lnTo>
                  <a:pt x="7826717" y="355600"/>
                </a:lnTo>
                <a:lnTo>
                  <a:pt x="7832598" y="368300"/>
                </a:lnTo>
                <a:close/>
              </a:path>
              <a:path w="8239125" h="3975100">
                <a:moveTo>
                  <a:pt x="7838363" y="368300"/>
                </a:moveTo>
                <a:lnTo>
                  <a:pt x="7832598" y="368300"/>
                </a:lnTo>
                <a:lnTo>
                  <a:pt x="7832369" y="355600"/>
                </a:lnTo>
                <a:lnTo>
                  <a:pt x="7838363" y="368300"/>
                </a:lnTo>
                <a:close/>
              </a:path>
              <a:path w="8239125" h="3975100">
                <a:moveTo>
                  <a:pt x="7891983" y="368300"/>
                </a:moveTo>
                <a:lnTo>
                  <a:pt x="7886217" y="368300"/>
                </a:lnTo>
                <a:lnTo>
                  <a:pt x="7892211" y="355600"/>
                </a:lnTo>
                <a:lnTo>
                  <a:pt x="7891983" y="368300"/>
                </a:lnTo>
                <a:close/>
              </a:path>
              <a:path w="8239125" h="3975100">
                <a:moveTo>
                  <a:pt x="7918018" y="368300"/>
                </a:moveTo>
                <a:lnTo>
                  <a:pt x="7891983" y="368300"/>
                </a:lnTo>
                <a:lnTo>
                  <a:pt x="7897876" y="355600"/>
                </a:lnTo>
                <a:lnTo>
                  <a:pt x="7923580" y="355600"/>
                </a:lnTo>
                <a:lnTo>
                  <a:pt x="7918018" y="368300"/>
                </a:lnTo>
                <a:close/>
              </a:path>
              <a:path w="8239125" h="3975100">
                <a:moveTo>
                  <a:pt x="7868793" y="381000"/>
                </a:moveTo>
                <a:lnTo>
                  <a:pt x="7855546" y="381000"/>
                </a:lnTo>
                <a:lnTo>
                  <a:pt x="7849006" y="368300"/>
                </a:lnTo>
                <a:lnTo>
                  <a:pt x="7875333" y="368300"/>
                </a:lnTo>
                <a:lnTo>
                  <a:pt x="7868793" y="381000"/>
                </a:lnTo>
                <a:close/>
              </a:path>
              <a:path w="8239125" h="3975100">
                <a:moveTo>
                  <a:pt x="8173377" y="419100"/>
                </a:moveTo>
                <a:lnTo>
                  <a:pt x="8158264" y="419100"/>
                </a:lnTo>
                <a:lnTo>
                  <a:pt x="8166481" y="406400"/>
                </a:lnTo>
                <a:lnTo>
                  <a:pt x="8173974" y="406400"/>
                </a:lnTo>
                <a:lnTo>
                  <a:pt x="8181340" y="393700"/>
                </a:lnTo>
                <a:lnTo>
                  <a:pt x="8188833" y="393700"/>
                </a:lnTo>
                <a:lnTo>
                  <a:pt x="8181467" y="406400"/>
                </a:lnTo>
                <a:lnTo>
                  <a:pt x="8173377" y="419100"/>
                </a:lnTo>
                <a:close/>
              </a:path>
              <a:path w="8239125" h="3975100">
                <a:moveTo>
                  <a:pt x="8147037" y="444500"/>
                </a:moveTo>
                <a:lnTo>
                  <a:pt x="8131784" y="444500"/>
                </a:lnTo>
                <a:lnTo>
                  <a:pt x="8141157" y="431800"/>
                </a:lnTo>
                <a:lnTo>
                  <a:pt x="8149805" y="431800"/>
                </a:lnTo>
                <a:lnTo>
                  <a:pt x="8158429" y="419100"/>
                </a:lnTo>
                <a:lnTo>
                  <a:pt x="8165160" y="419100"/>
                </a:lnTo>
                <a:lnTo>
                  <a:pt x="8156219" y="431800"/>
                </a:lnTo>
                <a:lnTo>
                  <a:pt x="8147037" y="444500"/>
                </a:lnTo>
                <a:close/>
              </a:path>
              <a:path w="8239125" h="3975100">
                <a:moveTo>
                  <a:pt x="8127568" y="457200"/>
                </a:moveTo>
                <a:lnTo>
                  <a:pt x="8112366" y="457200"/>
                </a:lnTo>
                <a:lnTo>
                  <a:pt x="8122424" y="444500"/>
                </a:lnTo>
                <a:lnTo>
                  <a:pt x="8137486" y="444500"/>
                </a:lnTo>
                <a:lnTo>
                  <a:pt x="8127568" y="457200"/>
                </a:lnTo>
                <a:close/>
              </a:path>
              <a:path w="8239125" h="3975100">
                <a:moveTo>
                  <a:pt x="8106714" y="469900"/>
                </a:moveTo>
                <a:lnTo>
                  <a:pt x="8091678" y="469900"/>
                </a:lnTo>
                <a:lnTo>
                  <a:pt x="8102384" y="457200"/>
                </a:lnTo>
                <a:lnTo>
                  <a:pt x="8117509" y="457200"/>
                </a:lnTo>
                <a:lnTo>
                  <a:pt x="8106714" y="469900"/>
                </a:lnTo>
                <a:close/>
              </a:path>
              <a:path w="8239125" h="3975100">
                <a:moveTo>
                  <a:pt x="8084616" y="482600"/>
                </a:moveTo>
                <a:lnTo>
                  <a:pt x="8058543" y="482600"/>
                </a:lnTo>
                <a:lnTo>
                  <a:pt x="8070075" y="469900"/>
                </a:lnTo>
                <a:lnTo>
                  <a:pt x="8095818" y="469900"/>
                </a:lnTo>
                <a:lnTo>
                  <a:pt x="8084616" y="482600"/>
                </a:lnTo>
                <a:close/>
              </a:path>
              <a:path w="8239125" h="3975100">
                <a:moveTo>
                  <a:pt x="8055470" y="495300"/>
                </a:moveTo>
                <a:lnTo>
                  <a:pt x="8004975" y="495300"/>
                </a:lnTo>
                <a:lnTo>
                  <a:pt x="8011248" y="482600"/>
                </a:lnTo>
                <a:lnTo>
                  <a:pt x="8061439" y="482600"/>
                </a:lnTo>
                <a:lnTo>
                  <a:pt x="8055470" y="495300"/>
                </a:lnTo>
                <a:close/>
              </a:path>
              <a:path w="8239125" h="3975100">
                <a:moveTo>
                  <a:pt x="215696" y="508000"/>
                </a:moveTo>
                <a:lnTo>
                  <a:pt x="166001" y="508000"/>
                </a:lnTo>
                <a:lnTo>
                  <a:pt x="177685" y="495300"/>
                </a:lnTo>
                <a:lnTo>
                  <a:pt x="221881" y="495300"/>
                </a:lnTo>
                <a:lnTo>
                  <a:pt x="215696" y="508000"/>
                </a:lnTo>
                <a:close/>
              </a:path>
              <a:path w="8239125" h="3975100">
                <a:moveTo>
                  <a:pt x="158000" y="520700"/>
                </a:moveTo>
                <a:lnTo>
                  <a:pt x="143306" y="520700"/>
                </a:lnTo>
                <a:lnTo>
                  <a:pt x="154508" y="508000"/>
                </a:lnTo>
                <a:lnTo>
                  <a:pt x="169265" y="508000"/>
                </a:lnTo>
                <a:lnTo>
                  <a:pt x="158000" y="520700"/>
                </a:lnTo>
                <a:close/>
              </a:path>
              <a:path w="8239125" h="3975100">
                <a:moveTo>
                  <a:pt x="116700" y="546100"/>
                </a:moveTo>
                <a:lnTo>
                  <a:pt x="101638" y="546100"/>
                </a:lnTo>
                <a:lnTo>
                  <a:pt x="111556" y="533400"/>
                </a:lnTo>
                <a:lnTo>
                  <a:pt x="121615" y="520700"/>
                </a:lnTo>
                <a:lnTo>
                  <a:pt x="147447" y="520700"/>
                </a:lnTo>
                <a:lnTo>
                  <a:pt x="136740" y="533400"/>
                </a:lnTo>
                <a:lnTo>
                  <a:pt x="126758" y="533400"/>
                </a:lnTo>
                <a:lnTo>
                  <a:pt x="116700" y="546100"/>
                </a:lnTo>
                <a:close/>
              </a:path>
              <a:path w="8239125" h="3975100">
                <a:moveTo>
                  <a:pt x="97967" y="558800"/>
                </a:moveTo>
                <a:lnTo>
                  <a:pt x="82905" y="558800"/>
                </a:lnTo>
                <a:lnTo>
                  <a:pt x="92087" y="546100"/>
                </a:lnTo>
                <a:lnTo>
                  <a:pt x="107340" y="546100"/>
                </a:lnTo>
                <a:lnTo>
                  <a:pt x="97967" y="558800"/>
                </a:lnTo>
                <a:close/>
              </a:path>
              <a:path w="8239125" h="3975100">
                <a:moveTo>
                  <a:pt x="57784" y="596900"/>
                </a:moveTo>
                <a:lnTo>
                  <a:pt x="50292" y="596900"/>
                </a:lnTo>
                <a:lnTo>
                  <a:pt x="57657" y="584200"/>
                </a:lnTo>
                <a:lnTo>
                  <a:pt x="65747" y="571500"/>
                </a:lnTo>
                <a:lnTo>
                  <a:pt x="73964" y="558800"/>
                </a:lnTo>
                <a:lnTo>
                  <a:pt x="89319" y="558800"/>
                </a:lnTo>
                <a:lnTo>
                  <a:pt x="80695" y="571500"/>
                </a:lnTo>
                <a:lnTo>
                  <a:pt x="80860" y="571500"/>
                </a:lnTo>
                <a:lnTo>
                  <a:pt x="72643" y="584200"/>
                </a:lnTo>
                <a:lnTo>
                  <a:pt x="65151" y="584200"/>
                </a:lnTo>
                <a:lnTo>
                  <a:pt x="57784" y="596900"/>
                </a:lnTo>
                <a:close/>
              </a:path>
              <a:path w="8239125" h="3975100">
                <a:moveTo>
                  <a:pt x="20421" y="673100"/>
                </a:moveTo>
                <a:lnTo>
                  <a:pt x="11404" y="673100"/>
                </a:lnTo>
                <a:lnTo>
                  <a:pt x="15379" y="660400"/>
                </a:lnTo>
                <a:lnTo>
                  <a:pt x="30568" y="622300"/>
                </a:lnTo>
                <a:lnTo>
                  <a:pt x="43243" y="596900"/>
                </a:lnTo>
                <a:lnTo>
                  <a:pt x="57924" y="596900"/>
                </a:lnTo>
                <a:lnTo>
                  <a:pt x="51003" y="609600"/>
                </a:lnTo>
                <a:lnTo>
                  <a:pt x="51130" y="609600"/>
                </a:lnTo>
                <a:lnTo>
                  <a:pt x="44678" y="622300"/>
                </a:lnTo>
                <a:lnTo>
                  <a:pt x="38938" y="622300"/>
                </a:lnTo>
                <a:lnTo>
                  <a:pt x="33464" y="635000"/>
                </a:lnTo>
                <a:lnTo>
                  <a:pt x="28600" y="647700"/>
                </a:lnTo>
                <a:lnTo>
                  <a:pt x="24244" y="660400"/>
                </a:lnTo>
                <a:lnTo>
                  <a:pt x="20421" y="673100"/>
                </a:lnTo>
                <a:close/>
              </a:path>
              <a:path w="8239125" h="3975100">
                <a:moveTo>
                  <a:pt x="402894" y="622300"/>
                </a:moveTo>
                <a:lnTo>
                  <a:pt x="351002" y="622300"/>
                </a:lnTo>
                <a:lnTo>
                  <a:pt x="357111" y="609600"/>
                </a:lnTo>
                <a:lnTo>
                  <a:pt x="396557" y="609600"/>
                </a:lnTo>
                <a:lnTo>
                  <a:pt x="402894" y="622300"/>
                </a:lnTo>
                <a:close/>
              </a:path>
              <a:path w="8239125" h="3975100">
                <a:moveTo>
                  <a:pt x="335711" y="635000"/>
                </a:moveTo>
                <a:lnTo>
                  <a:pt x="315544" y="635000"/>
                </a:lnTo>
                <a:lnTo>
                  <a:pt x="321106" y="622300"/>
                </a:lnTo>
                <a:lnTo>
                  <a:pt x="341477" y="622300"/>
                </a:lnTo>
                <a:lnTo>
                  <a:pt x="335711" y="635000"/>
                </a:lnTo>
                <a:close/>
              </a:path>
              <a:path w="8239125" h="3975100">
                <a:moveTo>
                  <a:pt x="341248" y="635000"/>
                </a:moveTo>
                <a:lnTo>
                  <a:pt x="341477" y="622300"/>
                </a:lnTo>
                <a:lnTo>
                  <a:pt x="347141" y="622300"/>
                </a:lnTo>
                <a:lnTo>
                  <a:pt x="341248" y="635000"/>
                </a:lnTo>
                <a:close/>
              </a:path>
              <a:path w="8239125" h="3975100">
                <a:moveTo>
                  <a:pt x="412407" y="635000"/>
                </a:moveTo>
                <a:lnTo>
                  <a:pt x="406527" y="622300"/>
                </a:lnTo>
                <a:lnTo>
                  <a:pt x="412191" y="622300"/>
                </a:lnTo>
                <a:lnTo>
                  <a:pt x="412407" y="635000"/>
                </a:lnTo>
                <a:close/>
              </a:path>
              <a:path w="8239125" h="3975100">
                <a:moveTo>
                  <a:pt x="438327" y="635000"/>
                </a:moveTo>
                <a:lnTo>
                  <a:pt x="417944" y="635000"/>
                </a:lnTo>
                <a:lnTo>
                  <a:pt x="412191" y="622300"/>
                </a:lnTo>
                <a:lnTo>
                  <a:pt x="432777" y="622300"/>
                </a:lnTo>
                <a:lnTo>
                  <a:pt x="438327" y="635000"/>
                </a:lnTo>
                <a:close/>
              </a:path>
              <a:path w="8239125" h="3975100">
                <a:moveTo>
                  <a:pt x="310057" y="647700"/>
                </a:moveTo>
                <a:lnTo>
                  <a:pt x="294995" y="647700"/>
                </a:lnTo>
                <a:lnTo>
                  <a:pt x="299681" y="635000"/>
                </a:lnTo>
                <a:lnTo>
                  <a:pt x="315087" y="635000"/>
                </a:lnTo>
                <a:lnTo>
                  <a:pt x="310057" y="647700"/>
                </a:lnTo>
                <a:close/>
              </a:path>
              <a:path w="8239125" h="3975100">
                <a:moveTo>
                  <a:pt x="458838" y="647700"/>
                </a:moveTo>
                <a:lnTo>
                  <a:pt x="443611" y="647700"/>
                </a:lnTo>
                <a:lnTo>
                  <a:pt x="438569" y="635000"/>
                </a:lnTo>
                <a:lnTo>
                  <a:pt x="453986" y="635000"/>
                </a:lnTo>
                <a:lnTo>
                  <a:pt x="458838" y="647700"/>
                </a:lnTo>
                <a:close/>
              </a:path>
              <a:path w="8239125" h="3975100">
                <a:moveTo>
                  <a:pt x="296557" y="660400"/>
                </a:moveTo>
                <a:lnTo>
                  <a:pt x="281584" y="660400"/>
                </a:lnTo>
                <a:lnTo>
                  <a:pt x="285851" y="647700"/>
                </a:lnTo>
                <a:lnTo>
                  <a:pt x="301066" y="647700"/>
                </a:lnTo>
                <a:lnTo>
                  <a:pt x="296557" y="660400"/>
                </a:lnTo>
                <a:close/>
              </a:path>
              <a:path w="8239125" h="3975100">
                <a:moveTo>
                  <a:pt x="472236" y="660400"/>
                </a:moveTo>
                <a:lnTo>
                  <a:pt x="457111" y="660400"/>
                </a:lnTo>
                <a:lnTo>
                  <a:pt x="452602" y="647700"/>
                </a:lnTo>
                <a:lnTo>
                  <a:pt x="467982" y="647700"/>
                </a:lnTo>
                <a:lnTo>
                  <a:pt x="472236" y="660400"/>
                </a:lnTo>
                <a:close/>
              </a:path>
              <a:path w="8239125" h="3975100">
                <a:moveTo>
                  <a:pt x="281190" y="673100"/>
                </a:moveTo>
                <a:lnTo>
                  <a:pt x="270103" y="673100"/>
                </a:lnTo>
                <a:lnTo>
                  <a:pt x="273697" y="660400"/>
                </a:lnTo>
                <a:lnTo>
                  <a:pt x="284873" y="660400"/>
                </a:lnTo>
                <a:lnTo>
                  <a:pt x="281190" y="673100"/>
                </a:lnTo>
                <a:close/>
              </a:path>
              <a:path w="8239125" h="3975100">
                <a:moveTo>
                  <a:pt x="284734" y="673100"/>
                </a:moveTo>
                <a:lnTo>
                  <a:pt x="284873" y="660400"/>
                </a:lnTo>
                <a:lnTo>
                  <a:pt x="288632" y="660400"/>
                </a:lnTo>
                <a:lnTo>
                  <a:pt x="284734" y="673100"/>
                </a:lnTo>
                <a:close/>
              </a:path>
              <a:path w="8239125" h="3975100">
                <a:moveTo>
                  <a:pt x="468934" y="673100"/>
                </a:moveTo>
                <a:lnTo>
                  <a:pt x="465035" y="660400"/>
                </a:lnTo>
                <a:lnTo>
                  <a:pt x="468795" y="660400"/>
                </a:lnTo>
                <a:lnTo>
                  <a:pt x="468934" y="673100"/>
                </a:lnTo>
                <a:close/>
              </a:path>
              <a:path w="8239125" h="3975100">
                <a:moveTo>
                  <a:pt x="483679" y="673100"/>
                </a:moveTo>
                <a:lnTo>
                  <a:pt x="472478" y="673100"/>
                </a:lnTo>
                <a:lnTo>
                  <a:pt x="468795" y="660400"/>
                </a:lnTo>
                <a:lnTo>
                  <a:pt x="480098" y="660400"/>
                </a:lnTo>
                <a:lnTo>
                  <a:pt x="483679" y="673100"/>
                </a:lnTo>
                <a:close/>
              </a:path>
              <a:path w="8239125" h="3975100">
                <a:moveTo>
                  <a:pt x="17170" y="685800"/>
                </a:moveTo>
                <a:lnTo>
                  <a:pt x="6489" y="685800"/>
                </a:lnTo>
                <a:lnTo>
                  <a:pt x="7975" y="673100"/>
                </a:lnTo>
                <a:lnTo>
                  <a:pt x="18770" y="673100"/>
                </a:lnTo>
                <a:lnTo>
                  <a:pt x="17170" y="685800"/>
                </a:lnTo>
                <a:close/>
              </a:path>
              <a:path w="8239125" h="3975100">
                <a:moveTo>
                  <a:pt x="274777" y="685800"/>
                </a:moveTo>
                <a:lnTo>
                  <a:pt x="263652" y="685800"/>
                </a:lnTo>
                <a:lnTo>
                  <a:pt x="266750" y="673100"/>
                </a:lnTo>
                <a:lnTo>
                  <a:pt x="278003" y="673100"/>
                </a:lnTo>
                <a:lnTo>
                  <a:pt x="274777" y="685800"/>
                </a:lnTo>
                <a:close/>
              </a:path>
              <a:path w="8239125" h="3975100">
                <a:moveTo>
                  <a:pt x="490131" y="685800"/>
                </a:moveTo>
                <a:lnTo>
                  <a:pt x="478891" y="685800"/>
                </a:lnTo>
                <a:lnTo>
                  <a:pt x="475665" y="673100"/>
                </a:lnTo>
                <a:lnTo>
                  <a:pt x="487032" y="673100"/>
                </a:lnTo>
                <a:lnTo>
                  <a:pt x="490131" y="685800"/>
                </a:lnTo>
                <a:close/>
              </a:path>
              <a:path w="8239125" h="3975100">
                <a:moveTo>
                  <a:pt x="14452" y="698500"/>
                </a:moveTo>
                <a:lnTo>
                  <a:pt x="3962" y="698500"/>
                </a:lnTo>
                <a:lnTo>
                  <a:pt x="5143" y="685800"/>
                </a:lnTo>
                <a:lnTo>
                  <a:pt x="15773" y="685800"/>
                </a:lnTo>
                <a:lnTo>
                  <a:pt x="14452" y="698500"/>
                </a:lnTo>
                <a:close/>
              </a:path>
              <a:path w="8239125" h="3975100">
                <a:moveTo>
                  <a:pt x="266890" y="698500"/>
                </a:moveTo>
                <a:lnTo>
                  <a:pt x="258216" y="698500"/>
                </a:lnTo>
                <a:lnTo>
                  <a:pt x="260794" y="685800"/>
                </a:lnTo>
                <a:lnTo>
                  <a:pt x="269379" y="685800"/>
                </a:lnTo>
                <a:lnTo>
                  <a:pt x="266890" y="698500"/>
                </a:lnTo>
                <a:close/>
              </a:path>
              <a:path w="8239125" h="3975100">
                <a:moveTo>
                  <a:pt x="495541" y="698500"/>
                </a:moveTo>
                <a:lnTo>
                  <a:pt x="486765" y="698500"/>
                </a:lnTo>
                <a:lnTo>
                  <a:pt x="484289" y="685800"/>
                </a:lnTo>
                <a:lnTo>
                  <a:pt x="492963" y="685800"/>
                </a:lnTo>
                <a:lnTo>
                  <a:pt x="495541" y="698500"/>
                </a:lnTo>
                <a:close/>
              </a:path>
              <a:path w="8239125" h="3975100">
                <a:moveTo>
                  <a:pt x="12318" y="711200"/>
                </a:moveTo>
                <a:lnTo>
                  <a:pt x="2044" y="711200"/>
                </a:lnTo>
                <a:lnTo>
                  <a:pt x="2920" y="698500"/>
                </a:lnTo>
                <a:lnTo>
                  <a:pt x="13334" y="698500"/>
                </a:lnTo>
                <a:lnTo>
                  <a:pt x="12318" y="711200"/>
                </a:lnTo>
                <a:close/>
              </a:path>
              <a:path w="8239125" h="3975100">
                <a:moveTo>
                  <a:pt x="262902" y="711200"/>
                </a:moveTo>
                <a:lnTo>
                  <a:pt x="252133" y="711200"/>
                </a:lnTo>
                <a:lnTo>
                  <a:pt x="253873" y="698500"/>
                </a:lnTo>
                <a:lnTo>
                  <a:pt x="264845" y="698500"/>
                </a:lnTo>
                <a:lnTo>
                  <a:pt x="262902" y="711200"/>
                </a:lnTo>
                <a:close/>
              </a:path>
              <a:path w="8239125" h="3975100">
                <a:moveTo>
                  <a:pt x="501535" y="711200"/>
                </a:moveTo>
                <a:lnTo>
                  <a:pt x="490766" y="711200"/>
                </a:lnTo>
                <a:lnTo>
                  <a:pt x="488822" y="698500"/>
                </a:lnTo>
                <a:lnTo>
                  <a:pt x="499859" y="698500"/>
                </a:lnTo>
                <a:lnTo>
                  <a:pt x="501535" y="711200"/>
                </a:lnTo>
                <a:close/>
              </a:path>
              <a:path w="8239125" h="3975100">
                <a:moveTo>
                  <a:pt x="10769" y="723900"/>
                </a:moveTo>
                <a:lnTo>
                  <a:pt x="736" y="723900"/>
                </a:lnTo>
                <a:lnTo>
                  <a:pt x="1308" y="711200"/>
                </a:lnTo>
                <a:lnTo>
                  <a:pt x="11480" y="711200"/>
                </a:lnTo>
                <a:lnTo>
                  <a:pt x="10769" y="723900"/>
                </a:lnTo>
                <a:close/>
              </a:path>
              <a:path w="8239125" h="3975100">
                <a:moveTo>
                  <a:pt x="259969" y="723900"/>
                </a:moveTo>
                <a:lnTo>
                  <a:pt x="249554" y="723900"/>
                </a:lnTo>
                <a:lnTo>
                  <a:pt x="250685" y="711200"/>
                </a:lnTo>
                <a:lnTo>
                  <a:pt x="261353" y="711200"/>
                </a:lnTo>
                <a:lnTo>
                  <a:pt x="259969" y="723900"/>
                </a:lnTo>
                <a:close/>
              </a:path>
              <a:path w="8239125" h="3975100">
                <a:moveTo>
                  <a:pt x="504151" y="723900"/>
                </a:moveTo>
                <a:lnTo>
                  <a:pt x="493699" y="723900"/>
                </a:lnTo>
                <a:lnTo>
                  <a:pt x="492315" y="711200"/>
                </a:lnTo>
                <a:lnTo>
                  <a:pt x="503021" y="711200"/>
                </a:lnTo>
                <a:lnTo>
                  <a:pt x="504151" y="723900"/>
                </a:lnTo>
                <a:close/>
              </a:path>
              <a:path w="8239125" h="3975100">
                <a:moveTo>
                  <a:pt x="9601" y="736600"/>
                </a:moveTo>
                <a:lnTo>
                  <a:pt x="76" y="736600"/>
                </a:lnTo>
                <a:lnTo>
                  <a:pt x="330" y="723900"/>
                </a:lnTo>
                <a:lnTo>
                  <a:pt x="9842" y="723900"/>
                </a:lnTo>
                <a:lnTo>
                  <a:pt x="9601" y="736600"/>
                </a:lnTo>
                <a:close/>
              </a:path>
              <a:path w="8239125" h="3975100">
                <a:moveTo>
                  <a:pt x="257721" y="736600"/>
                </a:moveTo>
                <a:lnTo>
                  <a:pt x="248221" y="736600"/>
                </a:lnTo>
                <a:lnTo>
                  <a:pt x="248729" y="723900"/>
                </a:lnTo>
                <a:lnTo>
                  <a:pt x="258203" y="723900"/>
                </a:lnTo>
                <a:lnTo>
                  <a:pt x="257721" y="736600"/>
                </a:lnTo>
                <a:close/>
              </a:path>
              <a:path w="8239125" h="3975100">
                <a:moveTo>
                  <a:pt x="258178" y="736600"/>
                </a:moveTo>
                <a:lnTo>
                  <a:pt x="258203" y="723900"/>
                </a:lnTo>
                <a:lnTo>
                  <a:pt x="258965" y="723900"/>
                </a:lnTo>
                <a:lnTo>
                  <a:pt x="258178" y="736600"/>
                </a:lnTo>
                <a:close/>
              </a:path>
              <a:path w="8239125" h="3975100">
                <a:moveTo>
                  <a:pt x="495490" y="736600"/>
                </a:moveTo>
                <a:lnTo>
                  <a:pt x="494703" y="723900"/>
                </a:lnTo>
                <a:lnTo>
                  <a:pt x="495465" y="723900"/>
                </a:lnTo>
                <a:lnTo>
                  <a:pt x="495490" y="736600"/>
                </a:lnTo>
                <a:close/>
              </a:path>
              <a:path w="8239125" h="3975100">
                <a:moveTo>
                  <a:pt x="505459" y="736600"/>
                </a:moveTo>
                <a:lnTo>
                  <a:pt x="495947" y="736600"/>
                </a:lnTo>
                <a:lnTo>
                  <a:pt x="495465" y="723900"/>
                </a:lnTo>
                <a:lnTo>
                  <a:pt x="504964" y="723900"/>
                </a:lnTo>
                <a:lnTo>
                  <a:pt x="505459" y="736600"/>
                </a:lnTo>
                <a:close/>
              </a:path>
              <a:path w="8239125" h="3975100">
                <a:moveTo>
                  <a:pt x="9525" y="3721100"/>
                </a:moveTo>
                <a:lnTo>
                  <a:pt x="0" y="3721100"/>
                </a:lnTo>
                <a:lnTo>
                  <a:pt x="0" y="736600"/>
                </a:lnTo>
                <a:lnTo>
                  <a:pt x="76" y="749300"/>
                </a:lnTo>
                <a:lnTo>
                  <a:pt x="330" y="749300"/>
                </a:lnTo>
                <a:lnTo>
                  <a:pt x="736" y="762000"/>
                </a:lnTo>
                <a:lnTo>
                  <a:pt x="1295" y="762000"/>
                </a:lnTo>
                <a:lnTo>
                  <a:pt x="2019" y="774700"/>
                </a:lnTo>
                <a:lnTo>
                  <a:pt x="2908" y="774700"/>
                </a:lnTo>
                <a:lnTo>
                  <a:pt x="3937" y="787400"/>
                </a:lnTo>
                <a:lnTo>
                  <a:pt x="5130" y="787400"/>
                </a:lnTo>
                <a:lnTo>
                  <a:pt x="6464" y="800100"/>
                </a:lnTo>
                <a:lnTo>
                  <a:pt x="7950" y="800100"/>
                </a:lnTo>
                <a:lnTo>
                  <a:pt x="9487" y="812110"/>
                </a:lnTo>
                <a:lnTo>
                  <a:pt x="9525" y="3721100"/>
                </a:lnTo>
                <a:close/>
              </a:path>
              <a:path w="8239125" h="3975100">
                <a:moveTo>
                  <a:pt x="9525" y="812403"/>
                </a:moveTo>
                <a:lnTo>
                  <a:pt x="7950" y="800100"/>
                </a:lnTo>
                <a:lnTo>
                  <a:pt x="6464" y="800100"/>
                </a:lnTo>
                <a:lnTo>
                  <a:pt x="5130" y="787400"/>
                </a:lnTo>
                <a:lnTo>
                  <a:pt x="3937" y="787400"/>
                </a:lnTo>
                <a:lnTo>
                  <a:pt x="2908" y="774700"/>
                </a:lnTo>
                <a:lnTo>
                  <a:pt x="2019" y="774700"/>
                </a:lnTo>
                <a:lnTo>
                  <a:pt x="1295" y="762000"/>
                </a:lnTo>
                <a:lnTo>
                  <a:pt x="736" y="762000"/>
                </a:lnTo>
                <a:lnTo>
                  <a:pt x="330" y="749300"/>
                </a:lnTo>
                <a:lnTo>
                  <a:pt x="76" y="749300"/>
                </a:lnTo>
                <a:lnTo>
                  <a:pt x="0" y="736600"/>
                </a:lnTo>
                <a:lnTo>
                  <a:pt x="9525" y="736600"/>
                </a:lnTo>
                <a:lnTo>
                  <a:pt x="9525" y="812403"/>
                </a:lnTo>
                <a:close/>
              </a:path>
              <a:path w="8239125" h="3975100">
                <a:moveTo>
                  <a:pt x="18770" y="812800"/>
                </a:moveTo>
                <a:lnTo>
                  <a:pt x="9575" y="812800"/>
                </a:lnTo>
                <a:lnTo>
                  <a:pt x="9525" y="736600"/>
                </a:lnTo>
                <a:lnTo>
                  <a:pt x="9601" y="749300"/>
                </a:lnTo>
                <a:lnTo>
                  <a:pt x="9842" y="749300"/>
                </a:lnTo>
                <a:lnTo>
                  <a:pt x="10236" y="762000"/>
                </a:lnTo>
                <a:lnTo>
                  <a:pt x="10769" y="762000"/>
                </a:lnTo>
                <a:lnTo>
                  <a:pt x="11480" y="774700"/>
                </a:lnTo>
                <a:lnTo>
                  <a:pt x="12318" y="774700"/>
                </a:lnTo>
                <a:lnTo>
                  <a:pt x="13334" y="787400"/>
                </a:lnTo>
                <a:lnTo>
                  <a:pt x="14452" y="787400"/>
                </a:lnTo>
                <a:lnTo>
                  <a:pt x="15773" y="800100"/>
                </a:lnTo>
                <a:lnTo>
                  <a:pt x="17170" y="800100"/>
                </a:lnTo>
                <a:lnTo>
                  <a:pt x="18770" y="812800"/>
                </a:lnTo>
                <a:close/>
              </a:path>
              <a:path w="8239125" h="3975100">
                <a:moveTo>
                  <a:pt x="257568" y="990600"/>
                </a:moveTo>
                <a:lnTo>
                  <a:pt x="248043" y="990600"/>
                </a:lnTo>
                <a:lnTo>
                  <a:pt x="248043" y="736600"/>
                </a:lnTo>
                <a:lnTo>
                  <a:pt x="257568" y="736600"/>
                </a:lnTo>
                <a:lnTo>
                  <a:pt x="257568" y="990600"/>
                </a:lnTo>
                <a:close/>
              </a:path>
              <a:path w="8239125" h="3975100">
                <a:moveTo>
                  <a:pt x="496011" y="812800"/>
                </a:moveTo>
                <a:lnTo>
                  <a:pt x="486854" y="812800"/>
                </a:lnTo>
                <a:lnTo>
                  <a:pt x="488454" y="800100"/>
                </a:lnTo>
                <a:lnTo>
                  <a:pt x="489851" y="800100"/>
                </a:lnTo>
                <a:lnTo>
                  <a:pt x="491159" y="787400"/>
                </a:lnTo>
                <a:lnTo>
                  <a:pt x="492277" y="787400"/>
                </a:lnTo>
                <a:lnTo>
                  <a:pt x="493293" y="774700"/>
                </a:lnTo>
                <a:lnTo>
                  <a:pt x="494131" y="774700"/>
                </a:lnTo>
                <a:lnTo>
                  <a:pt x="494842" y="762000"/>
                </a:lnTo>
                <a:lnTo>
                  <a:pt x="495376" y="762000"/>
                </a:lnTo>
                <a:lnTo>
                  <a:pt x="495782" y="749300"/>
                </a:lnTo>
                <a:lnTo>
                  <a:pt x="496011" y="749300"/>
                </a:lnTo>
                <a:lnTo>
                  <a:pt x="496100" y="736600"/>
                </a:lnTo>
                <a:lnTo>
                  <a:pt x="496011" y="812800"/>
                </a:lnTo>
                <a:close/>
              </a:path>
              <a:path w="8239125" h="3975100">
                <a:moveTo>
                  <a:pt x="496100" y="812110"/>
                </a:moveTo>
                <a:lnTo>
                  <a:pt x="496100" y="736600"/>
                </a:lnTo>
                <a:lnTo>
                  <a:pt x="505612" y="736600"/>
                </a:lnTo>
                <a:lnTo>
                  <a:pt x="505536" y="749300"/>
                </a:lnTo>
                <a:lnTo>
                  <a:pt x="505282" y="749300"/>
                </a:lnTo>
                <a:lnTo>
                  <a:pt x="504875" y="762000"/>
                </a:lnTo>
                <a:lnTo>
                  <a:pt x="504304" y="774700"/>
                </a:lnTo>
                <a:lnTo>
                  <a:pt x="503580" y="774700"/>
                </a:lnTo>
                <a:lnTo>
                  <a:pt x="502691" y="787400"/>
                </a:lnTo>
                <a:lnTo>
                  <a:pt x="500468" y="787400"/>
                </a:lnTo>
                <a:lnTo>
                  <a:pt x="499135" y="800100"/>
                </a:lnTo>
                <a:lnTo>
                  <a:pt x="497649" y="800100"/>
                </a:lnTo>
                <a:lnTo>
                  <a:pt x="496100" y="812110"/>
                </a:lnTo>
                <a:close/>
              </a:path>
              <a:path w="8239125" h="3975100">
                <a:moveTo>
                  <a:pt x="505612" y="3721100"/>
                </a:moveTo>
                <a:lnTo>
                  <a:pt x="496100" y="3721100"/>
                </a:lnTo>
                <a:lnTo>
                  <a:pt x="496100" y="812110"/>
                </a:lnTo>
                <a:lnTo>
                  <a:pt x="497649" y="800100"/>
                </a:lnTo>
                <a:lnTo>
                  <a:pt x="499135" y="800100"/>
                </a:lnTo>
                <a:lnTo>
                  <a:pt x="500468" y="787400"/>
                </a:lnTo>
                <a:lnTo>
                  <a:pt x="502691" y="787400"/>
                </a:lnTo>
                <a:lnTo>
                  <a:pt x="503580" y="774700"/>
                </a:lnTo>
                <a:lnTo>
                  <a:pt x="504304" y="774700"/>
                </a:lnTo>
                <a:lnTo>
                  <a:pt x="504875" y="762000"/>
                </a:lnTo>
                <a:lnTo>
                  <a:pt x="505282" y="749300"/>
                </a:lnTo>
                <a:lnTo>
                  <a:pt x="505536" y="749300"/>
                </a:lnTo>
                <a:lnTo>
                  <a:pt x="505612" y="736600"/>
                </a:lnTo>
                <a:lnTo>
                  <a:pt x="505625" y="3467100"/>
                </a:lnTo>
                <a:lnTo>
                  <a:pt x="500862" y="3479800"/>
                </a:lnTo>
                <a:lnTo>
                  <a:pt x="505624" y="3479800"/>
                </a:lnTo>
                <a:lnTo>
                  <a:pt x="505612" y="3721100"/>
                </a:lnTo>
                <a:close/>
              </a:path>
              <a:path w="8239125" h="3975100">
                <a:moveTo>
                  <a:pt x="57924" y="889000"/>
                </a:moveTo>
                <a:lnTo>
                  <a:pt x="43116" y="889000"/>
                </a:lnTo>
                <a:lnTo>
                  <a:pt x="36664" y="876300"/>
                </a:lnTo>
                <a:lnTo>
                  <a:pt x="19824" y="838200"/>
                </a:lnTo>
                <a:lnTo>
                  <a:pt x="11353" y="812800"/>
                </a:lnTo>
                <a:lnTo>
                  <a:pt x="20421" y="812800"/>
                </a:lnTo>
                <a:lnTo>
                  <a:pt x="24320" y="825500"/>
                </a:lnTo>
                <a:lnTo>
                  <a:pt x="28689" y="838200"/>
                </a:lnTo>
                <a:lnTo>
                  <a:pt x="33566" y="850900"/>
                </a:lnTo>
                <a:lnTo>
                  <a:pt x="38938" y="863600"/>
                </a:lnTo>
                <a:lnTo>
                  <a:pt x="44678" y="863600"/>
                </a:lnTo>
                <a:lnTo>
                  <a:pt x="51130" y="876300"/>
                </a:lnTo>
                <a:lnTo>
                  <a:pt x="51003" y="876300"/>
                </a:lnTo>
                <a:lnTo>
                  <a:pt x="57924" y="889000"/>
                </a:lnTo>
                <a:close/>
              </a:path>
              <a:path w="8239125" h="3975100">
                <a:moveTo>
                  <a:pt x="462508" y="889000"/>
                </a:moveTo>
                <a:lnTo>
                  <a:pt x="447700" y="889000"/>
                </a:lnTo>
                <a:lnTo>
                  <a:pt x="454609" y="876300"/>
                </a:lnTo>
                <a:lnTo>
                  <a:pt x="454482" y="876300"/>
                </a:lnTo>
                <a:lnTo>
                  <a:pt x="460933" y="863600"/>
                </a:lnTo>
                <a:lnTo>
                  <a:pt x="466674" y="863600"/>
                </a:lnTo>
                <a:lnTo>
                  <a:pt x="472160" y="850900"/>
                </a:lnTo>
                <a:lnTo>
                  <a:pt x="477024" y="838200"/>
                </a:lnTo>
                <a:lnTo>
                  <a:pt x="481368" y="825500"/>
                </a:lnTo>
                <a:lnTo>
                  <a:pt x="485190" y="812800"/>
                </a:lnTo>
                <a:lnTo>
                  <a:pt x="494220" y="812800"/>
                </a:lnTo>
                <a:lnTo>
                  <a:pt x="490232" y="825500"/>
                </a:lnTo>
                <a:lnTo>
                  <a:pt x="485698" y="838200"/>
                </a:lnTo>
                <a:lnTo>
                  <a:pt x="480631" y="850900"/>
                </a:lnTo>
                <a:lnTo>
                  <a:pt x="475043" y="863600"/>
                </a:lnTo>
                <a:lnTo>
                  <a:pt x="468960" y="876300"/>
                </a:lnTo>
                <a:lnTo>
                  <a:pt x="462508" y="889000"/>
                </a:lnTo>
                <a:close/>
              </a:path>
              <a:path w="8239125" h="3975100">
                <a:moveTo>
                  <a:pt x="89319" y="927100"/>
                </a:moveTo>
                <a:lnTo>
                  <a:pt x="73964" y="927100"/>
                </a:lnTo>
                <a:lnTo>
                  <a:pt x="65595" y="914400"/>
                </a:lnTo>
                <a:lnTo>
                  <a:pt x="57657" y="901700"/>
                </a:lnTo>
                <a:lnTo>
                  <a:pt x="50165" y="889000"/>
                </a:lnTo>
                <a:lnTo>
                  <a:pt x="57784" y="889000"/>
                </a:lnTo>
                <a:lnTo>
                  <a:pt x="65151" y="901700"/>
                </a:lnTo>
                <a:lnTo>
                  <a:pt x="72643" y="901700"/>
                </a:lnTo>
                <a:lnTo>
                  <a:pt x="80860" y="914400"/>
                </a:lnTo>
                <a:lnTo>
                  <a:pt x="80695" y="914400"/>
                </a:lnTo>
                <a:lnTo>
                  <a:pt x="89319" y="927100"/>
                </a:lnTo>
                <a:close/>
              </a:path>
              <a:path w="8239125" h="3975100">
                <a:moveTo>
                  <a:pt x="431495" y="927100"/>
                </a:moveTo>
                <a:lnTo>
                  <a:pt x="416306" y="927100"/>
                </a:lnTo>
                <a:lnTo>
                  <a:pt x="424916" y="914400"/>
                </a:lnTo>
                <a:lnTo>
                  <a:pt x="424764" y="914400"/>
                </a:lnTo>
                <a:lnTo>
                  <a:pt x="432968" y="901700"/>
                </a:lnTo>
                <a:lnTo>
                  <a:pt x="440474" y="901700"/>
                </a:lnTo>
                <a:lnTo>
                  <a:pt x="447827" y="889000"/>
                </a:lnTo>
                <a:lnTo>
                  <a:pt x="455320" y="889000"/>
                </a:lnTo>
                <a:lnTo>
                  <a:pt x="447814" y="901700"/>
                </a:lnTo>
                <a:lnTo>
                  <a:pt x="439864" y="914400"/>
                </a:lnTo>
                <a:lnTo>
                  <a:pt x="431495" y="927100"/>
                </a:lnTo>
                <a:close/>
              </a:path>
              <a:path w="8239125" h="3975100">
                <a:moveTo>
                  <a:pt x="107340" y="939800"/>
                </a:moveTo>
                <a:lnTo>
                  <a:pt x="91909" y="939800"/>
                </a:lnTo>
                <a:lnTo>
                  <a:pt x="82740" y="927100"/>
                </a:lnTo>
                <a:lnTo>
                  <a:pt x="97967" y="927100"/>
                </a:lnTo>
                <a:lnTo>
                  <a:pt x="107340" y="939800"/>
                </a:lnTo>
                <a:close/>
              </a:path>
              <a:path w="8239125" h="3975100">
                <a:moveTo>
                  <a:pt x="413537" y="939800"/>
                </a:moveTo>
                <a:lnTo>
                  <a:pt x="398272" y="939800"/>
                </a:lnTo>
                <a:lnTo>
                  <a:pt x="407644" y="927100"/>
                </a:lnTo>
                <a:lnTo>
                  <a:pt x="422706" y="927100"/>
                </a:lnTo>
                <a:lnTo>
                  <a:pt x="413537" y="939800"/>
                </a:lnTo>
                <a:close/>
              </a:path>
              <a:path w="8239125" h="3975100">
                <a:moveTo>
                  <a:pt x="126758" y="952500"/>
                </a:moveTo>
                <a:lnTo>
                  <a:pt x="111366" y="952500"/>
                </a:lnTo>
                <a:lnTo>
                  <a:pt x="101460" y="939800"/>
                </a:lnTo>
                <a:lnTo>
                  <a:pt x="116700" y="939800"/>
                </a:lnTo>
                <a:lnTo>
                  <a:pt x="126758" y="952500"/>
                </a:lnTo>
                <a:close/>
              </a:path>
              <a:path w="8239125" h="3975100">
                <a:moveTo>
                  <a:pt x="394068" y="952500"/>
                </a:moveTo>
                <a:lnTo>
                  <a:pt x="378866" y="952500"/>
                </a:lnTo>
                <a:lnTo>
                  <a:pt x="388924" y="939800"/>
                </a:lnTo>
                <a:lnTo>
                  <a:pt x="404164" y="939800"/>
                </a:lnTo>
                <a:lnTo>
                  <a:pt x="394068" y="952500"/>
                </a:lnTo>
                <a:close/>
              </a:path>
              <a:path w="8239125" h="3975100">
                <a:moveTo>
                  <a:pt x="147447" y="965200"/>
                </a:moveTo>
                <a:lnTo>
                  <a:pt x="132206" y="965200"/>
                </a:lnTo>
                <a:lnTo>
                  <a:pt x="121615" y="952500"/>
                </a:lnTo>
                <a:lnTo>
                  <a:pt x="136740" y="952500"/>
                </a:lnTo>
                <a:lnTo>
                  <a:pt x="147447" y="965200"/>
                </a:lnTo>
                <a:close/>
              </a:path>
              <a:path w="8239125" h="3975100">
                <a:moveTo>
                  <a:pt x="373418" y="965200"/>
                </a:moveTo>
                <a:lnTo>
                  <a:pt x="358178" y="965200"/>
                </a:lnTo>
                <a:lnTo>
                  <a:pt x="368871" y="952500"/>
                </a:lnTo>
                <a:lnTo>
                  <a:pt x="383806" y="952500"/>
                </a:lnTo>
                <a:lnTo>
                  <a:pt x="373418" y="965200"/>
                </a:lnTo>
                <a:close/>
              </a:path>
              <a:path w="8239125" h="3975100">
                <a:moveTo>
                  <a:pt x="180568" y="977900"/>
                </a:moveTo>
                <a:lnTo>
                  <a:pt x="154292" y="977900"/>
                </a:lnTo>
                <a:lnTo>
                  <a:pt x="143103" y="965200"/>
                </a:lnTo>
                <a:lnTo>
                  <a:pt x="169049" y="965200"/>
                </a:lnTo>
                <a:lnTo>
                  <a:pt x="180568" y="977900"/>
                </a:lnTo>
                <a:close/>
              </a:path>
              <a:path w="8239125" h="3975100">
                <a:moveTo>
                  <a:pt x="351104" y="977900"/>
                </a:moveTo>
                <a:lnTo>
                  <a:pt x="325043" y="977900"/>
                </a:lnTo>
                <a:lnTo>
                  <a:pt x="336575" y="965200"/>
                </a:lnTo>
                <a:lnTo>
                  <a:pt x="362305" y="965200"/>
                </a:lnTo>
                <a:lnTo>
                  <a:pt x="351104" y="977900"/>
                </a:lnTo>
                <a:close/>
              </a:path>
              <a:path w="8239125" h="3975100">
                <a:moveTo>
                  <a:pt x="227990" y="990600"/>
                </a:moveTo>
                <a:lnTo>
                  <a:pt x="183540" y="990600"/>
                </a:lnTo>
                <a:lnTo>
                  <a:pt x="177520" y="977900"/>
                </a:lnTo>
                <a:lnTo>
                  <a:pt x="221754" y="977900"/>
                </a:lnTo>
                <a:lnTo>
                  <a:pt x="227990" y="990600"/>
                </a:lnTo>
                <a:close/>
              </a:path>
              <a:path w="8239125" h="3975100">
                <a:moveTo>
                  <a:pt x="321957" y="990600"/>
                </a:moveTo>
                <a:lnTo>
                  <a:pt x="277634" y="990600"/>
                </a:lnTo>
                <a:lnTo>
                  <a:pt x="283857" y="977900"/>
                </a:lnTo>
                <a:lnTo>
                  <a:pt x="327926" y="977900"/>
                </a:lnTo>
                <a:lnTo>
                  <a:pt x="321957" y="990600"/>
                </a:lnTo>
                <a:close/>
              </a:path>
              <a:path w="8239125" h="3975100">
                <a:moveTo>
                  <a:pt x="8238794" y="3238500"/>
                </a:moveTo>
                <a:lnTo>
                  <a:pt x="8229282" y="3238500"/>
                </a:lnTo>
                <a:lnTo>
                  <a:pt x="8229523" y="3225800"/>
                </a:lnTo>
                <a:lnTo>
                  <a:pt x="8239036" y="3225800"/>
                </a:lnTo>
                <a:lnTo>
                  <a:pt x="8238794" y="3238500"/>
                </a:lnTo>
                <a:close/>
              </a:path>
              <a:path w="8239125" h="3975100">
                <a:moveTo>
                  <a:pt x="8237816" y="3251200"/>
                </a:moveTo>
                <a:lnTo>
                  <a:pt x="8228342" y="3251200"/>
                </a:lnTo>
                <a:lnTo>
                  <a:pt x="8228901" y="3238500"/>
                </a:lnTo>
                <a:lnTo>
                  <a:pt x="8238388" y="3238500"/>
                </a:lnTo>
                <a:lnTo>
                  <a:pt x="8237816" y="3251200"/>
                </a:lnTo>
                <a:close/>
              </a:path>
              <a:path w="8239125" h="3975100">
                <a:moveTo>
                  <a:pt x="8236204" y="3263900"/>
                </a:moveTo>
                <a:lnTo>
                  <a:pt x="8226793" y="3263900"/>
                </a:lnTo>
                <a:lnTo>
                  <a:pt x="8227656" y="3251200"/>
                </a:lnTo>
                <a:lnTo>
                  <a:pt x="8237080" y="3251200"/>
                </a:lnTo>
                <a:lnTo>
                  <a:pt x="8236204" y="3263900"/>
                </a:lnTo>
                <a:close/>
              </a:path>
              <a:path w="8239125" h="3975100">
                <a:moveTo>
                  <a:pt x="8233981" y="3276600"/>
                </a:moveTo>
                <a:lnTo>
                  <a:pt x="8224647" y="3276600"/>
                </a:lnTo>
                <a:lnTo>
                  <a:pt x="8225815" y="3263900"/>
                </a:lnTo>
                <a:lnTo>
                  <a:pt x="8235162" y="3263900"/>
                </a:lnTo>
                <a:lnTo>
                  <a:pt x="8233981" y="3276600"/>
                </a:lnTo>
                <a:close/>
              </a:path>
              <a:path w="8239125" h="3975100">
                <a:moveTo>
                  <a:pt x="8231149" y="3289300"/>
                </a:moveTo>
                <a:lnTo>
                  <a:pt x="8221929" y="3289300"/>
                </a:lnTo>
                <a:lnTo>
                  <a:pt x="8223377" y="3276600"/>
                </a:lnTo>
                <a:lnTo>
                  <a:pt x="8232635" y="3276600"/>
                </a:lnTo>
                <a:lnTo>
                  <a:pt x="8231149" y="3289300"/>
                </a:lnTo>
                <a:close/>
              </a:path>
              <a:path w="8239125" h="3975100">
                <a:moveTo>
                  <a:pt x="8219211" y="3327400"/>
                </a:moveTo>
                <a:lnTo>
                  <a:pt x="8205558" y="3327400"/>
                </a:lnTo>
                <a:lnTo>
                  <a:pt x="8210524" y="3314700"/>
                </a:lnTo>
                <a:lnTo>
                  <a:pt x="8214880" y="3302000"/>
                </a:lnTo>
                <a:lnTo>
                  <a:pt x="8218703" y="3289300"/>
                </a:lnTo>
                <a:lnTo>
                  <a:pt x="8229511" y="3289300"/>
                </a:lnTo>
                <a:lnTo>
                  <a:pt x="8227720" y="3302000"/>
                </a:lnTo>
                <a:lnTo>
                  <a:pt x="8223745" y="3314700"/>
                </a:lnTo>
                <a:lnTo>
                  <a:pt x="8219211" y="3327400"/>
                </a:lnTo>
                <a:close/>
              </a:path>
              <a:path w="8239125" h="3975100">
                <a:moveTo>
                  <a:pt x="8188833" y="3378200"/>
                </a:moveTo>
                <a:lnTo>
                  <a:pt x="8173974" y="3378200"/>
                </a:lnTo>
                <a:lnTo>
                  <a:pt x="8181340" y="3365500"/>
                </a:lnTo>
                <a:lnTo>
                  <a:pt x="8181200" y="3365500"/>
                </a:lnTo>
                <a:lnTo>
                  <a:pt x="8188121" y="3352800"/>
                </a:lnTo>
                <a:lnTo>
                  <a:pt x="8194319" y="3352800"/>
                </a:lnTo>
                <a:lnTo>
                  <a:pt x="8200301" y="3340100"/>
                </a:lnTo>
                <a:lnTo>
                  <a:pt x="8205660" y="3327400"/>
                </a:lnTo>
                <a:lnTo>
                  <a:pt x="8214144" y="3327400"/>
                </a:lnTo>
                <a:lnTo>
                  <a:pt x="8208556" y="3340100"/>
                </a:lnTo>
                <a:lnTo>
                  <a:pt x="8202460" y="3352800"/>
                </a:lnTo>
                <a:lnTo>
                  <a:pt x="8195881" y="3365500"/>
                </a:lnTo>
                <a:lnTo>
                  <a:pt x="8188833" y="3378200"/>
                </a:lnTo>
                <a:close/>
              </a:path>
              <a:path w="8239125" h="3975100">
                <a:moveTo>
                  <a:pt x="8156219" y="3416300"/>
                </a:moveTo>
                <a:lnTo>
                  <a:pt x="8140979" y="3416300"/>
                </a:lnTo>
                <a:lnTo>
                  <a:pt x="8149983" y="3403600"/>
                </a:lnTo>
                <a:lnTo>
                  <a:pt x="8149805" y="3403600"/>
                </a:lnTo>
                <a:lnTo>
                  <a:pt x="8158429" y="3390900"/>
                </a:lnTo>
                <a:lnTo>
                  <a:pt x="8166328" y="3390900"/>
                </a:lnTo>
                <a:lnTo>
                  <a:pt x="8174126" y="3378200"/>
                </a:lnTo>
                <a:lnTo>
                  <a:pt x="8181467" y="3378200"/>
                </a:lnTo>
                <a:lnTo>
                  <a:pt x="8173377" y="3390900"/>
                </a:lnTo>
                <a:lnTo>
                  <a:pt x="8165160" y="3403600"/>
                </a:lnTo>
                <a:lnTo>
                  <a:pt x="8156219" y="3416300"/>
                </a:lnTo>
                <a:close/>
              </a:path>
              <a:path w="8239125" h="3975100">
                <a:moveTo>
                  <a:pt x="8137486" y="3429000"/>
                </a:moveTo>
                <a:lnTo>
                  <a:pt x="8122246" y="3429000"/>
                </a:lnTo>
                <a:lnTo>
                  <a:pt x="8131962" y="3416300"/>
                </a:lnTo>
                <a:lnTo>
                  <a:pt x="8147037" y="3416300"/>
                </a:lnTo>
                <a:lnTo>
                  <a:pt x="8137486" y="3429000"/>
                </a:lnTo>
                <a:close/>
              </a:path>
              <a:path w="8239125" h="3975100">
                <a:moveTo>
                  <a:pt x="8117509" y="3441700"/>
                </a:moveTo>
                <a:lnTo>
                  <a:pt x="8102180" y="3441700"/>
                </a:lnTo>
                <a:lnTo>
                  <a:pt x="8112556" y="3429000"/>
                </a:lnTo>
                <a:lnTo>
                  <a:pt x="8127568" y="3429000"/>
                </a:lnTo>
                <a:lnTo>
                  <a:pt x="8117509" y="3441700"/>
                </a:lnTo>
                <a:close/>
              </a:path>
              <a:path w="8239125" h="3975100">
                <a:moveTo>
                  <a:pt x="8095818" y="3454400"/>
                </a:moveTo>
                <a:lnTo>
                  <a:pt x="8069859" y="3454400"/>
                </a:lnTo>
                <a:lnTo>
                  <a:pt x="8081124" y="3441700"/>
                </a:lnTo>
                <a:lnTo>
                  <a:pt x="8106714" y="3441700"/>
                </a:lnTo>
                <a:lnTo>
                  <a:pt x="8095818" y="3454400"/>
                </a:lnTo>
                <a:close/>
              </a:path>
              <a:path w="8239125" h="3975100">
                <a:moveTo>
                  <a:pt x="8061439" y="3467100"/>
                </a:moveTo>
                <a:lnTo>
                  <a:pt x="8035290" y="3467100"/>
                </a:lnTo>
                <a:lnTo>
                  <a:pt x="8041322" y="3454400"/>
                </a:lnTo>
                <a:lnTo>
                  <a:pt x="8073123" y="3454400"/>
                </a:lnTo>
                <a:lnTo>
                  <a:pt x="8061439" y="3467100"/>
                </a:lnTo>
                <a:close/>
              </a:path>
              <a:path w="8239125" h="3975100">
                <a:moveTo>
                  <a:pt x="505624" y="3479800"/>
                </a:moveTo>
                <a:lnTo>
                  <a:pt x="500862" y="3479800"/>
                </a:lnTo>
                <a:lnTo>
                  <a:pt x="505625" y="3467100"/>
                </a:lnTo>
                <a:lnTo>
                  <a:pt x="505624" y="3479800"/>
                </a:lnTo>
                <a:close/>
              </a:path>
              <a:path w="8239125" h="3975100">
                <a:moveTo>
                  <a:pt x="8018449" y="3479800"/>
                </a:moveTo>
                <a:lnTo>
                  <a:pt x="505624" y="3479800"/>
                </a:lnTo>
                <a:lnTo>
                  <a:pt x="505625" y="3467100"/>
                </a:lnTo>
                <a:lnTo>
                  <a:pt x="8024749" y="3467100"/>
                </a:lnTo>
                <a:lnTo>
                  <a:pt x="8018449" y="3479800"/>
                </a:lnTo>
                <a:close/>
              </a:path>
              <a:path w="8239125" h="3975100">
                <a:moveTo>
                  <a:pt x="9842" y="3733800"/>
                </a:moveTo>
                <a:lnTo>
                  <a:pt x="330" y="3733800"/>
                </a:lnTo>
                <a:lnTo>
                  <a:pt x="76" y="3721100"/>
                </a:lnTo>
                <a:lnTo>
                  <a:pt x="9601" y="3721100"/>
                </a:lnTo>
                <a:lnTo>
                  <a:pt x="9842" y="3733800"/>
                </a:lnTo>
                <a:close/>
              </a:path>
              <a:path w="8239125" h="3975100">
                <a:moveTo>
                  <a:pt x="505282" y="3733800"/>
                </a:moveTo>
                <a:lnTo>
                  <a:pt x="495769" y="3733800"/>
                </a:lnTo>
                <a:lnTo>
                  <a:pt x="496011" y="3721100"/>
                </a:lnTo>
                <a:lnTo>
                  <a:pt x="505536" y="3721100"/>
                </a:lnTo>
                <a:lnTo>
                  <a:pt x="505282" y="3733800"/>
                </a:lnTo>
                <a:close/>
              </a:path>
              <a:path w="8239125" h="3975100">
                <a:moveTo>
                  <a:pt x="10782" y="3746500"/>
                </a:moveTo>
                <a:lnTo>
                  <a:pt x="1295" y="3746500"/>
                </a:lnTo>
                <a:lnTo>
                  <a:pt x="736" y="3733800"/>
                </a:lnTo>
                <a:lnTo>
                  <a:pt x="10223" y="3733800"/>
                </a:lnTo>
                <a:lnTo>
                  <a:pt x="10782" y="3746500"/>
                </a:lnTo>
                <a:close/>
              </a:path>
              <a:path w="8239125" h="3975100">
                <a:moveTo>
                  <a:pt x="504304" y="3746500"/>
                </a:moveTo>
                <a:lnTo>
                  <a:pt x="494830" y="3746500"/>
                </a:lnTo>
                <a:lnTo>
                  <a:pt x="495388" y="3733800"/>
                </a:lnTo>
                <a:lnTo>
                  <a:pt x="504875" y="3733800"/>
                </a:lnTo>
                <a:lnTo>
                  <a:pt x="504304" y="3746500"/>
                </a:lnTo>
                <a:close/>
              </a:path>
              <a:path w="8239125" h="3975100">
                <a:moveTo>
                  <a:pt x="12331" y="3759200"/>
                </a:moveTo>
                <a:lnTo>
                  <a:pt x="2908" y="3759200"/>
                </a:lnTo>
                <a:lnTo>
                  <a:pt x="2019" y="3746500"/>
                </a:lnTo>
                <a:lnTo>
                  <a:pt x="11468" y="3746500"/>
                </a:lnTo>
                <a:lnTo>
                  <a:pt x="12331" y="3759200"/>
                </a:lnTo>
                <a:close/>
              </a:path>
              <a:path w="8239125" h="3975100">
                <a:moveTo>
                  <a:pt x="502691" y="3759200"/>
                </a:moveTo>
                <a:lnTo>
                  <a:pt x="493280" y="3759200"/>
                </a:lnTo>
                <a:lnTo>
                  <a:pt x="494144" y="3746500"/>
                </a:lnTo>
                <a:lnTo>
                  <a:pt x="503580" y="3746500"/>
                </a:lnTo>
                <a:lnTo>
                  <a:pt x="502691" y="3759200"/>
                </a:lnTo>
                <a:close/>
              </a:path>
              <a:path w="8239125" h="3975100">
                <a:moveTo>
                  <a:pt x="14478" y="3771900"/>
                </a:moveTo>
                <a:lnTo>
                  <a:pt x="5130" y="3771900"/>
                </a:lnTo>
                <a:lnTo>
                  <a:pt x="3937" y="3759200"/>
                </a:lnTo>
                <a:lnTo>
                  <a:pt x="13309" y="3759200"/>
                </a:lnTo>
                <a:lnTo>
                  <a:pt x="14478" y="3771900"/>
                </a:lnTo>
                <a:close/>
              </a:path>
              <a:path w="8239125" h="3975100">
                <a:moveTo>
                  <a:pt x="500468" y="3771900"/>
                </a:moveTo>
                <a:lnTo>
                  <a:pt x="491134" y="3771900"/>
                </a:lnTo>
                <a:lnTo>
                  <a:pt x="492302" y="3759200"/>
                </a:lnTo>
                <a:lnTo>
                  <a:pt x="501662" y="3759200"/>
                </a:lnTo>
                <a:lnTo>
                  <a:pt x="500468" y="3771900"/>
                </a:lnTo>
                <a:close/>
              </a:path>
              <a:path w="8239125" h="3975100">
                <a:moveTo>
                  <a:pt x="17195" y="3784600"/>
                </a:moveTo>
                <a:lnTo>
                  <a:pt x="7950" y="3784600"/>
                </a:lnTo>
                <a:lnTo>
                  <a:pt x="6464" y="3771900"/>
                </a:lnTo>
                <a:lnTo>
                  <a:pt x="15735" y="3771900"/>
                </a:lnTo>
                <a:lnTo>
                  <a:pt x="17195" y="3784600"/>
                </a:lnTo>
                <a:close/>
              </a:path>
              <a:path w="8239125" h="3975100">
                <a:moveTo>
                  <a:pt x="497649" y="3784600"/>
                </a:moveTo>
                <a:lnTo>
                  <a:pt x="488416" y="3784600"/>
                </a:lnTo>
                <a:lnTo>
                  <a:pt x="489877" y="3771900"/>
                </a:lnTo>
                <a:lnTo>
                  <a:pt x="499135" y="3771900"/>
                </a:lnTo>
                <a:lnTo>
                  <a:pt x="497649" y="3784600"/>
                </a:lnTo>
                <a:close/>
              </a:path>
              <a:path w="8239125" h="3975100">
                <a:moveTo>
                  <a:pt x="33566" y="3822700"/>
                </a:moveTo>
                <a:lnTo>
                  <a:pt x="19824" y="3822700"/>
                </a:lnTo>
                <a:lnTo>
                  <a:pt x="15379" y="3810000"/>
                </a:lnTo>
                <a:lnTo>
                  <a:pt x="11353" y="3797300"/>
                </a:lnTo>
                <a:lnTo>
                  <a:pt x="9575" y="3784600"/>
                </a:lnTo>
                <a:lnTo>
                  <a:pt x="18732" y="3784600"/>
                </a:lnTo>
                <a:lnTo>
                  <a:pt x="20485" y="3797300"/>
                </a:lnTo>
                <a:lnTo>
                  <a:pt x="24244" y="3797300"/>
                </a:lnTo>
                <a:lnTo>
                  <a:pt x="28689" y="3810000"/>
                </a:lnTo>
                <a:lnTo>
                  <a:pt x="33566" y="3822700"/>
                </a:lnTo>
                <a:close/>
              </a:path>
              <a:path w="8239125" h="3975100">
                <a:moveTo>
                  <a:pt x="485698" y="3822700"/>
                </a:moveTo>
                <a:lnTo>
                  <a:pt x="472059" y="3822700"/>
                </a:lnTo>
                <a:lnTo>
                  <a:pt x="477024" y="3810000"/>
                </a:lnTo>
                <a:lnTo>
                  <a:pt x="481368" y="3797300"/>
                </a:lnTo>
                <a:lnTo>
                  <a:pt x="485140" y="3797300"/>
                </a:lnTo>
                <a:lnTo>
                  <a:pt x="486879" y="3784600"/>
                </a:lnTo>
                <a:lnTo>
                  <a:pt x="496011" y="3784600"/>
                </a:lnTo>
                <a:lnTo>
                  <a:pt x="494220" y="3797300"/>
                </a:lnTo>
                <a:lnTo>
                  <a:pt x="490232" y="3810000"/>
                </a:lnTo>
                <a:lnTo>
                  <a:pt x="485698" y="3822700"/>
                </a:lnTo>
                <a:close/>
              </a:path>
              <a:path w="8239125" h="3975100">
                <a:moveTo>
                  <a:pt x="65151" y="3873500"/>
                </a:moveTo>
                <a:lnTo>
                  <a:pt x="50165" y="3873500"/>
                </a:lnTo>
                <a:lnTo>
                  <a:pt x="43116" y="3860800"/>
                </a:lnTo>
                <a:lnTo>
                  <a:pt x="36664" y="3848100"/>
                </a:lnTo>
                <a:lnTo>
                  <a:pt x="30568" y="3835400"/>
                </a:lnTo>
                <a:lnTo>
                  <a:pt x="24879" y="3822700"/>
                </a:lnTo>
                <a:lnTo>
                  <a:pt x="33464" y="3822700"/>
                </a:lnTo>
                <a:lnTo>
                  <a:pt x="38938" y="3835400"/>
                </a:lnTo>
                <a:lnTo>
                  <a:pt x="44805" y="3848100"/>
                </a:lnTo>
                <a:lnTo>
                  <a:pt x="51130" y="3860800"/>
                </a:lnTo>
                <a:lnTo>
                  <a:pt x="57784" y="3860800"/>
                </a:lnTo>
                <a:lnTo>
                  <a:pt x="65151" y="3873500"/>
                </a:lnTo>
                <a:close/>
              </a:path>
              <a:path w="8239125" h="3975100">
                <a:moveTo>
                  <a:pt x="447814" y="3886200"/>
                </a:moveTo>
                <a:lnTo>
                  <a:pt x="432816" y="3886200"/>
                </a:lnTo>
                <a:lnTo>
                  <a:pt x="440613" y="3873500"/>
                </a:lnTo>
                <a:lnTo>
                  <a:pt x="440474" y="3873500"/>
                </a:lnTo>
                <a:lnTo>
                  <a:pt x="447827" y="3860800"/>
                </a:lnTo>
                <a:lnTo>
                  <a:pt x="454482" y="3860800"/>
                </a:lnTo>
                <a:lnTo>
                  <a:pt x="460933" y="3848100"/>
                </a:lnTo>
                <a:lnTo>
                  <a:pt x="466788" y="3835400"/>
                </a:lnTo>
                <a:lnTo>
                  <a:pt x="472160" y="3822700"/>
                </a:lnTo>
                <a:lnTo>
                  <a:pt x="480631" y="3822700"/>
                </a:lnTo>
                <a:lnTo>
                  <a:pt x="475043" y="3835400"/>
                </a:lnTo>
                <a:lnTo>
                  <a:pt x="468960" y="3848100"/>
                </a:lnTo>
                <a:lnTo>
                  <a:pt x="462508" y="3860800"/>
                </a:lnTo>
                <a:lnTo>
                  <a:pt x="455320" y="3873500"/>
                </a:lnTo>
                <a:lnTo>
                  <a:pt x="447814" y="3886200"/>
                </a:lnTo>
                <a:close/>
              </a:path>
              <a:path w="8239125" h="3975100">
                <a:moveTo>
                  <a:pt x="98145" y="3911600"/>
                </a:moveTo>
                <a:lnTo>
                  <a:pt x="82740" y="3911600"/>
                </a:lnTo>
                <a:lnTo>
                  <a:pt x="73964" y="3898900"/>
                </a:lnTo>
                <a:lnTo>
                  <a:pt x="65595" y="3886200"/>
                </a:lnTo>
                <a:lnTo>
                  <a:pt x="57657" y="3873500"/>
                </a:lnTo>
                <a:lnTo>
                  <a:pt x="64998" y="3873500"/>
                </a:lnTo>
                <a:lnTo>
                  <a:pt x="72796" y="3886200"/>
                </a:lnTo>
                <a:lnTo>
                  <a:pt x="80695" y="3886200"/>
                </a:lnTo>
                <a:lnTo>
                  <a:pt x="89319" y="3898900"/>
                </a:lnTo>
                <a:lnTo>
                  <a:pt x="89141" y="3898900"/>
                </a:lnTo>
                <a:lnTo>
                  <a:pt x="98145" y="3911600"/>
                </a:lnTo>
                <a:close/>
              </a:path>
              <a:path w="8239125" h="3975100">
                <a:moveTo>
                  <a:pt x="422706" y="3911600"/>
                </a:moveTo>
                <a:lnTo>
                  <a:pt x="407466" y="3911600"/>
                </a:lnTo>
                <a:lnTo>
                  <a:pt x="416471" y="3898900"/>
                </a:lnTo>
                <a:lnTo>
                  <a:pt x="416306" y="3898900"/>
                </a:lnTo>
                <a:lnTo>
                  <a:pt x="424916" y="3886200"/>
                </a:lnTo>
                <a:lnTo>
                  <a:pt x="439864" y="3886200"/>
                </a:lnTo>
                <a:lnTo>
                  <a:pt x="431495" y="3898900"/>
                </a:lnTo>
                <a:lnTo>
                  <a:pt x="422706" y="3911600"/>
                </a:lnTo>
                <a:close/>
              </a:path>
              <a:path w="8239125" h="3975100">
                <a:moveTo>
                  <a:pt x="116878" y="3924300"/>
                </a:moveTo>
                <a:lnTo>
                  <a:pt x="101460" y="3924300"/>
                </a:lnTo>
                <a:lnTo>
                  <a:pt x="91909" y="3911600"/>
                </a:lnTo>
                <a:lnTo>
                  <a:pt x="107162" y="3911600"/>
                </a:lnTo>
                <a:lnTo>
                  <a:pt x="116878" y="3924300"/>
                </a:lnTo>
                <a:close/>
              </a:path>
              <a:path w="8239125" h="3975100">
                <a:moveTo>
                  <a:pt x="404164" y="3924300"/>
                </a:moveTo>
                <a:lnTo>
                  <a:pt x="388734" y="3924300"/>
                </a:lnTo>
                <a:lnTo>
                  <a:pt x="398462" y="3911600"/>
                </a:lnTo>
                <a:lnTo>
                  <a:pt x="413537" y="3911600"/>
                </a:lnTo>
                <a:lnTo>
                  <a:pt x="404164" y="3924300"/>
                </a:lnTo>
                <a:close/>
              </a:path>
              <a:path w="8239125" h="3975100">
                <a:moveTo>
                  <a:pt x="136944" y="3937000"/>
                </a:moveTo>
                <a:lnTo>
                  <a:pt x="121615" y="3937000"/>
                </a:lnTo>
                <a:lnTo>
                  <a:pt x="111366" y="3924300"/>
                </a:lnTo>
                <a:lnTo>
                  <a:pt x="126568" y="3924300"/>
                </a:lnTo>
                <a:lnTo>
                  <a:pt x="136944" y="3937000"/>
                </a:lnTo>
                <a:close/>
              </a:path>
              <a:path w="8239125" h="3975100">
                <a:moveTo>
                  <a:pt x="383806" y="3937000"/>
                </a:moveTo>
                <a:lnTo>
                  <a:pt x="368668" y="3937000"/>
                </a:lnTo>
                <a:lnTo>
                  <a:pt x="379056" y="3924300"/>
                </a:lnTo>
                <a:lnTo>
                  <a:pt x="394068" y="3924300"/>
                </a:lnTo>
                <a:lnTo>
                  <a:pt x="383806" y="3937000"/>
                </a:lnTo>
                <a:close/>
              </a:path>
              <a:path w="8239125" h="3975100">
                <a:moveTo>
                  <a:pt x="169265" y="3949700"/>
                </a:moveTo>
                <a:lnTo>
                  <a:pt x="143103" y="3949700"/>
                </a:lnTo>
                <a:lnTo>
                  <a:pt x="132206" y="3937000"/>
                </a:lnTo>
                <a:lnTo>
                  <a:pt x="158000" y="3937000"/>
                </a:lnTo>
                <a:lnTo>
                  <a:pt x="169265" y="3949700"/>
                </a:lnTo>
                <a:close/>
              </a:path>
              <a:path w="8239125" h="3975100">
                <a:moveTo>
                  <a:pt x="362305" y="3949700"/>
                </a:moveTo>
                <a:lnTo>
                  <a:pt x="336346" y="3949700"/>
                </a:lnTo>
                <a:lnTo>
                  <a:pt x="347611" y="3937000"/>
                </a:lnTo>
                <a:lnTo>
                  <a:pt x="373418" y="3937000"/>
                </a:lnTo>
                <a:lnTo>
                  <a:pt x="362305" y="3949700"/>
                </a:lnTo>
                <a:close/>
              </a:path>
              <a:path w="8239125" h="3975100">
                <a:moveTo>
                  <a:pt x="197916" y="3962400"/>
                </a:moveTo>
                <a:lnTo>
                  <a:pt x="165773" y="3962400"/>
                </a:lnTo>
                <a:lnTo>
                  <a:pt x="154292" y="3949700"/>
                </a:lnTo>
                <a:lnTo>
                  <a:pt x="191947" y="3949700"/>
                </a:lnTo>
                <a:lnTo>
                  <a:pt x="197916" y="3962400"/>
                </a:lnTo>
                <a:close/>
              </a:path>
              <a:path w="8239125" h="3975100">
                <a:moveTo>
                  <a:pt x="339623" y="3962400"/>
                </a:moveTo>
                <a:lnTo>
                  <a:pt x="307695" y="3962400"/>
                </a:lnTo>
                <a:lnTo>
                  <a:pt x="313677" y="3949700"/>
                </a:lnTo>
                <a:lnTo>
                  <a:pt x="351104" y="3949700"/>
                </a:lnTo>
                <a:lnTo>
                  <a:pt x="339623" y="3962400"/>
                </a:lnTo>
                <a:close/>
              </a:path>
              <a:path w="8239125" h="3975100">
                <a:moveTo>
                  <a:pt x="291249" y="3975100"/>
                </a:moveTo>
                <a:lnTo>
                  <a:pt x="214261" y="3975100"/>
                </a:lnTo>
                <a:lnTo>
                  <a:pt x="208000" y="3962400"/>
                </a:lnTo>
                <a:lnTo>
                  <a:pt x="297497" y="3962400"/>
                </a:lnTo>
                <a:lnTo>
                  <a:pt x="291249" y="3975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76197" y="2112162"/>
            <a:ext cx="6955790" cy="160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8455" marR="5080" indent="-325755">
              <a:lnSpc>
                <a:spcPct val="100000"/>
              </a:lnSpc>
              <a:spcBef>
                <a:spcPts val="110"/>
              </a:spcBef>
            </a:pPr>
            <a:r>
              <a:rPr sz="2600" dirty="0">
                <a:latin typeface="宋体" pitchFamily="2" charset="-122"/>
                <a:cs typeface="宋体" pitchFamily="2" charset="-122"/>
              </a:rPr>
              <a:t>索引发布和内容定位通过目录服务器进行</a:t>
            </a:r>
            <a:r>
              <a:rPr sz="2600" spc="-5" dirty="0">
                <a:latin typeface="Arial" panose="020B0604020202090204"/>
                <a:cs typeface="Arial" panose="020B0604020202090204"/>
              </a:rPr>
              <a:t>,</a:t>
            </a:r>
            <a:r>
              <a:rPr sz="2600" dirty="0">
                <a:latin typeface="宋体" pitchFamily="2" charset="-122"/>
                <a:cs typeface="宋体" pitchFamily="2" charset="-122"/>
              </a:rPr>
              <a:t>因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此 </a:t>
            </a:r>
            <a:r>
              <a:rPr sz="2600" dirty="0">
                <a:latin typeface="宋体" pitchFamily="2" charset="-122"/>
                <a:cs typeface="宋体" pitchFamily="2" charset="-122"/>
              </a:rPr>
              <a:t>查询简单、高效，但是和客户</a:t>
            </a:r>
            <a:r>
              <a:rPr sz="2600" spc="-5" dirty="0">
                <a:latin typeface="Arial" panose="020B0604020202090204"/>
                <a:cs typeface="Arial" panose="020B0604020202090204"/>
              </a:rPr>
              <a:t>/</a:t>
            </a:r>
            <a:r>
              <a:rPr sz="2600" dirty="0">
                <a:latin typeface="宋体" pitchFamily="2" charset="-122"/>
                <a:cs typeface="宋体" pitchFamily="2" charset="-122"/>
              </a:rPr>
              <a:t>服务器模式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一 </a:t>
            </a:r>
            <a:r>
              <a:rPr sz="2600" dirty="0">
                <a:latin typeface="宋体" pitchFamily="2" charset="-122"/>
                <a:cs typeface="宋体" pitchFamily="2" charset="-122"/>
              </a:rPr>
              <a:t>样，目录服务器存在瓶颈和单点失效问题，而 且可扩展性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差</a:t>
            </a:r>
            <a:endParaRPr sz="26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2572"/>
            <a:ext cx="33540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层次</a:t>
            </a:r>
            <a:r>
              <a:rPr sz="3800" spc="-5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P2P</a:t>
            </a: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网</a:t>
            </a:r>
            <a:r>
              <a:rPr sz="3800" spc="5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络</a:t>
            </a:r>
            <a:r>
              <a:rPr sz="3800" spc="-104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 </a:t>
            </a:r>
            <a:r>
              <a:rPr sz="3800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(1)</a:t>
            </a:r>
            <a:endParaRPr sz="380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120140"/>
            <a:ext cx="1892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索引发布</a:t>
            </a:r>
            <a:endParaRPr sz="30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3708" y="2587751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07508" y="4264152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88707" y="2511551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69707" y="4492752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12308" y="2816351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93507" y="4883277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45907" y="48737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98307" y="48737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59908" y="3587877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12308" y="35783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64708" y="35783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17108" y="35783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69508" y="35783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21908" y="35783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88707" y="2902076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41107" y="289255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21308" y="2978276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73708" y="296875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26107" y="296875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69107" y="4340352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21507" y="4730877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73907" y="4721352"/>
            <a:ext cx="304799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59908" y="4654677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78507" y="296875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78708" y="2663951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78708" y="3511677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531108" y="35021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83508" y="35021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59708" y="1292352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59708" y="2140076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12108" y="213055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064508" y="213055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36108" y="1292352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88508" y="2140076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740908" y="213055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21200" y="174942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8100">
            <a:solidFill>
              <a:srgbClr val="66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64200" y="2054225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38100">
            <a:solidFill>
              <a:srgbClr val="66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16400" y="3197225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38100">
            <a:solidFill>
              <a:srgbClr val="66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17327" y="1972005"/>
            <a:ext cx="264795" cy="697865"/>
          </a:xfrm>
          <a:custGeom>
            <a:avLst/>
            <a:gdLst/>
            <a:ahLst/>
            <a:cxnLst/>
            <a:rect l="l" t="t" r="r" b="b"/>
            <a:pathLst>
              <a:path w="264795" h="697864">
                <a:moveTo>
                  <a:pt x="36144" y="697839"/>
                </a:moveTo>
                <a:lnTo>
                  <a:pt x="0" y="685800"/>
                </a:lnTo>
                <a:lnTo>
                  <a:pt x="228600" y="0"/>
                </a:lnTo>
                <a:lnTo>
                  <a:pt x="264744" y="12039"/>
                </a:lnTo>
                <a:lnTo>
                  <a:pt x="36144" y="697839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31525" y="1888350"/>
            <a:ext cx="1094105" cy="1094105"/>
          </a:xfrm>
          <a:custGeom>
            <a:avLst/>
            <a:gdLst/>
            <a:ahLst/>
            <a:cxnLst/>
            <a:rect l="l" t="t" r="r" b="b"/>
            <a:pathLst>
              <a:path w="1094104" h="1094105">
                <a:moveTo>
                  <a:pt x="1066800" y="1093749"/>
                </a:moveTo>
                <a:lnTo>
                  <a:pt x="0" y="26949"/>
                </a:lnTo>
                <a:lnTo>
                  <a:pt x="26949" y="0"/>
                </a:lnTo>
                <a:lnTo>
                  <a:pt x="1093749" y="1066800"/>
                </a:lnTo>
                <a:lnTo>
                  <a:pt x="1066800" y="1093749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52849" y="1962581"/>
            <a:ext cx="1394460" cy="1021715"/>
          </a:xfrm>
          <a:custGeom>
            <a:avLst/>
            <a:gdLst/>
            <a:ahLst/>
            <a:cxnLst/>
            <a:rect l="l" t="t" r="r" b="b"/>
            <a:pathLst>
              <a:path w="1394460" h="1021714">
                <a:moveTo>
                  <a:pt x="22301" y="1021486"/>
                </a:moveTo>
                <a:lnTo>
                  <a:pt x="0" y="990600"/>
                </a:lnTo>
                <a:lnTo>
                  <a:pt x="1371600" y="0"/>
                </a:lnTo>
                <a:lnTo>
                  <a:pt x="1393901" y="30886"/>
                </a:lnTo>
                <a:lnTo>
                  <a:pt x="22301" y="1021486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186170" y="1962785"/>
            <a:ext cx="937260" cy="716280"/>
          </a:xfrm>
          <a:custGeom>
            <a:avLst/>
            <a:gdLst/>
            <a:ahLst/>
            <a:cxnLst/>
            <a:rect l="l" t="t" r="r" b="b"/>
            <a:pathLst>
              <a:path w="937259" h="716280">
                <a:moveTo>
                  <a:pt x="914400" y="716279"/>
                </a:moveTo>
                <a:lnTo>
                  <a:pt x="0" y="30479"/>
                </a:lnTo>
                <a:lnTo>
                  <a:pt x="22859" y="0"/>
                </a:lnTo>
                <a:lnTo>
                  <a:pt x="937259" y="685800"/>
                </a:lnTo>
                <a:lnTo>
                  <a:pt x="914400" y="716279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655307" y="4721352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655307" y="5111877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807707" y="510235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778507" y="1749551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78507" y="2140076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930907" y="213055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185903" y="3486988"/>
            <a:ext cx="1395095" cy="1097280"/>
          </a:xfrm>
          <a:custGeom>
            <a:avLst/>
            <a:gdLst/>
            <a:ahLst/>
            <a:cxnLst/>
            <a:rect l="l" t="t" r="r" b="b"/>
            <a:pathLst>
              <a:path w="1395095" h="1097279">
                <a:moveTo>
                  <a:pt x="1371599" y="1096873"/>
                </a:moveTo>
                <a:lnTo>
                  <a:pt x="0" y="30073"/>
                </a:lnTo>
                <a:lnTo>
                  <a:pt x="23393" y="0"/>
                </a:lnTo>
                <a:lnTo>
                  <a:pt x="1394993" y="1066800"/>
                </a:lnTo>
                <a:lnTo>
                  <a:pt x="1371599" y="1096873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52401" y="3492690"/>
            <a:ext cx="719455" cy="1238250"/>
          </a:xfrm>
          <a:custGeom>
            <a:avLst/>
            <a:gdLst/>
            <a:ahLst/>
            <a:cxnLst/>
            <a:rect l="l" t="t" r="r" b="b"/>
            <a:pathLst>
              <a:path w="719454" h="1238250">
                <a:moveTo>
                  <a:pt x="685800" y="1237869"/>
                </a:moveTo>
                <a:lnTo>
                  <a:pt x="0" y="18669"/>
                </a:lnTo>
                <a:lnTo>
                  <a:pt x="33197" y="0"/>
                </a:lnTo>
                <a:lnTo>
                  <a:pt x="718997" y="1219200"/>
                </a:lnTo>
                <a:lnTo>
                  <a:pt x="685800" y="1237869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417527" y="3496005"/>
            <a:ext cx="264795" cy="697865"/>
          </a:xfrm>
          <a:custGeom>
            <a:avLst/>
            <a:gdLst/>
            <a:ahLst/>
            <a:cxnLst/>
            <a:rect l="l" t="t" r="r" b="b"/>
            <a:pathLst>
              <a:path w="264795" h="697864">
                <a:moveTo>
                  <a:pt x="36144" y="697839"/>
                </a:moveTo>
                <a:lnTo>
                  <a:pt x="0" y="685800"/>
                </a:lnTo>
                <a:lnTo>
                  <a:pt x="228600" y="0"/>
                </a:lnTo>
                <a:lnTo>
                  <a:pt x="264744" y="12039"/>
                </a:lnTo>
                <a:lnTo>
                  <a:pt x="36144" y="697839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980740" y="3340023"/>
            <a:ext cx="566420" cy="934085"/>
          </a:xfrm>
          <a:custGeom>
            <a:avLst/>
            <a:gdLst/>
            <a:ahLst/>
            <a:cxnLst/>
            <a:rect l="l" t="t" r="r" b="b"/>
            <a:pathLst>
              <a:path w="566420" h="934085">
                <a:moveTo>
                  <a:pt x="32918" y="933602"/>
                </a:moveTo>
                <a:lnTo>
                  <a:pt x="0" y="914400"/>
                </a:lnTo>
                <a:lnTo>
                  <a:pt x="533400" y="0"/>
                </a:lnTo>
                <a:lnTo>
                  <a:pt x="566318" y="19202"/>
                </a:lnTo>
                <a:lnTo>
                  <a:pt x="32918" y="933602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157196" y="1806663"/>
            <a:ext cx="1604010" cy="190500"/>
          </a:xfrm>
          <a:custGeom>
            <a:avLst/>
            <a:gdLst/>
            <a:ahLst/>
            <a:cxnLst/>
            <a:rect l="l" t="t" r="r" b="b"/>
            <a:pathLst>
              <a:path w="1604010" h="190500">
                <a:moveTo>
                  <a:pt x="3606" y="190322"/>
                </a:moveTo>
                <a:lnTo>
                  <a:pt x="0" y="152400"/>
                </a:lnTo>
                <a:lnTo>
                  <a:pt x="1600200" y="0"/>
                </a:lnTo>
                <a:lnTo>
                  <a:pt x="1603806" y="37922"/>
                </a:lnTo>
                <a:lnTo>
                  <a:pt x="3606" y="190322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847126" y="1960333"/>
            <a:ext cx="1919605" cy="797560"/>
          </a:xfrm>
          <a:custGeom>
            <a:avLst/>
            <a:gdLst/>
            <a:ahLst/>
            <a:cxnLst/>
            <a:rect l="l" t="t" r="r" b="b"/>
            <a:pathLst>
              <a:path w="1919604" h="797560">
                <a:moveTo>
                  <a:pt x="14147" y="797382"/>
                </a:moveTo>
                <a:lnTo>
                  <a:pt x="0" y="762000"/>
                </a:lnTo>
                <a:lnTo>
                  <a:pt x="1904999" y="0"/>
                </a:lnTo>
                <a:lnTo>
                  <a:pt x="1919147" y="35382"/>
                </a:lnTo>
                <a:lnTo>
                  <a:pt x="14147" y="797382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980740" y="3349625"/>
            <a:ext cx="549910" cy="924560"/>
          </a:xfrm>
          <a:custGeom>
            <a:avLst/>
            <a:gdLst/>
            <a:ahLst/>
            <a:cxnLst/>
            <a:rect l="l" t="t" r="r" b="b"/>
            <a:pathLst>
              <a:path w="549910" h="924560">
                <a:moveTo>
                  <a:pt x="475810" y="89133"/>
                </a:moveTo>
                <a:lnTo>
                  <a:pt x="442899" y="69938"/>
                </a:lnTo>
                <a:lnTo>
                  <a:pt x="549859" y="0"/>
                </a:lnTo>
                <a:lnTo>
                  <a:pt x="545699" y="64452"/>
                </a:lnTo>
                <a:lnTo>
                  <a:pt x="490207" y="64452"/>
                </a:lnTo>
                <a:lnTo>
                  <a:pt x="475810" y="89133"/>
                </a:lnTo>
                <a:close/>
              </a:path>
              <a:path w="549910" h="924560">
                <a:moveTo>
                  <a:pt x="508724" y="108329"/>
                </a:moveTo>
                <a:lnTo>
                  <a:pt x="475810" y="89133"/>
                </a:lnTo>
                <a:lnTo>
                  <a:pt x="490207" y="64452"/>
                </a:lnTo>
                <a:lnTo>
                  <a:pt x="523125" y="83642"/>
                </a:lnTo>
                <a:lnTo>
                  <a:pt x="508724" y="108329"/>
                </a:lnTo>
                <a:close/>
              </a:path>
              <a:path w="549910" h="924560">
                <a:moveTo>
                  <a:pt x="541629" y="127520"/>
                </a:moveTo>
                <a:lnTo>
                  <a:pt x="508724" y="108329"/>
                </a:lnTo>
                <a:lnTo>
                  <a:pt x="523125" y="83642"/>
                </a:lnTo>
                <a:lnTo>
                  <a:pt x="490207" y="64452"/>
                </a:lnTo>
                <a:lnTo>
                  <a:pt x="545699" y="64452"/>
                </a:lnTo>
                <a:lnTo>
                  <a:pt x="541629" y="127520"/>
                </a:lnTo>
                <a:close/>
              </a:path>
              <a:path w="549910" h="924560">
                <a:moveTo>
                  <a:pt x="32918" y="924001"/>
                </a:moveTo>
                <a:lnTo>
                  <a:pt x="0" y="904798"/>
                </a:lnTo>
                <a:lnTo>
                  <a:pt x="475810" y="89133"/>
                </a:lnTo>
                <a:lnTo>
                  <a:pt x="508724" y="108329"/>
                </a:lnTo>
                <a:lnTo>
                  <a:pt x="32918" y="924001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906267" y="2356104"/>
            <a:ext cx="2057400" cy="384175"/>
          </a:xfrm>
          <a:custGeom>
            <a:avLst/>
            <a:gdLst/>
            <a:ahLst/>
            <a:cxnLst/>
            <a:rect l="l" t="t" r="r" b="b"/>
            <a:pathLst>
              <a:path w="2057400" h="384175">
                <a:moveTo>
                  <a:pt x="0" y="0"/>
                </a:moveTo>
                <a:lnTo>
                  <a:pt x="2057400" y="0"/>
                </a:lnTo>
                <a:lnTo>
                  <a:pt x="2057400" y="384048"/>
                </a:lnTo>
                <a:lnTo>
                  <a:pt x="0" y="384048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901950" y="2351087"/>
            <a:ext cx="2066925" cy="393700"/>
          </a:xfrm>
          <a:custGeom>
            <a:avLst/>
            <a:gdLst/>
            <a:ahLst/>
            <a:cxnLst/>
            <a:rect l="l" t="t" r="r" b="b"/>
            <a:pathLst>
              <a:path w="2066925" h="393700">
                <a:moveTo>
                  <a:pt x="2066925" y="393700"/>
                </a:moveTo>
                <a:lnTo>
                  <a:pt x="0" y="393700"/>
                </a:lnTo>
                <a:lnTo>
                  <a:pt x="0" y="0"/>
                </a:lnTo>
                <a:lnTo>
                  <a:pt x="2066925" y="0"/>
                </a:lnTo>
                <a:lnTo>
                  <a:pt x="206692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84175"/>
                </a:lnTo>
                <a:lnTo>
                  <a:pt x="4762" y="384175"/>
                </a:lnTo>
                <a:lnTo>
                  <a:pt x="9525" y="388937"/>
                </a:lnTo>
                <a:lnTo>
                  <a:pt x="2066925" y="388937"/>
                </a:lnTo>
                <a:lnTo>
                  <a:pt x="2066925" y="393700"/>
                </a:lnTo>
                <a:close/>
              </a:path>
              <a:path w="2066925" h="39370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066925" h="393700">
                <a:moveTo>
                  <a:pt x="205740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057400" y="4762"/>
                </a:lnTo>
                <a:lnTo>
                  <a:pt x="2057400" y="9525"/>
                </a:lnTo>
                <a:close/>
              </a:path>
              <a:path w="2066925" h="393700">
                <a:moveTo>
                  <a:pt x="2057400" y="388937"/>
                </a:moveTo>
                <a:lnTo>
                  <a:pt x="2057400" y="4762"/>
                </a:lnTo>
                <a:lnTo>
                  <a:pt x="2062162" y="9525"/>
                </a:lnTo>
                <a:lnTo>
                  <a:pt x="2066925" y="9525"/>
                </a:lnTo>
                <a:lnTo>
                  <a:pt x="2066925" y="384175"/>
                </a:lnTo>
                <a:lnTo>
                  <a:pt x="2062162" y="384175"/>
                </a:lnTo>
                <a:lnTo>
                  <a:pt x="2057400" y="388937"/>
                </a:lnTo>
                <a:close/>
              </a:path>
              <a:path w="2066925" h="393700">
                <a:moveTo>
                  <a:pt x="2066925" y="9525"/>
                </a:moveTo>
                <a:lnTo>
                  <a:pt x="2062162" y="9525"/>
                </a:lnTo>
                <a:lnTo>
                  <a:pt x="2057400" y="4762"/>
                </a:lnTo>
                <a:lnTo>
                  <a:pt x="2066925" y="4762"/>
                </a:lnTo>
                <a:lnTo>
                  <a:pt x="2066925" y="9525"/>
                </a:lnTo>
                <a:close/>
              </a:path>
              <a:path w="2066925" h="393700">
                <a:moveTo>
                  <a:pt x="9525" y="388937"/>
                </a:moveTo>
                <a:lnTo>
                  <a:pt x="4762" y="384175"/>
                </a:lnTo>
                <a:lnTo>
                  <a:pt x="9525" y="384175"/>
                </a:lnTo>
                <a:lnTo>
                  <a:pt x="9525" y="388937"/>
                </a:lnTo>
                <a:close/>
              </a:path>
              <a:path w="2066925" h="393700">
                <a:moveTo>
                  <a:pt x="2057400" y="388937"/>
                </a:moveTo>
                <a:lnTo>
                  <a:pt x="9525" y="388937"/>
                </a:lnTo>
                <a:lnTo>
                  <a:pt x="9525" y="384175"/>
                </a:lnTo>
                <a:lnTo>
                  <a:pt x="2057400" y="384175"/>
                </a:lnTo>
                <a:lnTo>
                  <a:pt x="2057400" y="388937"/>
                </a:lnTo>
                <a:close/>
              </a:path>
              <a:path w="2066925" h="393700">
                <a:moveTo>
                  <a:pt x="2066925" y="388937"/>
                </a:moveTo>
                <a:lnTo>
                  <a:pt x="2057400" y="388937"/>
                </a:lnTo>
                <a:lnTo>
                  <a:pt x="2062162" y="384175"/>
                </a:lnTo>
                <a:lnTo>
                  <a:pt x="2066925" y="384175"/>
                </a:lnTo>
                <a:lnTo>
                  <a:pt x="2066925" y="388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906267" y="2379344"/>
            <a:ext cx="20574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Insert</a:t>
            </a:r>
            <a:r>
              <a:rPr sz="1400" b="1" spc="-30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(xyz.mp3,1.2.3.4</a:t>
            </a:r>
            <a:r>
              <a:rPr sz="1400" b="1" spc="-5" dirty="0">
                <a:latin typeface="Arial" panose="020B0604020202090204"/>
                <a:cs typeface="Arial" panose="020B0604020202090204"/>
              </a:rPr>
              <a:t>)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093777" y="1474787"/>
            <a:ext cx="84137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宋体" pitchFamily="2" charset="-122"/>
                <a:cs typeface="宋体" pitchFamily="2" charset="-122"/>
              </a:rPr>
              <a:t>超级节</a:t>
            </a:r>
            <a:r>
              <a:rPr sz="1600" b="1" spc="-15" dirty="0">
                <a:latin typeface="宋体" pitchFamily="2" charset="-122"/>
                <a:cs typeface="宋体" pitchFamily="2" charset="-122"/>
              </a:rPr>
              <a:t>点</a:t>
            </a:r>
            <a:endParaRPr sz="16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839467" y="5483352"/>
            <a:ext cx="5943600" cy="609600"/>
          </a:xfrm>
          <a:custGeom>
            <a:avLst/>
            <a:gdLst/>
            <a:ahLst/>
            <a:cxnLst/>
            <a:rect l="l" t="t" r="r" b="b"/>
            <a:pathLst>
              <a:path w="5943600" h="609600">
                <a:moveTo>
                  <a:pt x="0" y="0"/>
                </a:moveTo>
                <a:lnTo>
                  <a:pt x="5943600" y="0"/>
                </a:lnTo>
                <a:lnTo>
                  <a:pt x="5943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35150" y="5478462"/>
            <a:ext cx="5953125" cy="619125"/>
          </a:xfrm>
          <a:custGeom>
            <a:avLst/>
            <a:gdLst/>
            <a:ahLst/>
            <a:cxnLst/>
            <a:rect l="l" t="t" r="r" b="b"/>
            <a:pathLst>
              <a:path w="5953125" h="619125">
                <a:moveTo>
                  <a:pt x="5953125" y="619125"/>
                </a:moveTo>
                <a:lnTo>
                  <a:pt x="0" y="619125"/>
                </a:lnTo>
                <a:lnTo>
                  <a:pt x="0" y="0"/>
                </a:lnTo>
                <a:lnTo>
                  <a:pt x="5953125" y="0"/>
                </a:lnTo>
                <a:lnTo>
                  <a:pt x="595312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09600"/>
                </a:lnTo>
                <a:lnTo>
                  <a:pt x="4762" y="609600"/>
                </a:lnTo>
                <a:lnTo>
                  <a:pt x="9525" y="614362"/>
                </a:lnTo>
                <a:lnTo>
                  <a:pt x="5953125" y="614362"/>
                </a:lnTo>
                <a:lnTo>
                  <a:pt x="5953125" y="619125"/>
                </a:lnTo>
                <a:close/>
              </a:path>
              <a:path w="5953125" h="6191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953125" h="619125">
                <a:moveTo>
                  <a:pt x="594360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943600" y="4762"/>
                </a:lnTo>
                <a:lnTo>
                  <a:pt x="5943600" y="9525"/>
                </a:lnTo>
                <a:close/>
              </a:path>
              <a:path w="5953125" h="619125">
                <a:moveTo>
                  <a:pt x="5943600" y="614362"/>
                </a:moveTo>
                <a:lnTo>
                  <a:pt x="5943600" y="4762"/>
                </a:lnTo>
                <a:lnTo>
                  <a:pt x="5948362" y="9525"/>
                </a:lnTo>
                <a:lnTo>
                  <a:pt x="5953125" y="9525"/>
                </a:lnTo>
                <a:lnTo>
                  <a:pt x="5953125" y="609600"/>
                </a:lnTo>
                <a:lnTo>
                  <a:pt x="5948362" y="609600"/>
                </a:lnTo>
                <a:lnTo>
                  <a:pt x="5943600" y="614362"/>
                </a:lnTo>
                <a:close/>
              </a:path>
              <a:path w="5953125" h="619125">
                <a:moveTo>
                  <a:pt x="5953125" y="9525"/>
                </a:moveTo>
                <a:lnTo>
                  <a:pt x="5948362" y="9525"/>
                </a:lnTo>
                <a:lnTo>
                  <a:pt x="5943600" y="4762"/>
                </a:lnTo>
                <a:lnTo>
                  <a:pt x="5953125" y="4762"/>
                </a:lnTo>
                <a:lnTo>
                  <a:pt x="5953125" y="9525"/>
                </a:lnTo>
                <a:close/>
              </a:path>
              <a:path w="5953125" h="619125">
                <a:moveTo>
                  <a:pt x="9525" y="614362"/>
                </a:moveTo>
                <a:lnTo>
                  <a:pt x="4762" y="609600"/>
                </a:lnTo>
                <a:lnTo>
                  <a:pt x="9525" y="609600"/>
                </a:lnTo>
                <a:lnTo>
                  <a:pt x="9525" y="614362"/>
                </a:lnTo>
                <a:close/>
              </a:path>
              <a:path w="5953125" h="619125">
                <a:moveTo>
                  <a:pt x="5943600" y="614362"/>
                </a:moveTo>
                <a:lnTo>
                  <a:pt x="9525" y="614362"/>
                </a:lnTo>
                <a:lnTo>
                  <a:pt x="9525" y="609600"/>
                </a:lnTo>
                <a:lnTo>
                  <a:pt x="5943600" y="609600"/>
                </a:lnTo>
                <a:lnTo>
                  <a:pt x="5943600" y="614362"/>
                </a:lnTo>
                <a:close/>
              </a:path>
              <a:path w="5953125" h="619125">
                <a:moveTo>
                  <a:pt x="5953125" y="614362"/>
                </a:moveTo>
                <a:lnTo>
                  <a:pt x="5943600" y="614362"/>
                </a:lnTo>
                <a:lnTo>
                  <a:pt x="5948362" y="609600"/>
                </a:lnTo>
                <a:lnTo>
                  <a:pt x="5953125" y="609600"/>
                </a:lnTo>
                <a:lnTo>
                  <a:pt x="5953125" y="614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547052" y="3369945"/>
            <a:ext cx="7236459" cy="2555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181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C3300"/>
                </a:solidFill>
                <a:latin typeface="宋体" pitchFamily="2" charset="-122"/>
                <a:cs typeface="宋体" pitchFamily="2" charset="-122"/>
              </a:rPr>
              <a:t>发</a:t>
            </a:r>
            <a:r>
              <a:rPr sz="1800" b="1" spc="-10" dirty="0">
                <a:solidFill>
                  <a:srgbClr val="CC3300"/>
                </a:solidFill>
                <a:latin typeface="宋体" pitchFamily="2" charset="-122"/>
                <a:cs typeface="宋体" pitchFamily="2" charset="-122"/>
              </a:rPr>
              <a:t>布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L="1532890" marR="4658360" algn="ctr">
              <a:lnSpc>
                <a:spcPct val="100000"/>
              </a:lnSpc>
              <a:spcBef>
                <a:spcPts val="40"/>
              </a:spcBef>
            </a:pPr>
            <a:r>
              <a:rPr sz="1200" b="1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(</a:t>
            </a:r>
            <a:r>
              <a:rPr sz="12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key=xy</a:t>
            </a:r>
            <a:r>
              <a:rPr sz="1200" b="1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z.</a:t>
            </a:r>
            <a:r>
              <a:rPr sz="12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m</a:t>
            </a:r>
            <a:r>
              <a:rPr sz="1200" b="1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p</a:t>
            </a:r>
            <a:r>
              <a:rPr sz="12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3</a:t>
            </a:r>
            <a:r>
              <a:rPr sz="1200" b="1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,  </a:t>
            </a:r>
            <a:r>
              <a:rPr sz="12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vaule=1.2.3.4)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拥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有</a:t>
            </a:r>
            <a:r>
              <a:rPr sz="1800" b="1" spc="-405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xyz.mp3</a:t>
            </a: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的节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点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R="3186430" algn="ctr">
              <a:lnSpc>
                <a:spcPct val="100000"/>
              </a:lnSpc>
              <a:spcBef>
                <a:spcPts val="1180"/>
              </a:spcBef>
            </a:pPr>
            <a:r>
              <a:rPr sz="1800" b="1" spc="-5" dirty="0">
                <a:latin typeface="Arial" panose="020B0604020202090204"/>
                <a:cs typeface="Arial" panose="020B0604020202090204"/>
              </a:rPr>
              <a:t>1.2.3.4</a:t>
            </a:r>
            <a:endParaRPr sz="18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851025">
              <a:lnSpc>
                <a:spcPct val="100000"/>
              </a:lnSpc>
              <a:spcBef>
                <a:spcPts val="1575"/>
              </a:spcBef>
            </a:pPr>
            <a:r>
              <a:rPr sz="1800" b="1" dirty="0">
                <a:latin typeface="宋体" pitchFamily="2" charset="-122"/>
                <a:cs typeface="宋体" pitchFamily="2" charset="-122"/>
              </a:rPr>
              <a:t>超级节点上存放有其连接的一般节点的内容索</a:t>
            </a:r>
            <a:r>
              <a:rPr sz="1800" b="1" spc="-10" dirty="0">
                <a:latin typeface="宋体" pitchFamily="2" charset="-122"/>
                <a:cs typeface="宋体" pitchFamily="2" charset="-122"/>
              </a:rPr>
              <a:t>引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>
            <a:spLocks noGrp="1"/>
          </p:cNvSpPr>
          <p:nvPr>
            <p:ph type="sldNum" sz="quarter" idx="4294967295"/>
          </p:nvPr>
        </p:nvSpPr>
        <p:spPr>
          <a:xfrm>
            <a:off x="8532440" y="6597352"/>
            <a:ext cx="53594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2572"/>
            <a:ext cx="33540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层次</a:t>
            </a:r>
            <a:r>
              <a:rPr sz="3800" spc="-5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P2P</a:t>
            </a: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网</a:t>
            </a:r>
            <a:r>
              <a:rPr sz="3800" spc="5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络</a:t>
            </a:r>
            <a:r>
              <a:rPr sz="3800" spc="-104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 </a:t>
            </a:r>
            <a:r>
              <a:rPr sz="3800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(2)</a:t>
            </a:r>
            <a:endParaRPr sz="380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052" y="1314767"/>
            <a:ext cx="1892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内容定位</a:t>
            </a:r>
            <a:endParaRPr sz="30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0220" y="2941320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94020" y="4617720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75219" y="2865120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56219" y="4846320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98820" y="3169920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80019" y="5236845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32419" y="52273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84819" y="52273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46420" y="3941445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98820" y="39319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51220" y="39319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03620" y="39319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56020" y="39319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8420" y="39319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75219" y="3255645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27619" y="32461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07819" y="3331845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60220" y="33223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12620" y="33223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55620" y="4693920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08020" y="5084445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60420" y="50749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46420" y="5008245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65020" y="33223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65220" y="3017520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65220" y="3865245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817620" y="38557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70020" y="38557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46220" y="1645920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46220" y="2493645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98620" y="24841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351020" y="24841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722620" y="1645920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875020" y="2493645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27420" y="24841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08537" y="210343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8100">
            <a:solidFill>
              <a:srgbClr val="66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951537" y="2408237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38100">
            <a:solidFill>
              <a:srgbClr val="66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503737" y="3551237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38100">
            <a:solidFill>
              <a:srgbClr val="66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104665" y="2326017"/>
            <a:ext cx="264795" cy="697865"/>
          </a:xfrm>
          <a:custGeom>
            <a:avLst/>
            <a:gdLst/>
            <a:ahLst/>
            <a:cxnLst/>
            <a:rect l="l" t="t" r="r" b="b"/>
            <a:pathLst>
              <a:path w="264795" h="697864">
                <a:moveTo>
                  <a:pt x="36144" y="697839"/>
                </a:moveTo>
                <a:lnTo>
                  <a:pt x="0" y="685800"/>
                </a:lnTo>
                <a:lnTo>
                  <a:pt x="228600" y="0"/>
                </a:lnTo>
                <a:lnTo>
                  <a:pt x="264744" y="12039"/>
                </a:lnTo>
                <a:lnTo>
                  <a:pt x="36144" y="697839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18862" y="2242362"/>
            <a:ext cx="1094105" cy="1094105"/>
          </a:xfrm>
          <a:custGeom>
            <a:avLst/>
            <a:gdLst/>
            <a:ahLst/>
            <a:cxnLst/>
            <a:rect l="l" t="t" r="r" b="b"/>
            <a:pathLst>
              <a:path w="1094104" h="1094104">
                <a:moveTo>
                  <a:pt x="1066800" y="1093749"/>
                </a:moveTo>
                <a:lnTo>
                  <a:pt x="0" y="26949"/>
                </a:lnTo>
                <a:lnTo>
                  <a:pt x="26949" y="0"/>
                </a:lnTo>
                <a:lnTo>
                  <a:pt x="1093749" y="1066800"/>
                </a:lnTo>
                <a:lnTo>
                  <a:pt x="1066800" y="1093749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340187" y="2316594"/>
            <a:ext cx="1394460" cy="1021715"/>
          </a:xfrm>
          <a:custGeom>
            <a:avLst/>
            <a:gdLst/>
            <a:ahLst/>
            <a:cxnLst/>
            <a:rect l="l" t="t" r="r" b="b"/>
            <a:pathLst>
              <a:path w="1394460" h="1021714">
                <a:moveTo>
                  <a:pt x="22301" y="1021486"/>
                </a:moveTo>
                <a:lnTo>
                  <a:pt x="0" y="990600"/>
                </a:lnTo>
                <a:lnTo>
                  <a:pt x="1371600" y="0"/>
                </a:lnTo>
                <a:lnTo>
                  <a:pt x="1393901" y="30886"/>
                </a:lnTo>
                <a:lnTo>
                  <a:pt x="22301" y="1021486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73507" y="2316797"/>
            <a:ext cx="937260" cy="716280"/>
          </a:xfrm>
          <a:custGeom>
            <a:avLst/>
            <a:gdLst/>
            <a:ahLst/>
            <a:cxnLst/>
            <a:rect l="l" t="t" r="r" b="b"/>
            <a:pathLst>
              <a:path w="937259" h="716280">
                <a:moveTo>
                  <a:pt x="914400" y="716279"/>
                </a:moveTo>
                <a:lnTo>
                  <a:pt x="0" y="30479"/>
                </a:lnTo>
                <a:lnTo>
                  <a:pt x="22859" y="0"/>
                </a:lnTo>
                <a:lnTo>
                  <a:pt x="937259" y="685800"/>
                </a:lnTo>
                <a:lnTo>
                  <a:pt x="914400" y="716279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41819" y="5074920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941819" y="5465445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94219" y="54559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065020" y="2103120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065020" y="2493645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17420" y="248412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73240" y="3841000"/>
            <a:ext cx="1395095" cy="1097280"/>
          </a:xfrm>
          <a:custGeom>
            <a:avLst/>
            <a:gdLst/>
            <a:ahLst/>
            <a:cxnLst/>
            <a:rect l="l" t="t" r="r" b="b"/>
            <a:pathLst>
              <a:path w="1395095" h="1097279">
                <a:moveTo>
                  <a:pt x="1371599" y="1096873"/>
                </a:moveTo>
                <a:lnTo>
                  <a:pt x="0" y="30073"/>
                </a:lnTo>
                <a:lnTo>
                  <a:pt x="23393" y="0"/>
                </a:lnTo>
                <a:lnTo>
                  <a:pt x="1394993" y="1066800"/>
                </a:lnTo>
                <a:lnTo>
                  <a:pt x="1371599" y="1096873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239738" y="3846703"/>
            <a:ext cx="719455" cy="1238250"/>
          </a:xfrm>
          <a:custGeom>
            <a:avLst/>
            <a:gdLst/>
            <a:ahLst/>
            <a:cxnLst/>
            <a:rect l="l" t="t" r="r" b="b"/>
            <a:pathLst>
              <a:path w="719454" h="1238250">
                <a:moveTo>
                  <a:pt x="685800" y="1237869"/>
                </a:moveTo>
                <a:lnTo>
                  <a:pt x="0" y="18669"/>
                </a:lnTo>
                <a:lnTo>
                  <a:pt x="33197" y="0"/>
                </a:lnTo>
                <a:lnTo>
                  <a:pt x="718997" y="1219200"/>
                </a:lnTo>
                <a:lnTo>
                  <a:pt x="685800" y="1237869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704865" y="3850017"/>
            <a:ext cx="264795" cy="697865"/>
          </a:xfrm>
          <a:custGeom>
            <a:avLst/>
            <a:gdLst/>
            <a:ahLst/>
            <a:cxnLst/>
            <a:rect l="l" t="t" r="r" b="b"/>
            <a:pathLst>
              <a:path w="264795" h="697864">
                <a:moveTo>
                  <a:pt x="36144" y="697839"/>
                </a:moveTo>
                <a:lnTo>
                  <a:pt x="0" y="685800"/>
                </a:lnTo>
                <a:lnTo>
                  <a:pt x="228600" y="0"/>
                </a:lnTo>
                <a:lnTo>
                  <a:pt x="264744" y="12039"/>
                </a:lnTo>
                <a:lnTo>
                  <a:pt x="36144" y="697839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68078" y="3694036"/>
            <a:ext cx="566420" cy="934085"/>
          </a:xfrm>
          <a:custGeom>
            <a:avLst/>
            <a:gdLst/>
            <a:ahLst/>
            <a:cxnLst/>
            <a:rect l="l" t="t" r="r" b="b"/>
            <a:pathLst>
              <a:path w="566420" h="934085">
                <a:moveTo>
                  <a:pt x="32918" y="933602"/>
                </a:moveTo>
                <a:lnTo>
                  <a:pt x="0" y="914400"/>
                </a:lnTo>
                <a:lnTo>
                  <a:pt x="533400" y="0"/>
                </a:lnTo>
                <a:lnTo>
                  <a:pt x="566318" y="19202"/>
                </a:lnTo>
                <a:lnTo>
                  <a:pt x="32918" y="933602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444534" y="2160676"/>
            <a:ext cx="1604010" cy="190500"/>
          </a:xfrm>
          <a:custGeom>
            <a:avLst/>
            <a:gdLst/>
            <a:ahLst/>
            <a:cxnLst/>
            <a:rect l="l" t="t" r="r" b="b"/>
            <a:pathLst>
              <a:path w="1604010" h="190500">
                <a:moveTo>
                  <a:pt x="3606" y="190322"/>
                </a:moveTo>
                <a:lnTo>
                  <a:pt x="0" y="152400"/>
                </a:lnTo>
                <a:lnTo>
                  <a:pt x="1600200" y="0"/>
                </a:lnTo>
                <a:lnTo>
                  <a:pt x="1603806" y="37922"/>
                </a:lnTo>
                <a:lnTo>
                  <a:pt x="3606" y="190322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134463" y="2314346"/>
            <a:ext cx="1919605" cy="797560"/>
          </a:xfrm>
          <a:custGeom>
            <a:avLst/>
            <a:gdLst/>
            <a:ahLst/>
            <a:cxnLst/>
            <a:rect l="l" t="t" r="r" b="b"/>
            <a:pathLst>
              <a:path w="1919604" h="797560">
                <a:moveTo>
                  <a:pt x="14147" y="797382"/>
                </a:moveTo>
                <a:lnTo>
                  <a:pt x="0" y="762000"/>
                </a:lnTo>
                <a:lnTo>
                  <a:pt x="1904999" y="0"/>
                </a:lnTo>
                <a:lnTo>
                  <a:pt x="1919147" y="35382"/>
                </a:lnTo>
                <a:lnTo>
                  <a:pt x="14147" y="797382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5166677" y="5428615"/>
            <a:ext cx="1756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谁拥有</a:t>
            </a: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xyz.mp3?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070053" y="3884472"/>
            <a:ext cx="737235" cy="1233805"/>
          </a:xfrm>
          <a:custGeom>
            <a:avLst/>
            <a:gdLst/>
            <a:ahLst/>
            <a:cxnLst/>
            <a:rect l="l" t="t" r="r" b="b"/>
            <a:pathLst>
              <a:path w="737234" h="1233804">
                <a:moveTo>
                  <a:pt x="662727" y="1144804"/>
                </a:moveTo>
                <a:lnTo>
                  <a:pt x="0" y="19329"/>
                </a:lnTo>
                <a:lnTo>
                  <a:pt x="32842" y="0"/>
                </a:lnTo>
                <a:lnTo>
                  <a:pt x="695570" y="1125463"/>
                </a:lnTo>
                <a:lnTo>
                  <a:pt x="662727" y="1144804"/>
                </a:lnTo>
                <a:close/>
              </a:path>
              <a:path w="737234" h="1233804">
                <a:moveTo>
                  <a:pt x="732740" y="1169428"/>
                </a:moveTo>
                <a:lnTo>
                  <a:pt x="677227" y="1169428"/>
                </a:lnTo>
                <a:lnTo>
                  <a:pt x="710069" y="1150086"/>
                </a:lnTo>
                <a:lnTo>
                  <a:pt x="695570" y="1125463"/>
                </a:lnTo>
                <a:lnTo>
                  <a:pt x="728395" y="1106131"/>
                </a:lnTo>
                <a:lnTo>
                  <a:pt x="732740" y="1169428"/>
                </a:lnTo>
                <a:close/>
              </a:path>
              <a:path w="737234" h="1233804">
                <a:moveTo>
                  <a:pt x="677227" y="1169428"/>
                </a:moveTo>
                <a:lnTo>
                  <a:pt x="662727" y="1144804"/>
                </a:lnTo>
                <a:lnTo>
                  <a:pt x="695570" y="1125463"/>
                </a:lnTo>
                <a:lnTo>
                  <a:pt x="710069" y="1150086"/>
                </a:lnTo>
                <a:lnTo>
                  <a:pt x="677227" y="1169428"/>
                </a:lnTo>
                <a:close/>
              </a:path>
              <a:path w="737234" h="1233804">
                <a:moveTo>
                  <a:pt x="737146" y="1233627"/>
                </a:moveTo>
                <a:lnTo>
                  <a:pt x="629907" y="1164132"/>
                </a:lnTo>
                <a:lnTo>
                  <a:pt x="662727" y="1144804"/>
                </a:lnTo>
                <a:lnTo>
                  <a:pt x="677227" y="1169428"/>
                </a:lnTo>
                <a:lnTo>
                  <a:pt x="732740" y="1169428"/>
                </a:lnTo>
                <a:lnTo>
                  <a:pt x="737146" y="1233627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 rot="3540000">
            <a:off x="6894297" y="4369008"/>
            <a:ext cx="5131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0"/>
              </a:lnSpc>
            </a:pPr>
            <a:r>
              <a:rPr sz="2700" b="1" spc="-52" baseline="2000" dirty="0">
                <a:solidFill>
                  <a:srgbClr val="CC3300"/>
                </a:solidFill>
                <a:latin typeface="宋体" pitchFamily="2" charset="-122"/>
                <a:cs typeface="宋体" pitchFamily="2" charset="-122"/>
              </a:rPr>
              <a:t>查 </a:t>
            </a:r>
            <a:r>
              <a:rPr sz="1800" b="1" spc="-20" dirty="0">
                <a:solidFill>
                  <a:srgbClr val="CC3300"/>
                </a:solidFill>
                <a:latin typeface="宋体" pitchFamily="2" charset="-122"/>
                <a:cs typeface="宋体" pitchFamily="2" charset="-122"/>
              </a:rPr>
              <a:t>询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2" name="object 62"/>
          <p:cNvSpPr txBox="1"/>
          <p:nvPr/>
        </p:nvSpPr>
        <p:spPr>
          <a:xfrm rot="3540000">
            <a:off x="6460073" y="4523541"/>
            <a:ext cx="978313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800" b="1" spc="-44" baseline="5000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Key</a:t>
            </a:r>
            <a:r>
              <a:rPr sz="1800" b="1" spc="-37" baseline="2000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=</a:t>
            </a:r>
            <a:r>
              <a:rPr sz="1800" b="1" spc="-44" baseline="2000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xy</a:t>
            </a:r>
            <a:r>
              <a:rPr sz="1800" b="1" spc="-37" baseline="2000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z.</a:t>
            </a:r>
            <a:r>
              <a:rPr sz="1800" b="1" spc="-52" baseline="2000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m</a:t>
            </a:r>
            <a:r>
              <a:rPr sz="1200" b="1" spc="-2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p</a:t>
            </a:r>
            <a:r>
              <a:rPr sz="12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3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394450" y="3856037"/>
            <a:ext cx="694690" cy="1162685"/>
          </a:xfrm>
          <a:custGeom>
            <a:avLst/>
            <a:gdLst/>
            <a:ahLst/>
            <a:cxnLst/>
            <a:rect l="l" t="t" r="r" b="b"/>
            <a:pathLst>
              <a:path w="694690" h="1162685">
                <a:moveTo>
                  <a:pt x="8686" y="127495"/>
                </a:moveTo>
                <a:lnTo>
                  <a:pt x="0" y="0"/>
                </a:lnTo>
                <a:lnTo>
                  <a:pt x="99029" y="64236"/>
                </a:lnTo>
                <a:lnTo>
                  <a:pt x="59880" y="64236"/>
                </a:lnTo>
                <a:lnTo>
                  <a:pt x="27038" y="83553"/>
                </a:lnTo>
                <a:lnTo>
                  <a:pt x="41523" y="108181"/>
                </a:lnTo>
                <a:lnTo>
                  <a:pt x="8686" y="127495"/>
                </a:lnTo>
                <a:close/>
              </a:path>
              <a:path w="694690" h="1162685">
                <a:moveTo>
                  <a:pt x="41523" y="108181"/>
                </a:moveTo>
                <a:lnTo>
                  <a:pt x="27038" y="83553"/>
                </a:lnTo>
                <a:lnTo>
                  <a:pt x="59880" y="64236"/>
                </a:lnTo>
                <a:lnTo>
                  <a:pt x="74365" y="88865"/>
                </a:lnTo>
                <a:lnTo>
                  <a:pt x="41523" y="108181"/>
                </a:lnTo>
                <a:close/>
              </a:path>
              <a:path w="694690" h="1162685">
                <a:moveTo>
                  <a:pt x="74365" y="88865"/>
                </a:moveTo>
                <a:lnTo>
                  <a:pt x="59880" y="64236"/>
                </a:lnTo>
                <a:lnTo>
                  <a:pt x="99029" y="64236"/>
                </a:lnTo>
                <a:lnTo>
                  <a:pt x="107213" y="69545"/>
                </a:lnTo>
                <a:lnTo>
                  <a:pt x="74365" y="88865"/>
                </a:lnTo>
                <a:close/>
              </a:path>
              <a:path w="694690" h="1162685">
                <a:moveTo>
                  <a:pt x="661441" y="1162177"/>
                </a:moveTo>
                <a:lnTo>
                  <a:pt x="41523" y="108181"/>
                </a:lnTo>
                <a:lnTo>
                  <a:pt x="74365" y="88865"/>
                </a:lnTo>
                <a:lnTo>
                  <a:pt x="694283" y="1142873"/>
                </a:lnTo>
                <a:lnTo>
                  <a:pt x="661441" y="1162177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4596447" y="3684270"/>
            <a:ext cx="977900" cy="48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 pitchFamily="2" charset="-122"/>
                <a:cs typeface="宋体" pitchFamily="2" charset="-122"/>
              </a:rPr>
              <a:t>应</a:t>
            </a:r>
            <a:r>
              <a:rPr sz="1800" b="1" spc="-10" dirty="0">
                <a:latin typeface="宋体" pitchFamily="2" charset="-122"/>
                <a:cs typeface="宋体" pitchFamily="2" charset="-122"/>
              </a:rPr>
              <a:t>答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200" b="1" spc="-10" dirty="0">
                <a:latin typeface="Arial" panose="020B0604020202090204"/>
                <a:cs typeface="Arial" panose="020B0604020202090204"/>
              </a:rPr>
              <a:t>Value=1.2.3.4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430712" y="3694112"/>
            <a:ext cx="1224280" cy="114300"/>
          </a:xfrm>
          <a:custGeom>
            <a:avLst/>
            <a:gdLst/>
            <a:ahLst/>
            <a:cxnLst/>
            <a:rect l="l" t="t" r="r" b="b"/>
            <a:pathLst>
              <a:path w="1224279" h="114300">
                <a:moveTo>
                  <a:pt x="1109662" y="114300"/>
                </a:moveTo>
                <a:lnTo>
                  <a:pt x="1109662" y="0"/>
                </a:lnTo>
                <a:lnTo>
                  <a:pt x="1185862" y="38100"/>
                </a:lnTo>
                <a:lnTo>
                  <a:pt x="1138237" y="38100"/>
                </a:lnTo>
                <a:lnTo>
                  <a:pt x="1138237" y="76200"/>
                </a:lnTo>
                <a:lnTo>
                  <a:pt x="1185862" y="76200"/>
                </a:lnTo>
                <a:lnTo>
                  <a:pt x="1109662" y="114300"/>
                </a:lnTo>
                <a:close/>
              </a:path>
              <a:path w="1224279" h="114300">
                <a:moveTo>
                  <a:pt x="1109662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1109662" y="38100"/>
                </a:lnTo>
                <a:lnTo>
                  <a:pt x="1109662" y="76200"/>
                </a:lnTo>
                <a:close/>
              </a:path>
              <a:path w="1224279" h="114300">
                <a:moveTo>
                  <a:pt x="1185862" y="76200"/>
                </a:moveTo>
                <a:lnTo>
                  <a:pt x="1138237" y="76200"/>
                </a:lnTo>
                <a:lnTo>
                  <a:pt x="1138237" y="38100"/>
                </a:lnTo>
                <a:lnTo>
                  <a:pt x="1185862" y="38100"/>
                </a:lnTo>
                <a:lnTo>
                  <a:pt x="1223962" y="57150"/>
                </a:lnTo>
                <a:lnTo>
                  <a:pt x="1185862" y="7620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6381115" y="1828800"/>
            <a:ext cx="84137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宋体" pitchFamily="2" charset="-122"/>
                <a:cs typeface="宋体" pitchFamily="2" charset="-122"/>
              </a:rPr>
              <a:t>超级节</a:t>
            </a:r>
            <a:r>
              <a:rPr sz="1600" b="1" spc="-15" dirty="0">
                <a:latin typeface="宋体" pitchFamily="2" charset="-122"/>
                <a:cs typeface="宋体" pitchFamily="2" charset="-122"/>
              </a:rPr>
              <a:t>点</a:t>
            </a:r>
            <a:endParaRPr sz="16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03704" y="2862072"/>
            <a:ext cx="1554480" cy="536575"/>
          </a:xfrm>
          <a:custGeom>
            <a:avLst/>
            <a:gdLst/>
            <a:ahLst/>
            <a:cxnLst/>
            <a:rect l="l" t="t" r="r" b="b"/>
            <a:pathLst>
              <a:path w="1554479" h="536575">
                <a:moveTo>
                  <a:pt x="0" y="0"/>
                </a:moveTo>
                <a:lnTo>
                  <a:pt x="1554480" y="0"/>
                </a:lnTo>
                <a:lnTo>
                  <a:pt x="1554480" y="536448"/>
                </a:lnTo>
                <a:lnTo>
                  <a:pt x="0" y="536448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198687" y="2857500"/>
            <a:ext cx="1564005" cy="546100"/>
          </a:xfrm>
          <a:custGeom>
            <a:avLst/>
            <a:gdLst/>
            <a:ahLst/>
            <a:cxnLst/>
            <a:rect l="l" t="t" r="r" b="b"/>
            <a:pathLst>
              <a:path w="1564004" h="546100">
                <a:moveTo>
                  <a:pt x="1563687" y="546100"/>
                </a:moveTo>
                <a:lnTo>
                  <a:pt x="0" y="546100"/>
                </a:lnTo>
                <a:lnTo>
                  <a:pt x="0" y="0"/>
                </a:lnTo>
                <a:lnTo>
                  <a:pt x="1563687" y="0"/>
                </a:lnTo>
                <a:lnTo>
                  <a:pt x="156368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536575"/>
                </a:lnTo>
                <a:lnTo>
                  <a:pt x="4762" y="536575"/>
                </a:lnTo>
                <a:lnTo>
                  <a:pt x="9525" y="541337"/>
                </a:lnTo>
                <a:lnTo>
                  <a:pt x="1563687" y="541337"/>
                </a:lnTo>
                <a:lnTo>
                  <a:pt x="1563687" y="546100"/>
                </a:lnTo>
                <a:close/>
              </a:path>
              <a:path w="1564004" h="54610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564004" h="546100">
                <a:moveTo>
                  <a:pt x="155416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554162" y="4762"/>
                </a:lnTo>
                <a:lnTo>
                  <a:pt x="1554162" y="9525"/>
                </a:lnTo>
                <a:close/>
              </a:path>
              <a:path w="1564004" h="546100">
                <a:moveTo>
                  <a:pt x="1554162" y="541337"/>
                </a:moveTo>
                <a:lnTo>
                  <a:pt x="1554162" y="4762"/>
                </a:lnTo>
                <a:lnTo>
                  <a:pt x="1558925" y="9525"/>
                </a:lnTo>
                <a:lnTo>
                  <a:pt x="1563687" y="9525"/>
                </a:lnTo>
                <a:lnTo>
                  <a:pt x="1563687" y="536575"/>
                </a:lnTo>
                <a:lnTo>
                  <a:pt x="1558925" y="536575"/>
                </a:lnTo>
                <a:lnTo>
                  <a:pt x="1554162" y="541337"/>
                </a:lnTo>
                <a:close/>
              </a:path>
              <a:path w="1564004" h="546100">
                <a:moveTo>
                  <a:pt x="1563687" y="9525"/>
                </a:moveTo>
                <a:lnTo>
                  <a:pt x="1558925" y="9525"/>
                </a:lnTo>
                <a:lnTo>
                  <a:pt x="1554162" y="4762"/>
                </a:lnTo>
                <a:lnTo>
                  <a:pt x="1563687" y="4762"/>
                </a:lnTo>
                <a:lnTo>
                  <a:pt x="1563687" y="9525"/>
                </a:lnTo>
                <a:close/>
              </a:path>
              <a:path w="1564004" h="546100">
                <a:moveTo>
                  <a:pt x="9525" y="541337"/>
                </a:moveTo>
                <a:lnTo>
                  <a:pt x="4762" y="536575"/>
                </a:lnTo>
                <a:lnTo>
                  <a:pt x="9525" y="536575"/>
                </a:lnTo>
                <a:lnTo>
                  <a:pt x="9525" y="541337"/>
                </a:lnTo>
                <a:close/>
              </a:path>
              <a:path w="1564004" h="546100">
                <a:moveTo>
                  <a:pt x="1554162" y="541337"/>
                </a:moveTo>
                <a:lnTo>
                  <a:pt x="9525" y="541337"/>
                </a:lnTo>
                <a:lnTo>
                  <a:pt x="9525" y="536575"/>
                </a:lnTo>
                <a:lnTo>
                  <a:pt x="1554162" y="536575"/>
                </a:lnTo>
                <a:lnTo>
                  <a:pt x="1554162" y="541337"/>
                </a:lnTo>
                <a:close/>
              </a:path>
              <a:path w="1564004" h="546100">
                <a:moveTo>
                  <a:pt x="1563687" y="541337"/>
                </a:moveTo>
                <a:lnTo>
                  <a:pt x="1554162" y="541337"/>
                </a:lnTo>
                <a:lnTo>
                  <a:pt x="1558925" y="536575"/>
                </a:lnTo>
                <a:lnTo>
                  <a:pt x="1563687" y="536575"/>
                </a:lnTo>
                <a:lnTo>
                  <a:pt x="1563687" y="541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2203704" y="2885757"/>
            <a:ext cx="15544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Search(xyz.mp3)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solidFill>
                  <a:srgbClr val="CC3300"/>
                </a:solidFill>
                <a:latin typeface="Wingdings" panose="05000000000000000000"/>
                <a:cs typeface="Wingdings" panose="05000000000000000000"/>
              </a:rPr>
              <a:t></a:t>
            </a:r>
            <a:r>
              <a:rPr sz="1400" b="1" spc="-5" dirty="0">
                <a:solidFill>
                  <a:srgbClr val="CC3300"/>
                </a:solidFill>
                <a:latin typeface="Arial" panose="020B0604020202090204"/>
                <a:cs typeface="Arial" panose="020B0604020202090204"/>
              </a:rPr>
              <a:t>1.2.3.4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422775" y="3476625"/>
            <a:ext cx="1447800" cy="114300"/>
          </a:xfrm>
          <a:custGeom>
            <a:avLst/>
            <a:gdLst/>
            <a:ahLst/>
            <a:cxnLst/>
            <a:rect l="l" t="t" r="r" b="b"/>
            <a:pathLst>
              <a:path w="14478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38100"/>
                </a:lnTo>
                <a:lnTo>
                  <a:pt x="85725" y="38100"/>
                </a:lnTo>
                <a:lnTo>
                  <a:pt x="85725" y="76200"/>
                </a:lnTo>
                <a:lnTo>
                  <a:pt x="114300" y="76200"/>
                </a:lnTo>
                <a:lnTo>
                  <a:pt x="114300" y="114300"/>
                </a:lnTo>
                <a:close/>
              </a:path>
              <a:path w="1447800" h="114300">
                <a:moveTo>
                  <a:pt x="114300" y="76200"/>
                </a:moveTo>
                <a:lnTo>
                  <a:pt x="85725" y="76200"/>
                </a:lnTo>
                <a:lnTo>
                  <a:pt x="85725" y="38100"/>
                </a:lnTo>
                <a:lnTo>
                  <a:pt x="114300" y="38100"/>
                </a:lnTo>
                <a:lnTo>
                  <a:pt x="114300" y="76200"/>
                </a:lnTo>
                <a:close/>
              </a:path>
              <a:path w="1447800" h="114300">
                <a:moveTo>
                  <a:pt x="1447800" y="76200"/>
                </a:moveTo>
                <a:lnTo>
                  <a:pt x="114300" y="76200"/>
                </a:lnTo>
                <a:lnTo>
                  <a:pt x="114300" y="38100"/>
                </a:lnTo>
                <a:lnTo>
                  <a:pt x="1447800" y="38100"/>
                </a:lnTo>
                <a:lnTo>
                  <a:pt x="1447800" y="7620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18050" y="2238375"/>
            <a:ext cx="1021715" cy="1021715"/>
          </a:xfrm>
          <a:custGeom>
            <a:avLst/>
            <a:gdLst/>
            <a:ahLst/>
            <a:cxnLst/>
            <a:rect l="l" t="t" r="r" b="b"/>
            <a:pathLst>
              <a:path w="1021714" h="1021714">
                <a:moveTo>
                  <a:pt x="40411" y="121234"/>
                </a:moveTo>
                <a:lnTo>
                  <a:pt x="0" y="0"/>
                </a:lnTo>
                <a:lnTo>
                  <a:pt x="121234" y="40411"/>
                </a:lnTo>
                <a:lnTo>
                  <a:pt x="114503" y="47142"/>
                </a:lnTo>
                <a:lnTo>
                  <a:pt x="74091" y="47142"/>
                </a:lnTo>
                <a:lnTo>
                  <a:pt x="47142" y="74091"/>
                </a:lnTo>
                <a:lnTo>
                  <a:pt x="67348" y="94297"/>
                </a:lnTo>
                <a:lnTo>
                  <a:pt x="40411" y="121234"/>
                </a:lnTo>
                <a:close/>
              </a:path>
              <a:path w="1021714" h="1021714">
                <a:moveTo>
                  <a:pt x="67348" y="94297"/>
                </a:moveTo>
                <a:lnTo>
                  <a:pt x="47142" y="74091"/>
                </a:lnTo>
                <a:lnTo>
                  <a:pt x="74091" y="47142"/>
                </a:lnTo>
                <a:lnTo>
                  <a:pt x="94297" y="67348"/>
                </a:lnTo>
                <a:lnTo>
                  <a:pt x="67348" y="94297"/>
                </a:lnTo>
                <a:close/>
              </a:path>
              <a:path w="1021714" h="1021714">
                <a:moveTo>
                  <a:pt x="94297" y="67348"/>
                </a:moveTo>
                <a:lnTo>
                  <a:pt x="74091" y="47142"/>
                </a:lnTo>
                <a:lnTo>
                  <a:pt x="114503" y="47142"/>
                </a:lnTo>
                <a:lnTo>
                  <a:pt x="94297" y="67348"/>
                </a:lnTo>
                <a:close/>
              </a:path>
              <a:path w="1021714" h="1021714">
                <a:moveTo>
                  <a:pt x="994587" y="1021537"/>
                </a:moveTo>
                <a:lnTo>
                  <a:pt x="67348" y="94297"/>
                </a:lnTo>
                <a:lnTo>
                  <a:pt x="94297" y="67348"/>
                </a:lnTo>
                <a:lnTo>
                  <a:pt x="1021537" y="994587"/>
                </a:lnTo>
                <a:lnTo>
                  <a:pt x="994587" y="1021537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884862" y="2382837"/>
            <a:ext cx="114300" cy="792480"/>
          </a:xfrm>
          <a:custGeom>
            <a:avLst/>
            <a:gdLst/>
            <a:ahLst/>
            <a:cxnLst/>
            <a:rect l="l" t="t" r="r" b="b"/>
            <a:pathLst>
              <a:path w="114300" h="792480">
                <a:moveTo>
                  <a:pt x="38100" y="114300"/>
                </a:moveTo>
                <a:lnTo>
                  <a:pt x="0" y="114300"/>
                </a:lnTo>
                <a:lnTo>
                  <a:pt x="57150" y="0"/>
                </a:lnTo>
                <a:lnTo>
                  <a:pt x="100012" y="85725"/>
                </a:lnTo>
                <a:lnTo>
                  <a:pt x="38100" y="85725"/>
                </a:lnTo>
                <a:lnTo>
                  <a:pt x="38100" y="114300"/>
                </a:lnTo>
                <a:close/>
              </a:path>
              <a:path w="114300" h="792480">
                <a:moveTo>
                  <a:pt x="76200" y="792162"/>
                </a:moveTo>
                <a:lnTo>
                  <a:pt x="38100" y="792162"/>
                </a:lnTo>
                <a:lnTo>
                  <a:pt x="38100" y="85725"/>
                </a:lnTo>
                <a:lnTo>
                  <a:pt x="76200" y="85725"/>
                </a:lnTo>
                <a:lnTo>
                  <a:pt x="76200" y="792162"/>
                </a:lnTo>
                <a:close/>
              </a:path>
              <a:path w="114300" h="792480">
                <a:moveTo>
                  <a:pt x="114300" y="114300"/>
                </a:moveTo>
                <a:lnTo>
                  <a:pt x="76200" y="114300"/>
                </a:lnTo>
                <a:lnTo>
                  <a:pt x="76200" y="85725"/>
                </a:lnTo>
                <a:lnTo>
                  <a:pt x="100012" y="8572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119918" y="2305926"/>
            <a:ext cx="256540" cy="725170"/>
          </a:xfrm>
          <a:custGeom>
            <a:avLst/>
            <a:gdLst/>
            <a:ahLst/>
            <a:cxnLst/>
            <a:rect l="l" t="t" r="r" b="b"/>
            <a:pathLst>
              <a:path w="256539" h="725169">
                <a:moveTo>
                  <a:pt x="72985" y="620615"/>
                </a:moveTo>
                <a:lnTo>
                  <a:pt x="36488" y="609658"/>
                </a:lnTo>
                <a:lnTo>
                  <a:pt x="219519" y="0"/>
                </a:lnTo>
                <a:lnTo>
                  <a:pt x="256019" y="10947"/>
                </a:lnTo>
                <a:lnTo>
                  <a:pt x="72985" y="620615"/>
                </a:lnTo>
                <a:close/>
              </a:path>
              <a:path w="256539" h="725169">
                <a:moveTo>
                  <a:pt x="21869" y="724611"/>
                </a:moveTo>
                <a:lnTo>
                  <a:pt x="0" y="598703"/>
                </a:lnTo>
                <a:lnTo>
                  <a:pt x="36488" y="609658"/>
                </a:lnTo>
                <a:lnTo>
                  <a:pt x="28270" y="637032"/>
                </a:lnTo>
                <a:lnTo>
                  <a:pt x="64769" y="647979"/>
                </a:lnTo>
                <a:lnTo>
                  <a:pt x="94024" y="647979"/>
                </a:lnTo>
                <a:lnTo>
                  <a:pt x="21869" y="724611"/>
                </a:lnTo>
                <a:close/>
              </a:path>
              <a:path w="256539" h="725169">
                <a:moveTo>
                  <a:pt x="64769" y="647979"/>
                </a:moveTo>
                <a:lnTo>
                  <a:pt x="28270" y="637032"/>
                </a:lnTo>
                <a:lnTo>
                  <a:pt x="36488" y="609658"/>
                </a:lnTo>
                <a:lnTo>
                  <a:pt x="72985" y="620615"/>
                </a:lnTo>
                <a:lnTo>
                  <a:pt x="64769" y="647979"/>
                </a:lnTo>
                <a:close/>
              </a:path>
              <a:path w="256539" h="725169">
                <a:moveTo>
                  <a:pt x="94024" y="647979"/>
                </a:moveTo>
                <a:lnTo>
                  <a:pt x="64769" y="647979"/>
                </a:lnTo>
                <a:lnTo>
                  <a:pt x="72985" y="620615"/>
                </a:lnTo>
                <a:lnTo>
                  <a:pt x="109474" y="631571"/>
                </a:lnTo>
                <a:lnTo>
                  <a:pt x="94024" y="647979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789487" y="2036762"/>
            <a:ext cx="936625" cy="114300"/>
          </a:xfrm>
          <a:custGeom>
            <a:avLst/>
            <a:gdLst/>
            <a:ahLst/>
            <a:cxnLst/>
            <a:rect l="l" t="t" r="r" b="b"/>
            <a:pathLst>
              <a:path w="936625" h="114300">
                <a:moveTo>
                  <a:pt x="822325" y="114300"/>
                </a:moveTo>
                <a:lnTo>
                  <a:pt x="822325" y="0"/>
                </a:lnTo>
                <a:lnTo>
                  <a:pt x="898525" y="38100"/>
                </a:lnTo>
                <a:lnTo>
                  <a:pt x="850900" y="38100"/>
                </a:lnTo>
                <a:lnTo>
                  <a:pt x="850900" y="76200"/>
                </a:lnTo>
                <a:lnTo>
                  <a:pt x="898525" y="76200"/>
                </a:lnTo>
                <a:lnTo>
                  <a:pt x="822325" y="114300"/>
                </a:lnTo>
                <a:close/>
              </a:path>
              <a:path w="936625" h="114300">
                <a:moveTo>
                  <a:pt x="822325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822325" y="38100"/>
                </a:lnTo>
                <a:lnTo>
                  <a:pt x="822325" y="76200"/>
                </a:lnTo>
                <a:close/>
              </a:path>
              <a:path w="936625" h="114300">
                <a:moveTo>
                  <a:pt x="898525" y="76200"/>
                </a:moveTo>
                <a:lnTo>
                  <a:pt x="850900" y="76200"/>
                </a:lnTo>
                <a:lnTo>
                  <a:pt x="850900" y="38100"/>
                </a:lnTo>
                <a:lnTo>
                  <a:pt x="898525" y="38100"/>
                </a:lnTo>
                <a:lnTo>
                  <a:pt x="936625" y="57150"/>
                </a:lnTo>
                <a:lnTo>
                  <a:pt x="898525" y="7620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834389" y="4639309"/>
            <a:ext cx="2383155" cy="8731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拥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有</a:t>
            </a:r>
            <a:r>
              <a:rPr sz="1800" b="1" spc="-415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xyz.mp3</a:t>
            </a: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的节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点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R="5080" algn="r">
              <a:lnSpc>
                <a:spcPct val="100000"/>
              </a:lnSpc>
              <a:spcBef>
                <a:spcPts val="1180"/>
              </a:spcBef>
            </a:pPr>
            <a:r>
              <a:rPr sz="1800" b="1" spc="-5" dirty="0">
                <a:latin typeface="Arial" panose="020B0604020202090204"/>
                <a:cs typeface="Arial" panose="020B0604020202090204"/>
              </a:rPr>
              <a:t>1.2.3.</a:t>
            </a:r>
            <a:r>
              <a:rPr sz="1800" b="1" dirty="0">
                <a:latin typeface="Arial" panose="020B0604020202090204"/>
                <a:cs typeface="Arial" panose="020B0604020202090204"/>
              </a:rPr>
              <a:t>4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2572"/>
            <a:ext cx="33540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层次</a:t>
            </a:r>
            <a:r>
              <a:rPr sz="3800" spc="-5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P2P</a:t>
            </a: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网</a:t>
            </a:r>
            <a:r>
              <a:rPr sz="3800" spc="5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络</a:t>
            </a:r>
            <a:r>
              <a:rPr sz="3800" spc="-104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 </a:t>
            </a:r>
            <a:r>
              <a:rPr sz="3800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(3)</a:t>
            </a:r>
            <a:endParaRPr sz="380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052" y="1204277"/>
            <a:ext cx="1892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内容下载</a:t>
            </a:r>
            <a:endParaRPr sz="30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0220" y="2660904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94020" y="4337303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75219" y="2584704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56219" y="4565903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98820" y="2889504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80019" y="4956428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32419" y="494690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84819" y="494690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46420" y="3661028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98820" y="365150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51220" y="365150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03620" y="365150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56020" y="365150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8420" y="365150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75219" y="2975229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27619" y="296570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07819" y="3051429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60220" y="304190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12620" y="304190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55620" y="4413503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08020" y="4804028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60420" y="479450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46420" y="4727828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65020" y="304190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65220" y="2737104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65220" y="3584828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817620" y="357530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70020" y="357530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46220" y="1365503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46220" y="2213229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98620" y="220370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351020" y="220370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722620" y="1365503"/>
            <a:ext cx="762000" cy="711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875020" y="2213229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27420" y="220370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08537" y="182245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8100">
            <a:solidFill>
              <a:srgbClr val="66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951537" y="212725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38100">
            <a:solidFill>
              <a:srgbClr val="66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503737" y="3270250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38100">
            <a:solidFill>
              <a:srgbClr val="66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104665" y="2045030"/>
            <a:ext cx="264795" cy="697865"/>
          </a:xfrm>
          <a:custGeom>
            <a:avLst/>
            <a:gdLst/>
            <a:ahLst/>
            <a:cxnLst/>
            <a:rect l="l" t="t" r="r" b="b"/>
            <a:pathLst>
              <a:path w="264795" h="697864">
                <a:moveTo>
                  <a:pt x="36144" y="697839"/>
                </a:moveTo>
                <a:lnTo>
                  <a:pt x="0" y="685800"/>
                </a:lnTo>
                <a:lnTo>
                  <a:pt x="228600" y="0"/>
                </a:lnTo>
                <a:lnTo>
                  <a:pt x="264744" y="12039"/>
                </a:lnTo>
                <a:lnTo>
                  <a:pt x="36144" y="697839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18862" y="1961375"/>
            <a:ext cx="1094105" cy="1094105"/>
          </a:xfrm>
          <a:custGeom>
            <a:avLst/>
            <a:gdLst/>
            <a:ahLst/>
            <a:cxnLst/>
            <a:rect l="l" t="t" r="r" b="b"/>
            <a:pathLst>
              <a:path w="1094104" h="1094105">
                <a:moveTo>
                  <a:pt x="1066800" y="1093749"/>
                </a:moveTo>
                <a:lnTo>
                  <a:pt x="0" y="26949"/>
                </a:lnTo>
                <a:lnTo>
                  <a:pt x="26949" y="0"/>
                </a:lnTo>
                <a:lnTo>
                  <a:pt x="1093749" y="1066800"/>
                </a:lnTo>
                <a:lnTo>
                  <a:pt x="1066800" y="1093749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340187" y="2035606"/>
            <a:ext cx="1394460" cy="1021715"/>
          </a:xfrm>
          <a:custGeom>
            <a:avLst/>
            <a:gdLst/>
            <a:ahLst/>
            <a:cxnLst/>
            <a:rect l="l" t="t" r="r" b="b"/>
            <a:pathLst>
              <a:path w="1394460" h="1021714">
                <a:moveTo>
                  <a:pt x="22301" y="1021486"/>
                </a:moveTo>
                <a:lnTo>
                  <a:pt x="0" y="990600"/>
                </a:lnTo>
                <a:lnTo>
                  <a:pt x="1371600" y="0"/>
                </a:lnTo>
                <a:lnTo>
                  <a:pt x="1393901" y="30886"/>
                </a:lnTo>
                <a:lnTo>
                  <a:pt x="22301" y="1021486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73507" y="2035810"/>
            <a:ext cx="937260" cy="716280"/>
          </a:xfrm>
          <a:custGeom>
            <a:avLst/>
            <a:gdLst/>
            <a:ahLst/>
            <a:cxnLst/>
            <a:rect l="l" t="t" r="r" b="b"/>
            <a:pathLst>
              <a:path w="937259" h="716280">
                <a:moveTo>
                  <a:pt x="914400" y="716279"/>
                </a:moveTo>
                <a:lnTo>
                  <a:pt x="0" y="30479"/>
                </a:lnTo>
                <a:lnTo>
                  <a:pt x="22859" y="0"/>
                </a:lnTo>
                <a:lnTo>
                  <a:pt x="937259" y="685800"/>
                </a:lnTo>
                <a:lnTo>
                  <a:pt x="914400" y="716279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41819" y="4794503"/>
            <a:ext cx="381000" cy="355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941819" y="5185028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94219" y="5175503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065020" y="1822704"/>
            <a:ext cx="381000" cy="35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065020" y="2213229"/>
            <a:ext cx="29527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17420" y="220370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73240" y="3560013"/>
            <a:ext cx="1395095" cy="1097280"/>
          </a:xfrm>
          <a:custGeom>
            <a:avLst/>
            <a:gdLst/>
            <a:ahLst/>
            <a:cxnLst/>
            <a:rect l="l" t="t" r="r" b="b"/>
            <a:pathLst>
              <a:path w="1395095" h="1097279">
                <a:moveTo>
                  <a:pt x="1371599" y="1096873"/>
                </a:moveTo>
                <a:lnTo>
                  <a:pt x="0" y="30073"/>
                </a:lnTo>
                <a:lnTo>
                  <a:pt x="23393" y="0"/>
                </a:lnTo>
                <a:lnTo>
                  <a:pt x="1394993" y="1066800"/>
                </a:lnTo>
                <a:lnTo>
                  <a:pt x="1371599" y="1096873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239738" y="3565715"/>
            <a:ext cx="719455" cy="1238250"/>
          </a:xfrm>
          <a:custGeom>
            <a:avLst/>
            <a:gdLst/>
            <a:ahLst/>
            <a:cxnLst/>
            <a:rect l="l" t="t" r="r" b="b"/>
            <a:pathLst>
              <a:path w="719454" h="1238250">
                <a:moveTo>
                  <a:pt x="685800" y="1237869"/>
                </a:moveTo>
                <a:lnTo>
                  <a:pt x="0" y="18669"/>
                </a:lnTo>
                <a:lnTo>
                  <a:pt x="33197" y="0"/>
                </a:lnTo>
                <a:lnTo>
                  <a:pt x="718997" y="1219200"/>
                </a:lnTo>
                <a:lnTo>
                  <a:pt x="685800" y="1237869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704865" y="3569030"/>
            <a:ext cx="264795" cy="697865"/>
          </a:xfrm>
          <a:custGeom>
            <a:avLst/>
            <a:gdLst/>
            <a:ahLst/>
            <a:cxnLst/>
            <a:rect l="l" t="t" r="r" b="b"/>
            <a:pathLst>
              <a:path w="264795" h="697864">
                <a:moveTo>
                  <a:pt x="36144" y="697839"/>
                </a:moveTo>
                <a:lnTo>
                  <a:pt x="0" y="685800"/>
                </a:lnTo>
                <a:lnTo>
                  <a:pt x="228600" y="0"/>
                </a:lnTo>
                <a:lnTo>
                  <a:pt x="264744" y="12039"/>
                </a:lnTo>
                <a:lnTo>
                  <a:pt x="36144" y="697839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68078" y="3413048"/>
            <a:ext cx="566420" cy="934085"/>
          </a:xfrm>
          <a:custGeom>
            <a:avLst/>
            <a:gdLst/>
            <a:ahLst/>
            <a:cxnLst/>
            <a:rect l="l" t="t" r="r" b="b"/>
            <a:pathLst>
              <a:path w="566420" h="934085">
                <a:moveTo>
                  <a:pt x="32918" y="933602"/>
                </a:moveTo>
                <a:lnTo>
                  <a:pt x="0" y="914400"/>
                </a:lnTo>
                <a:lnTo>
                  <a:pt x="533400" y="0"/>
                </a:lnTo>
                <a:lnTo>
                  <a:pt x="566318" y="19202"/>
                </a:lnTo>
                <a:lnTo>
                  <a:pt x="32918" y="933602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444534" y="1879688"/>
            <a:ext cx="1604010" cy="190500"/>
          </a:xfrm>
          <a:custGeom>
            <a:avLst/>
            <a:gdLst/>
            <a:ahLst/>
            <a:cxnLst/>
            <a:rect l="l" t="t" r="r" b="b"/>
            <a:pathLst>
              <a:path w="1604010" h="190500">
                <a:moveTo>
                  <a:pt x="3606" y="190322"/>
                </a:moveTo>
                <a:lnTo>
                  <a:pt x="0" y="152400"/>
                </a:lnTo>
                <a:lnTo>
                  <a:pt x="1600200" y="0"/>
                </a:lnTo>
                <a:lnTo>
                  <a:pt x="1603806" y="37922"/>
                </a:lnTo>
                <a:lnTo>
                  <a:pt x="3606" y="190322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134463" y="2033358"/>
            <a:ext cx="1919605" cy="797560"/>
          </a:xfrm>
          <a:custGeom>
            <a:avLst/>
            <a:gdLst/>
            <a:ahLst/>
            <a:cxnLst/>
            <a:rect l="l" t="t" r="r" b="b"/>
            <a:pathLst>
              <a:path w="1919604" h="797560">
                <a:moveTo>
                  <a:pt x="14147" y="797382"/>
                </a:moveTo>
                <a:lnTo>
                  <a:pt x="0" y="762000"/>
                </a:lnTo>
                <a:lnTo>
                  <a:pt x="1904999" y="0"/>
                </a:lnTo>
                <a:lnTo>
                  <a:pt x="1919147" y="35382"/>
                </a:lnTo>
                <a:lnTo>
                  <a:pt x="14147" y="797382"/>
                </a:lnTo>
                <a:close/>
              </a:path>
            </a:pathLst>
          </a:custGeom>
          <a:solidFill>
            <a:srgbClr val="99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381115" y="1547812"/>
            <a:ext cx="84137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宋体" pitchFamily="2" charset="-122"/>
                <a:cs typeface="宋体" pitchFamily="2" charset="-122"/>
              </a:rPr>
              <a:t>超级节</a:t>
            </a:r>
            <a:r>
              <a:rPr sz="1600" b="1" spc="-15" dirty="0">
                <a:latin typeface="宋体" pitchFamily="2" charset="-122"/>
                <a:cs typeface="宋体" pitchFamily="2" charset="-122"/>
              </a:rPr>
              <a:t>点</a:t>
            </a:r>
            <a:endParaRPr sz="16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0" name="object 60"/>
          <p:cNvSpPr txBox="1"/>
          <p:nvPr/>
        </p:nvSpPr>
        <p:spPr>
          <a:xfrm rot="240000">
            <a:off x="4711260" y="4512227"/>
            <a:ext cx="516278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1800" b="1" spc="-15" dirty="0">
                <a:solidFill>
                  <a:srgbClr val="AEBE39"/>
                </a:solidFill>
                <a:latin typeface="宋体" pitchFamily="2" charset="-122"/>
                <a:cs typeface="宋体" pitchFamily="2" charset="-122"/>
              </a:rPr>
              <a:t>下</a:t>
            </a:r>
            <a:r>
              <a:rPr sz="1800" b="1" spc="-5" dirty="0">
                <a:solidFill>
                  <a:srgbClr val="AEBE39"/>
                </a:solidFill>
                <a:latin typeface="宋体" pitchFamily="2" charset="-122"/>
                <a:cs typeface="宋体" pitchFamily="2" charset="-122"/>
              </a:rPr>
              <a:t>载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65525" y="4576762"/>
            <a:ext cx="3313429" cy="449580"/>
          </a:xfrm>
          <a:custGeom>
            <a:avLst/>
            <a:gdLst/>
            <a:ahLst/>
            <a:cxnLst/>
            <a:rect l="l" t="t" r="r" b="b"/>
            <a:pathLst>
              <a:path w="3313429" h="449579">
                <a:moveTo>
                  <a:pt x="107454" y="113626"/>
                </a:moveTo>
                <a:lnTo>
                  <a:pt x="0" y="44450"/>
                </a:lnTo>
                <a:lnTo>
                  <a:pt x="119811" y="0"/>
                </a:lnTo>
                <a:lnTo>
                  <a:pt x="116028" y="34785"/>
                </a:lnTo>
                <a:lnTo>
                  <a:pt x="87287" y="34785"/>
                </a:lnTo>
                <a:lnTo>
                  <a:pt x="83159" y="72656"/>
                </a:lnTo>
                <a:lnTo>
                  <a:pt x="111574" y="75747"/>
                </a:lnTo>
                <a:lnTo>
                  <a:pt x="107454" y="113626"/>
                </a:lnTo>
                <a:close/>
              </a:path>
              <a:path w="3313429" h="449579">
                <a:moveTo>
                  <a:pt x="111574" y="75747"/>
                </a:moveTo>
                <a:lnTo>
                  <a:pt x="83159" y="72656"/>
                </a:lnTo>
                <a:lnTo>
                  <a:pt x="87287" y="34785"/>
                </a:lnTo>
                <a:lnTo>
                  <a:pt x="115692" y="37874"/>
                </a:lnTo>
                <a:lnTo>
                  <a:pt x="111574" y="75747"/>
                </a:lnTo>
                <a:close/>
              </a:path>
              <a:path w="3313429" h="449579">
                <a:moveTo>
                  <a:pt x="115692" y="37874"/>
                </a:moveTo>
                <a:lnTo>
                  <a:pt x="87287" y="34785"/>
                </a:lnTo>
                <a:lnTo>
                  <a:pt x="116028" y="34785"/>
                </a:lnTo>
                <a:lnTo>
                  <a:pt x="115692" y="37874"/>
                </a:lnTo>
                <a:close/>
              </a:path>
              <a:path w="3313429" h="449579">
                <a:moveTo>
                  <a:pt x="3197419" y="411387"/>
                </a:moveTo>
                <a:lnTo>
                  <a:pt x="111574" y="75747"/>
                </a:lnTo>
                <a:lnTo>
                  <a:pt x="115692" y="37874"/>
                </a:lnTo>
                <a:lnTo>
                  <a:pt x="3201538" y="373515"/>
                </a:lnTo>
                <a:lnTo>
                  <a:pt x="3197419" y="411387"/>
                </a:lnTo>
                <a:close/>
              </a:path>
              <a:path w="3313429" h="449579">
                <a:moveTo>
                  <a:pt x="3287061" y="414477"/>
                </a:moveTo>
                <a:lnTo>
                  <a:pt x="3225825" y="414477"/>
                </a:lnTo>
                <a:lnTo>
                  <a:pt x="3229952" y="376605"/>
                </a:lnTo>
                <a:lnTo>
                  <a:pt x="3201538" y="373515"/>
                </a:lnTo>
                <a:lnTo>
                  <a:pt x="3205657" y="335635"/>
                </a:lnTo>
                <a:lnTo>
                  <a:pt x="3313112" y="404812"/>
                </a:lnTo>
                <a:lnTo>
                  <a:pt x="3287061" y="414477"/>
                </a:lnTo>
                <a:close/>
              </a:path>
              <a:path w="3313429" h="449579">
                <a:moveTo>
                  <a:pt x="3225825" y="414477"/>
                </a:moveTo>
                <a:lnTo>
                  <a:pt x="3197419" y="411387"/>
                </a:lnTo>
                <a:lnTo>
                  <a:pt x="3201538" y="373515"/>
                </a:lnTo>
                <a:lnTo>
                  <a:pt x="3229952" y="376605"/>
                </a:lnTo>
                <a:lnTo>
                  <a:pt x="3225825" y="414477"/>
                </a:lnTo>
                <a:close/>
              </a:path>
              <a:path w="3313429" h="449579">
                <a:moveTo>
                  <a:pt x="3193300" y="449262"/>
                </a:moveTo>
                <a:lnTo>
                  <a:pt x="3197419" y="411387"/>
                </a:lnTo>
                <a:lnTo>
                  <a:pt x="3225825" y="414477"/>
                </a:lnTo>
                <a:lnTo>
                  <a:pt x="3287061" y="414477"/>
                </a:lnTo>
                <a:lnTo>
                  <a:pt x="3193300" y="449262"/>
                </a:lnTo>
                <a:close/>
              </a:path>
            </a:pathLst>
          </a:custGeom>
          <a:solidFill>
            <a:srgbClr val="AEBE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822704" y="5480303"/>
            <a:ext cx="5943600" cy="685800"/>
          </a:xfrm>
          <a:custGeom>
            <a:avLst/>
            <a:gdLst/>
            <a:ahLst/>
            <a:cxnLst/>
            <a:rect l="l" t="t" r="r" b="b"/>
            <a:pathLst>
              <a:path w="5943600" h="685800">
                <a:moveTo>
                  <a:pt x="0" y="0"/>
                </a:moveTo>
                <a:lnTo>
                  <a:pt x="5943600" y="0"/>
                </a:lnTo>
                <a:lnTo>
                  <a:pt x="5943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817687" y="5475287"/>
            <a:ext cx="5953125" cy="695325"/>
          </a:xfrm>
          <a:custGeom>
            <a:avLst/>
            <a:gdLst/>
            <a:ahLst/>
            <a:cxnLst/>
            <a:rect l="l" t="t" r="r" b="b"/>
            <a:pathLst>
              <a:path w="5953125" h="695325">
                <a:moveTo>
                  <a:pt x="5953125" y="695325"/>
                </a:moveTo>
                <a:lnTo>
                  <a:pt x="0" y="695325"/>
                </a:lnTo>
                <a:lnTo>
                  <a:pt x="0" y="0"/>
                </a:lnTo>
                <a:lnTo>
                  <a:pt x="5953125" y="0"/>
                </a:lnTo>
                <a:lnTo>
                  <a:pt x="595312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85800"/>
                </a:lnTo>
                <a:lnTo>
                  <a:pt x="4762" y="685800"/>
                </a:lnTo>
                <a:lnTo>
                  <a:pt x="9525" y="690562"/>
                </a:lnTo>
                <a:lnTo>
                  <a:pt x="5953125" y="690562"/>
                </a:lnTo>
                <a:lnTo>
                  <a:pt x="5953125" y="695325"/>
                </a:lnTo>
                <a:close/>
              </a:path>
              <a:path w="5953125" h="6953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953125" h="695325">
                <a:moveTo>
                  <a:pt x="594360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943600" y="4762"/>
                </a:lnTo>
                <a:lnTo>
                  <a:pt x="5943600" y="9525"/>
                </a:lnTo>
                <a:close/>
              </a:path>
              <a:path w="5953125" h="695325">
                <a:moveTo>
                  <a:pt x="5943600" y="690562"/>
                </a:moveTo>
                <a:lnTo>
                  <a:pt x="5943600" y="4762"/>
                </a:lnTo>
                <a:lnTo>
                  <a:pt x="5948362" y="9525"/>
                </a:lnTo>
                <a:lnTo>
                  <a:pt x="5953125" y="9525"/>
                </a:lnTo>
                <a:lnTo>
                  <a:pt x="5953125" y="685800"/>
                </a:lnTo>
                <a:lnTo>
                  <a:pt x="5948362" y="685800"/>
                </a:lnTo>
                <a:lnTo>
                  <a:pt x="5943600" y="690562"/>
                </a:lnTo>
                <a:close/>
              </a:path>
              <a:path w="5953125" h="695325">
                <a:moveTo>
                  <a:pt x="5953125" y="9525"/>
                </a:moveTo>
                <a:lnTo>
                  <a:pt x="5948362" y="9525"/>
                </a:lnTo>
                <a:lnTo>
                  <a:pt x="5943600" y="4762"/>
                </a:lnTo>
                <a:lnTo>
                  <a:pt x="5953125" y="4762"/>
                </a:lnTo>
                <a:lnTo>
                  <a:pt x="5953125" y="9525"/>
                </a:lnTo>
                <a:close/>
              </a:path>
              <a:path w="5953125" h="695325">
                <a:moveTo>
                  <a:pt x="9525" y="690562"/>
                </a:moveTo>
                <a:lnTo>
                  <a:pt x="4762" y="685800"/>
                </a:lnTo>
                <a:lnTo>
                  <a:pt x="9525" y="685800"/>
                </a:lnTo>
                <a:lnTo>
                  <a:pt x="9525" y="690562"/>
                </a:lnTo>
                <a:close/>
              </a:path>
              <a:path w="5953125" h="695325">
                <a:moveTo>
                  <a:pt x="5943600" y="690562"/>
                </a:moveTo>
                <a:lnTo>
                  <a:pt x="9525" y="690562"/>
                </a:lnTo>
                <a:lnTo>
                  <a:pt x="9525" y="685800"/>
                </a:lnTo>
                <a:lnTo>
                  <a:pt x="5943600" y="685800"/>
                </a:lnTo>
                <a:lnTo>
                  <a:pt x="5943600" y="690562"/>
                </a:lnTo>
                <a:close/>
              </a:path>
              <a:path w="5953125" h="695325">
                <a:moveTo>
                  <a:pt x="5953125" y="690562"/>
                </a:moveTo>
                <a:lnTo>
                  <a:pt x="5943600" y="690562"/>
                </a:lnTo>
                <a:lnTo>
                  <a:pt x="5948362" y="685800"/>
                </a:lnTo>
                <a:lnTo>
                  <a:pt x="5953125" y="685800"/>
                </a:lnTo>
                <a:lnTo>
                  <a:pt x="5953125" y="690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834389" y="4358322"/>
            <a:ext cx="6932295" cy="161734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拥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有</a:t>
            </a:r>
            <a:r>
              <a:rPr sz="1800" b="1" spc="-405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xyz.mp3</a:t>
            </a:r>
            <a:r>
              <a:rPr sz="1800" b="1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的节</a:t>
            </a:r>
            <a:r>
              <a:rPr sz="1800" b="1" spc="-1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点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L="1671320">
              <a:lnSpc>
                <a:spcPct val="100000"/>
              </a:lnSpc>
              <a:spcBef>
                <a:spcPts val="1180"/>
              </a:spcBef>
            </a:pPr>
            <a:r>
              <a:rPr sz="1800" b="1" spc="-5" dirty="0">
                <a:latin typeface="Arial" panose="020B0604020202090204"/>
                <a:cs typeface="Arial" panose="020B0604020202090204"/>
              </a:rPr>
              <a:t>1.2.3.4</a:t>
            </a:r>
            <a:endParaRPr sz="18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394460">
              <a:lnSpc>
                <a:spcPct val="100000"/>
              </a:lnSpc>
              <a:spcBef>
                <a:spcPts val="1155"/>
              </a:spcBef>
            </a:pPr>
            <a:r>
              <a:rPr sz="2000" b="1" dirty="0">
                <a:latin typeface="宋体" pitchFamily="2" charset="-122"/>
                <a:cs typeface="宋体" pitchFamily="2" charset="-122"/>
              </a:rPr>
              <a:t>直接从</a:t>
            </a:r>
            <a:r>
              <a:rPr sz="2000" b="1" spc="-5" dirty="0">
                <a:latin typeface="Arial" panose="020B0604020202090204"/>
                <a:cs typeface="Arial" panose="020B0604020202090204"/>
              </a:rPr>
              <a:t>peer</a:t>
            </a:r>
            <a:r>
              <a:rPr sz="2000" b="1" dirty="0">
                <a:latin typeface="宋体" pitchFamily="2" charset="-122"/>
                <a:cs typeface="宋体" pitchFamily="2" charset="-122"/>
              </a:rPr>
              <a:t>下载，不再需要经过超级节点</a:t>
            </a:r>
            <a:r>
              <a:rPr sz="2000" b="1" spc="-5" dirty="0">
                <a:latin typeface="宋体" pitchFamily="2" charset="-122"/>
                <a:cs typeface="宋体" pitchFamily="2" charset="-122"/>
              </a:rPr>
              <a:t>！！</a:t>
            </a:r>
            <a:endParaRPr sz="20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>
            <a:spLocks noGrp="1"/>
          </p:cNvSpPr>
          <p:nvPr>
            <p:ph type="sldNum" sz="quarter" idx="4294967295"/>
          </p:nvPr>
        </p:nvSpPr>
        <p:spPr>
          <a:xfrm rot="10630305" flipH="1" flipV="1">
            <a:off x="8460056" y="6536423"/>
            <a:ext cx="453488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685800" y="-7620"/>
            <a:ext cx="7772400" cy="144018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dirty="0">
                <a:latin typeface="Arial" panose="020B0604020202090204" pitchFamily="34" charset="0"/>
                <a:ea typeface="隶书" panose="02010509060101010101" pitchFamily="49" charset="-122"/>
                <a:sym typeface="+mn-ea"/>
              </a:rPr>
              <a:t>信息内容安全</a:t>
            </a:r>
            <a:endParaRPr lang="zh-CN" altLang="en-US" dirty="0"/>
          </a:p>
        </p:txBody>
      </p:sp>
      <p:sp>
        <p:nvSpPr>
          <p:cNvPr id="23554" name="内容占位符 2"/>
          <p:cNvSpPr>
            <a:spLocks noGrp="1"/>
          </p:cNvSpPr>
          <p:nvPr>
            <p:ph idx="4294967295"/>
          </p:nvPr>
        </p:nvSpPr>
        <p:spPr>
          <a:xfrm>
            <a:off x="561975" y="1763519"/>
            <a:ext cx="8020049" cy="2651125"/>
          </a:xfrm>
        </p:spPr>
        <p:txBody>
          <a:bodyPr vert="horz" wrap="square" lIns="91440" tIns="45720" rIns="91440" bIns="45720" anchor="t">
            <a:normAutofit fontScale="92500" lnSpcReduction="1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3200" dirty="0">
                <a:solidFill>
                  <a:srgbClr val="C00000"/>
                </a:solidFill>
              </a:rPr>
              <a:t>1</a:t>
            </a:r>
            <a:r>
              <a:rPr lang="zh-CN" altLang="en-US" sz="3200" dirty="0">
                <a:solidFill>
                  <a:srgbClr val="C00000"/>
                </a:solidFill>
              </a:rPr>
              <a:t>、</a:t>
            </a:r>
            <a:r>
              <a:rPr lang="en-US" altLang="zh-CN" sz="3200" dirty="0">
                <a:solidFill>
                  <a:srgbClr val="C00000"/>
                </a:solidFill>
              </a:rPr>
              <a:t>Web</a:t>
            </a:r>
            <a:r>
              <a:rPr lang="zh-CN" altLang="en-US" sz="3200" dirty="0">
                <a:solidFill>
                  <a:srgbClr val="C00000"/>
                </a:solidFill>
              </a:rPr>
              <a:t>信息安全管理</a:t>
            </a:r>
            <a:endParaRPr lang="zh-CN" altLang="en-US" sz="3200" dirty="0">
              <a:solidFill>
                <a:srgbClr val="C0000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2</a:t>
            </a:r>
            <a:r>
              <a:rPr lang="zh-CN" altLang="en-US" sz="3200" dirty="0">
                <a:solidFill>
                  <a:schemeClr val="tx1"/>
                </a:solidFill>
              </a:rPr>
              <a:t>、</a:t>
            </a:r>
            <a:r>
              <a:rPr lang="en-US" altLang="zh-CN" sz="3200" dirty="0">
                <a:solidFill>
                  <a:schemeClr val="tx1"/>
                </a:solidFill>
              </a:rPr>
              <a:t>P2P</a:t>
            </a:r>
            <a:r>
              <a:rPr lang="zh-CN" altLang="en-US" sz="3200" dirty="0">
                <a:solidFill>
                  <a:schemeClr val="tx1"/>
                </a:solidFill>
              </a:rPr>
              <a:t>信息安全管理</a:t>
            </a:r>
            <a:endParaRPr lang="zh-CN" altLang="en-US" sz="32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3</a:t>
            </a:r>
            <a:r>
              <a:rPr lang="zh-CN" altLang="en-US" sz="3200" dirty="0">
                <a:solidFill>
                  <a:schemeClr val="tx1"/>
                </a:solidFill>
              </a:rPr>
              <a:t>、舆情分析与引导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4</a:t>
            </a:r>
            <a:r>
              <a:rPr lang="zh-CN" altLang="en-US" sz="3200" dirty="0">
                <a:solidFill>
                  <a:schemeClr val="tx1"/>
                </a:solidFill>
              </a:rPr>
              <a:t>、数据隐私保护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562600" y="1752600"/>
            <a:ext cx="2726055" cy="355790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827" y="147319"/>
            <a:ext cx="685292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006633"/>
                </a:solidFill>
                <a:latin typeface="Garamond" panose="02020404030301010803"/>
                <a:cs typeface="Garamond" panose="02020404030301010803"/>
              </a:rPr>
              <a:t>DHT</a:t>
            </a: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原理</a:t>
            </a:r>
            <a:r>
              <a:rPr sz="3800" dirty="0">
                <a:solidFill>
                  <a:srgbClr val="006633"/>
                </a:solidFill>
              </a:rPr>
              <a:t>—</a:t>
            </a:r>
            <a:r>
              <a:rPr sz="38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索引发布和内容定</a:t>
            </a:r>
            <a:r>
              <a:rPr sz="3800" spc="5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位</a:t>
            </a:r>
            <a:endParaRPr sz="3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2095" y="3401567"/>
            <a:ext cx="635507" cy="592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73095" y="5001767"/>
            <a:ext cx="635507" cy="592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05711" y="4410455"/>
            <a:ext cx="635507" cy="592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81338" y="2944025"/>
            <a:ext cx="85725" cy="459105"/>
          </a:xfrm>
          <a:custGeom>
            <a:avLst/>
            <a:gdLst/>
            <a:ahLst/>
            <a:cxnLst/>
            <a:rect l="l" t="t" r="r" b="b"/>
            <a:pathLst>
              <a:path w="85725" h="459104">
                <a:moveTo>
                  <a:pt x="76200" y="458774"/>
                </a:moveTo>
                <a:lnTo>
                  <a:pt x="0" y="1574"/>
                </a:lnTo>
                <a:lnTo>
                  <a:pt x="9398" y="0"/>
                </a:lnTo>
                <a:lnTo>
                  <a:pt x="85598" y="457200"/>
                </a:lnTo>
                <a:lnTo>
                  <a:pt x="76200" y="458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6926" y="1949691"/>
            <a:ext cx="1831975" cy="619125"/>
          </a:xfrm>
          <a:custGeom>
            <a:avLst/>
            <a:gdLst/>
            <a:ahLst/>
            <a:cxnLst/>
            <a:rect l="l" t="t" r="r" b="b"/>
            <a:pathLst>
              <a:path w="1831975" h="619125">
                <a:moveTo>
                  <a:pt x="3022" y="618642"/>
                </a:moveTo>
                <a:lnTo>
                  <a:pt x="0" y="609600"/>
                </a:lnTo>
                <a:lnTo>
                  <a:pt x="1828799" y="0"/>
                </a:lnTo>
                <a:lnTo>
                  <a:pt x="1831822" y="9042"/>
                </a:lnTo>
                <a:lnTo>
                  <a:pt x="3022" y="618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62512" y="2258377"/>
            <a:ext cx="161925" cy="1144270"/>
          </a:xfrm>
          <a:custGeom>
            <a:avLst/>
            <a:gdLst/>
            <a:ahLst/>
            <a:cxnLst/>
            <a:rect l="l" t="t" r="r" b="b"/>
            <a:pathLst>
              <a:path w="161925" h="1144270">
                <a:moveTo>
                  <a:pt x="9448" y="1144270"/>
                </a:moveTo>
                <a:lnTo>
                  <a:pt x="0" y="1143000"/>
                </a:lnTo>
                <a:lnTo>
                  <a:pt x="152400" y="0"/>
                </a:lnTo>
                <a:lnTo>
                  <a:pt x="161848" y="1270"/>
                </a:lnTo>
                <a:lnTo>
                  <a:pt x="9448" y="1144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81376" y="3934421"/>
            <a:ext cx="300355" cy="1375410"/>
          </a:xfrm>
          <a:custGeom>
            <a:avLst/>
            <a:gdLst/>
            <a:ahLst/>
            <a:cxnLst/>
            <a:rect l="l" t="t" r="r" b="b"/>
            <a:pathLst>
              <a:path w="300355" h="1375410">
                <a:moveTo>
                  <a:pt x="290512" y="1375168"/>
                </a:moveTo>
                <a:lnTo>
                  <a:pt x="0" y="1981"/>
                </a:lnTo>
                <a:lnTo>
                  <a:pt x="9321" y="0"/>
                </a:lnTo>
                <a:lnTo>
                  <a:pt x="299834" y="1373187"/>
                </a:lnTo>
                <a:lnTo>
                  <a:pt x="290512" y="13751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6222" y="3855821"/>
            <a:ext cx="1472565" cy="1456690"/>
          </a:xfrm>
          <a:custGeom>
            <a:avLst/>
            <a:gdLst/>
            <a:ahLst/>
            <a:cxnLst/>
            <a:rect l="l" t="t" r="r" b="b"/>
            <a:pathLst>
              <a:path w="1472564" h="1456689">
                <a:moveTo>
                  <a:pt x="6705" y="1456169"/>
                </a:moveTo>
                <a:lnTo>
                  <a:pt x="0" y="1449387"/>
                </a:lnTo>
                <a:lnTo>
                  <a:pt x="1465262" y="0"/>
                </a:lnTo>
                <a:lnTo>
                  <a:pt x="1471968" y="6781"/>
                </a:lnTo>
                <a:lnTo>
                  <a:pt x="6705" y="14561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45189" y="1950554"/>
            <a:ext cx="920750" cy="769620"/>
          </a:xfrm>
          <a:custGeom>
            <a:avLst/>
            <a:gdLst/>
            <a:ahLst/>
            <a:cxnLst/>
            <a:rect l="l" t="t" r="r" b="b"/>
            <a:pathLst>
              <a:path w="920750" h="769619">
                <a:moveTo>
                  <a:pt x="914400" y="769315"/>
                </a:moveTo>
                <a:lnTo>
                  <a:pt x="0" y="7315"/>
                </a:lnTo>
                <a:lnTo>
                  <a:pt x="6096" y="0"/>
                </a:lnTo>
                <a:lnTo>
                  <a:pt x="920496" y="762000"/>
                </a:lnTo>
                <a:lnTo>
                  <a:pt x="914400" y="769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17059" y="2864611"/>
            <a:ext cx="1072515" cy="694055"/>
          </a:xfrm>
          <a:custGeom>
            <a:avLst/>
            <a:gdLst/>
            <a:ahLst/>
            <a:cxnLst/>
            <a:rect l="l" t="t" r="r" b="b"/>
            <a:pathLst>
              <a:path w="1072514" h="694054">
                <a:moveTo>
                  <a:pt x="5156" y="693801"/>
                </a:moveTo>
                <a:lnTo>
                  <a:pt x="0" y="685800"/>
                </a:lnTo>
                <a:lnTo>
                  <a:pt x="1066800" y="0"/>
                </a:lnTo>
                <a:lnTo>
                  <a:pt x="1071956" y="8000"/>
                </a:lnTo>
                <a:lnTo>
                  <a:pt x="5156" y="6938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29414" y="3096056"/>
            <a:ext cx="314325" cy="1221740"/>
          </a:xfrm>
          <a:custGeom>
            <a:avLst/>
            <a:gdLst/>
            <a:ahLst/>
            <a:cxnLst/>
            <a:rect l="l" t="t" r="r" b="b"/>
            <a:pathLst>
              <a:path w="314325" h="1221739">
                <a:moveTo>
                  <a:pt x="9245" y="1221511"/>
                </a:moveTo>
                <a:lnTo>
                  <a:pt x="0" y="1219200"/>
                </a:lnTo>
                <a:lnTo>
                  <a:pt x="304800" y="0"/>
                </a:lnTo>
                <a:lnTo>
                  <a:pt x="314045" y="2311"/>
                </a:lnTo>
                <a:lnTo>
                  <a:pt x="9245" y="1221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19564" y="4616678"/>
            <a:ext cx="2387600" cy="768350"/>
          </a:xfrm>
          <a:custGeom>
            <a:avLst/>
            <a:gdLst/>
            <a:ahLst/>
            <a:cxnLst/>
            <a:rect l="l" t="t" r="r" b="b"/>
            <a:pathLst>
              <a:path w="2387600" h="768350">
                <a:moveTo>
                  <a:pt x="2895" y="767892"/>
                </a:moveTo>
                <a:lnTo>
                  <a:pt x="0" y="758825"/>
                </a:lnTo>
                <a:lnTo>
                  <a:pt x="2384425" y="0"/>
                </a:lnTo>
                <a:lnTo>
                  <a:pt x="2387320" y="9067"/>
                </a:lnTo>
                <a:lnTo>
                  <a:pt x="2895" y="767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16665" y="3779291"/>
            <a:ext cx="768350" cy="617220"/>
          </a:xfrm>
          <a:custGeom>
            <a:avLst/>
            <a:gdLst/>
            <a:ahLst/>
            <a:cxnLst/>
            <a:rect l="l" t="t" r="r" b="b"/>
            <a:pathLst>
              <a:path w="768350" h="617220">
                <a:moveTo>
                  <a:pt x="762000" y="617042"/>
                </a:moveTo>
                <a:lnTo>
                  <a:pt x="0" y="7442"/>
                </a:lnTo>
                <a:lnTo>
                  <a:pt x="5943" y="0"/>
                </a:lnTo>
                <a:lnTo>
                  <a:pt x="767943" y="609600"/>
                </a:lnTo>
                <a:lnTo>
                  <a:pt x="762000" y="6170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47729" y="1873275"/>
            <a:ext cx="2134870" cy="238125"/>
          </a:xfrm>
          <a:custGeom>
            <a:avLst/>
            <a:gdLst/>
            <a:ahLst/>
            <a:cxnLst/>
            <a:rect l="l" t="t" r="r" b="b"/>
            <a:pathLst>
              <a:path w="2134870" h="238125">
                <a:moveTo>
                  <a:pt x="2133600" y="238074"/>
                </a:moveTo>
                <a:lnTo>
                  <a:pt x="0" y="9474"/>
                </a:lnTo>
                <a:lnTo>
                  <a:pt x="1016" y="0"/>
                </a:lnTo>
                <a:lnTo>
                  <a:pt x="2134616" y="228600"/>
                </a:lnTo>
                <a:lnTo>
                  <a:pt x="2133600" y="2380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06068" y="2409507"/>
            <a:ext cx="542290" cy="1223010"/>
          </a:xfrm>
          <a:custGeom>
            <a:avLst/>
            <a:gdLst/>
            <a:ahLst/>
            <a:cxnLst/>
            <a:rect l="l" t="t" r="r" b="b"/>
            <a:pathLst>
              <a:path w="542290" h="1223010">
                <a:moveTo>
                  <a:pt x="533400" y="1223009"/>
                </a:moveTo>
                <a:lnTo>
                  <a:pt x="0" y="3809"/>
                </a:lnTo>
                <a:lnTo>
                  <a:pt x="8737" y="0"/>
                </a:lnTo>
                <a:lnTo>
                  <a:pt x="542137" y="1219200"/>
                </a:lnTo>
                <a:lnTo>
                  <a:pt x="533400" y="1223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5138" y="3016834"/>
            <a:ext cx="1529080" cy="847090"/>
          </a:xfrm>
          <a:custGeom>
            <a:avLst/>
            <a:gdLst/>
            <a:ahLst/>
            <a:cxnLst/>
            <a:rect l="l" t="t" r="r" b="b"/>
            <a:pathLst>
              <a:path w="1529079" h="847089">
                <a:moveTo>
                  <a:pt x="1523999" y="846556"/>
                </a:moveTo>
                <a:lnTo>
                  <a:pt x="0" y="8356"/>
                </a:lnTo>
                <a:lnTo>
                  <a:pt x="4597" y="0"/>
                </a:lnTo>
                <a:lnTo>
                  <a:pt x="1528597" y="838200"/>
                </a:lnTo>
                <a:lnTo>
                  <a:pt x="1523999" y="846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84989" y="3930878"/>
            <a:ext cx="1908175" cy="619125"/>
          </a:xfrm>
          <a:custGeom>
            <a:avLst/>
            <a:gdLst/>
            <a:ahLst/>
            <a:cxnLst/>
            <a:rect l="l" t="t" r="r" b="b"/>
            <a:pathLst>
              <a:path w="1908175" h="619125">
                <a:moveTo>
                  <a:pt x="2895" y="618667"/>
                </a:moveTo>
                <a:lnTo>
                  <a:pt x="0" y="609600"/>
                </a:lnTo>
                <a:lnTo>
                  <a:pt x="1904999" y="0"/>
                </a:lnTo>
                <a:lnTo>
                  <a:pt x="1907895" y="9067"/>
                </a:lnTo>
                <a:lnTo>
                  <a:pt x="2895" y="618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88614" y="2788196"/>
            <a:ext cx="1452245" cy="770890"/>
          </a:xfrm>
          <a:custGeom>
            <a:avLst/>
            <a:gdLst/>
            <a:ahLst/>
            <a:cxnLst/>
            <a:rect l="l" t="t" r="r" b="b"/>
            <a:pathLst>
              <a:path w="1452245" h="770889">
                <a:moveTo>
                  <a:pt x="1447800" y="770432"/>
                </a:moveTo>
                <a:lnTo>
                  <a:pt x="0" y="8432"/>
                </a:lnTo>
                <a:lnTo>
                  <a:pt x="4445" y="0"/>
                </a:lnTo>
                <a:lnTo>
                  <a:pt x="1452245" y="762000"/>
                </a:lnTo>
                <a:lnTo>
                  <a:pt x="1447800" y="770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96872" y="3932046"/>
            <a:ext cx="616585" cy="616585"/>
          </a:xfrm>
          <a:custGeom>
            <a:avLst/>
            <a:gdLst/>
            <a:ahLst/>
            <a:cxnLst/>
            <a:rect l="l" t="t" r="r" b="b"/>
            <a:pathLst>
              <a:path w="616585" h="616585">
                <a:moveTo>
                  <a:pt x="6730" y="616330"/>
                </a:moveTo>
                <a:lnTo>
                  <a:pt x="0" y="609600"/>
                </a:lnTo>
                <a:lnTo>
                  <a:pt x="609600" y="0"/>
                </a:lnTo>
                <a:lnTo>
                  <a:pt x="616330" y="6730"/>
                </a:lnTo>
                <a:lnTo>
                  <a:pt x="6730" y="616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97214" y="4693729"/>
            <a:ext cx="838200" cy="690245"/>
          </a:xfrm>
          <a:custGeom>
            <a:avLst/>
            <a:gdLst/>
            <a:ahLst/>
            <a:cxnLst/>
            <a:rect l="l" t="t" r="r" b="b"/>
            <a:pathLst>
              <a:path w="838200" h="690245">
                <a:moveTo>
                  <a:pt x="831850" y="689991"/>
                </a:moveTo>
                <a:lnTo>
                  <a:pt x="0" y="7366"/>
                </a:lnTo>
                <a:lnTo>
                  <a:pt x="6045" y="0"/>
                </a:lnTo>
                <a:lnTo>
                  <a:pt x="837895" y="682625"/>
                </a:lnTo>
                <a:lnTo>
                  <a:pt x="831850" y="689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5300" y="4087342"/>
            <a:ext cx="85725" cy="763270"/>
          </a:xfrm>
          <a:custGeom>
            <a:avLst/>
            <a:gdLst/>
            <a:ahLst/>
            <a:cxnLst/>
            <a:rect l="l" t="t" r="r" b="b"/>
            <a:pathLst>
              <a:path w="85725" h="763270">
                <a:moveTo>
                  <a:pt x="76200" y="762939"/>
                </a:moveTo>
                <a:lnTo>
                  <a:pt x="0" y="939"/>
                </a:lnTo>
                <a:lnTo>
                  <a:pt x="9474" y="0"/>
                </a:lnTo>
                <a:lnTo>
                  <a:pt x="85674" y="762000"/>
                </a:lnTo>
                <a:lnTo>
                  <a:pt x="76200" y="762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785205" y="4616615"/>
            <a:ext cx="1983739" cy="542925"/>
          </a:xfrm>
          <a:custGeom>
            <a:avLst/>
            <a:gdLst/>
            <a:ahLst/>
            <a:cxnLst/>
            <a:rect l="l" t="t" r="r" b="b"/>
            <a:pathLst>
              <a:path w="1983740" h="542925">
                <a:moveTo>
                  <a:pt x="1981200" y="542594"/>
                </a:moveTo>
                <a:lnTo>
                  <a:pt x="0" y="9194"/>
                </a:lnTo>
                <a:lnTo>
                  <a:pt x="2476" y="0"/>
                </a:lnTo>
                <a:lnTo>
                  <a:pt x="1983676" y="533400"/>
                </a:lnTo>
                <a:lnTo>
                  <a:pt x="1981200" y="542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37741" y="3935412"/>
            <a:ext cx="619760" cy="619760"/>
          </a:xfrm>
          <a:custGeom>
            <a:avLst/>
            <a:gdLst/>
            <a:ahLst/>
            <a:cxnLst/>
            <a:rect l="l" t="t" r="r" b="b"/>
            <a:pathLst>
              <a:path w="619760" h="619760">
                <a:moveTo>
                  <a:pt x="548978" y="50512"/>
                </a:moveTo>
                <a:lnTo>
                  <a:pt x="528777" y="30314"/>
                </a:lnTo>
                <a:lnTo>
                  <a:pt x="619696" y="0"/>
                </a:lnTo>
                <a:lnTo>
                  <a:pt x="607912" y="35356"/>
                </a:lnTo>
                <a:lnTo>
                  <a:pt x="564133" y="35356"/>
                </a:lnTo>
                <a:lnTo>
                  <a:pt x="548978" y="50512"/>
                </a:lnTo>
                <a:close/>
              </a:path>
              <a:path w="619760" h="619760">
                <a:moveTo>
                  <a:pt x="569186" y="70715"/>
                </a:moveTo>
                <a:lnTo>
                  <a:pt x="548978" y="50512"/>
                </a:lnTo>
                <a:lnTo>
                  <a:pt x="564133" y="35356"/>
                </a:lnTo>
                <a:lnTo>
                  <a:pt x="584339" y="55562"/>
                </a:lnTo>
                <a:lnTo>
                  <a:pt x="569186" y="70715"/>
                </a:lnTo>
                <a:close/>
              </a:path>
              <a:path w="619760" h="619760">
                <a:moveTo>
                  <a:pt x="589394" y="90919"/>
                </a:moveTo>
                <a:lnTo>
                  <a:pt x="569186" y="70715"/>
                </a:lnTo>
                <a:lnTo>
                  <a:pt x="584339" y="55562"/>
                </a:lnTo>
                <a:lnTo>
                  <a:pt x="564133" y="35356"/>
                </a:lnTo>
                <a:lnTo>
                  <a:pt x="607912" y="35356"/>
                </a:lnTo>
                <a:lnTo>
                  <a:pt x="589394" y="90919"/>
                </a:lnTo>
                <a:close/>
              </a:path>
              <a:path w="619760" h="619760">
                <a:moveTo>
                  <a:pt x="20205" y="619709"/>
                </a:moveTo>
                <a:lnTo>
                  <a:pt x="0" y="599503"/>
                </a:lnTo>
                <a:lnTo>
                  <a:pt x="548978" y="50512"/>
                </a:lnTo>
                <a:lnTo>
                  <a:pt x="569186" y="70715"/>
                </a:lnTo>
                <a:lnTo>
                  <a:pt x="20205" y="619709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66975" y="2944812"/>
            <a:ext cx="85725" cy="457200"/>
          </a:xfrm>
          <a:custGeom>
            <a:avLst/>
            <a:gdLst/>
            <a:ahLst/>
            <a:cxnLst/>
            <a:rect l="l" t="t" r="r" b="b"/>
            <a:pathLst>
              <a:path w="85725" h="457200">
                <a:moveTo>
                  <a:pt x="28575" y="85725"/>
                </a:moveTo>
                <a:lnTo>
                  <a:pt x="0" y="85725"/>
                </a:lnTo>
                <a:lnTo>
                  <a:pt x="42862" y="0"/>
                </a:lnTo>
                <a:lnTo>
                  <a:pt x="75012" y="64300"/>
                </a:lnTo>
                <a:lnTo>
                  <a:pt x="28575" y="64300"/>
                </a:lnTo>
                <a:lnTo>
                  <a:pt x="28575" y="85725"/>
                </a:lnTo>
                <a:close/>
              </a:path>
              <a:path w="85725" h="457200">
                <a:moveTo>
                  <a:pt x="57150" y="457200"/>
                </a:moveTo>
                <a:lnTo>
                  <a:pt x="28575" y="457200"/>
                </a:lnTo>
                <a:lnTo>
                  <a:pt x="28575" y="64300"/>
                </a:lnTo>
                <a:lnTo>
                  <a:pt x="57150" y="64300"/>
                </a:lnTo>
                <a:lnTo>
                  <a:pt x="57150" y="457200"/>
                </a:lnTo>
                <a:close/>
              </a:path>
              <a:path w="85725" h="457200">
                <a:moveTo>
                  <a:pt x="85725" y="85725"/>
                </a:moveTo>
                <a:lnTo>
                  <a:pt x="57150" y="85725"/>
                </a:lnTo>
                <a:lnTo>
                  <a:pt x="57150" y="64300"/>
                </a:lnTo>
                <a:lnTo>
                  <a:pt x="75012" y="64300"/>
                </a:lnTo>
                <a:lnTo>
                  <a:pt x="85725" y="85725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10306" y="2091766"/>
            <a:ext cx="1680845" cy="561975"/>
          </a:xfrm>
          <a:custGeom>
            <a:avLst/>
            <a:gdLst/>
            <a:ahLst/>
            <a:cxnLst/>
            <a:rect l="l" t="t" r="r" b="b"/>
            <a:pathLst>
              <a:path w="1680845" h="561975">
                <a:moveTo>
                  <a:pt x="1594704" y="27227"/>
                </a:moveTo>
                <a:lnTo>
                  <a:pt x="1586039" y="0"/>
                </a:lnTo>
                <a:lnTo>
                  <a:pt x="1680730" y="14846"/>
                </a:lnTo>
                <a:lnTo>
                  <a:pt x="1674687" y="20726"/>
                </a:lnTo>
                <a:lnTo>
                  <a:pt x="1615135" y="20726"/>
                </a:lnTo>
                <a:lnTo>
                  <a:pt x="1594704" y="27227"/>
                </a:lnTo>
                <a:close/>
              </a:path>
              <a:path w="1680845" h="561975">
                <a:moveTo>
                  <a:pt x="1603369" y="54454"/>
                </a:moveTo>
                <a:lnTo>
                  <a:pt x="1594704" y="27227"/>
                </a:lnTo>
                <a:lnTo>
                  <a:pt x="1615135" y="20726"/>
                </a:lnTo>
                <a:lnTo>
                  <a:pt x="1623796" y="47955"/>
                </a:lnTo>
                <a:lnTo>
                  <a:pt x="1603369" y="54454"/>
                </a:lnTo>
                <a:close/>
              </a:path>
              <a:path w="1680845" h="561975">
                <a:moveTo>
                  <a:pt x="1612036" y="81686"/>
                </a:moveTo>
                <a:lnTo>
                  <a:pt x="1603369" y="54454"/>
                </a:lnTo>
                <a:lnTo>
                  <a:pt x="1623796" y="47955"/>
                </a:lnTo>
                <a:lnTo>
                  <a:pt x="1615135" y="20726"/>
                </a:lnTo>
                <a:lnTo>
                  <a:pt x="1674687" y="20726"/>
                </a:lnTo>
                <a:lnTo>
                  <a:pt x="1612036" y="81686"/>
                </a:lnTo>
                <a:close/>
              </a:path>
              <a:path w="1680845" h="561975">
                <a:moveTo>
                  <a:pt x="8661" y="561860"/>
                </a:moveTo>
                <a:lnTo>
                  <a:pt x="0" y="534631"/>
                </a:lnTo>
                <a:lnTo>
                  <a:pt x="1594704" y="27227"/>
                </a:lnTo>
                <a:lnTo>
                  <a:pt x="1603369" y="54454"/>
                </a:lnTo>
                <a:lnTo>
                  <a:pt x="8661" y="56186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880552" y="4306252"/>
            <a:ext cx="818515" cy="60325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FF3300"/>
                </a:solidFill>
                <a:latin typeface="宋体" pitchFamily="2" charset="-122"/>
                <a:cs typeface="宋体" pitchFamily="2" charset="-122"/>
              </a:rPr>
              <a:t>插</a:t>
            </a:r>
            <a:r>
              <a:rPr sz="1800" b="1" spc="-10" dirty="0">
                <a:solidFill>
                  <a:srgbClr val="FF3300"/>
                </a:solidFill>
                <a:latin typeface="宋体" pitchFamily="2" charset="-122"/>
                <a:cs typeface="宋体" pitchFamily="2" charset="-122"/>
              </a:rPr>
              <a:t>入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1800" b="1" dirty="0">
                <a:solidFill>
                  <a:srgbClr val="FF3300"/>
                </a:solidFill>
                <a:latin typeface="Comic Sans MS" panose="030F0902030302020204"/>
                <a:cs typeface="Comic Sans MS" panose="030F0902030302020204"/>
              </a:rPr>
              <a:t>(K</a:t>
            </a:r>
            <a:r>
              <a:rPr sz="1725" b="1" baseline="-17000" dirty="0">
                <a:solidFill>
                  <a:srgbClr val="FF3300"/>
                </a:solidFill>
                <a:latin typeface="Comic Sans MS" panose="030F0902030302020204"/>
                <a:cs typeface="Comic Sans MS" panose="030F0902030302020204"/>
              </a:rPr>
              <a:t>1</a:t>
            </a:r>
            <a:r>
              <a:rPr sz="1800" b="1" dirty="0">
                <a:solidFill>
                  <a:srgbClr val="FF3300"/>
                </a:solidFill>
                <a:latin typeface="Comic Sans MS" panose="030F0902030302020204"/>
                <a:cs typeface="Comic Sans MS" panose="030F0902030302020204"/>
              </a:rPr>
              <a:t>,V</a:t>
            </a:r>
            <a:r>
              <a:rPr sz="1725" b="1" baseline="-17000" dirty="0">
                <a:solidFill>
                  <a:srgbClr val="FF3300"/>
                </a:solidFill>
                <a:latin typeface="Comic Sans MS" panose="030F0902030302020204"/>
                <a:cs typeface="Comic Sans MS" panose="030F0902030302020204"/>
              </a:rPr>
              <a:t>1</a:t>
            </a:r>
            <a:r>
              <a:rPr sz="1800" b="1" dirty="0">
                <a:solidFill>
                  <a:srgbClr val="FF3300"/>
                </a:solidFill>
                <a:latin typeface="Comic Sans MS" panose="030F0902030302020204"/>
                <a:cs typeface="Comic Sans MS" panose="030F0902030302020204"/>
              </a:rPr>
              <a:t>)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06440" y="4892040"/>
            <a:ext cx="411479" cy="502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81700" y="4951412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5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24537" y="5146675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32017" y="5021707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32017" y="5084190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32017" y="5209159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32017" y="5271642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836602" y="4766627"/>
            <a:ext cx="35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90" algn="l"/>
              </a:tabLst>
            </a:pPr>
            <a:r>
              <a:rPr sz="1200" b="1" dirty="0">
                <a:solidFill>
                  <a:srgbClr val="006633"/>
                </a:solidFill>
                <a:latin typeface="Comic Sans MS" panose="030F0902030302020204"/>
                <a:cs typeface="Comic Sans MS" panose="030F0902030302020204"/>
              </a:rPr>
              <a:t>K	V</a:t>
            </a:r>
            <a:endParaRPr sz="12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011679" y="2286000"/>
            <a:ext cx="399010" cy="465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00275" y="2325687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5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43112" y="2520950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050592" y="2395982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50592" y="2458466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50592" y="2583433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50592" y="2645917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055177" y="2140902"/>
            <a:ext cx="35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90" algn="l"/>
              </a:tabLst>
            </a:pPr>
            <a:r>
              <a:rPr sz="1200" b="1" dirty="0">
                <a:solidFill>
                  <a:srgbClr val="006633"/>
                </a:solidFill>
                <a:latin typeface="Comic Sans MS" panose="030F0902030302020204"/>
                <a:cs typeface="Comic Sans MS" panose="030F0902030302020204"/>
              </a:rPr>
              <a:t>K	V</a:t>
            </a:r>
            <a:endParaRPr sz="12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60520" y="1600200"/>
            <a:ext cx="411479" cy="502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33875" y="1639887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525"/>
                </a:lnTo>
              </a:path>
            </a:pathLst>
          </a:custGeom>
          <a:ln w="9525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176712" y="1835150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9525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184650" y="1709737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450" y="0"/>
                </a:lnTo>
              </a:path>
            </a:pathLst>
          </a:custGeom>
          <a:ln w="9525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184650" y="1773237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450" y="0"/>
                </a:lnTo>
              </a:path>
            </a:pathLst>
          </a:custGeom>
          <a:ln w="9525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184650" y="1897062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450" y="0"/>
                </a:lnTo>
              </a:path>
            </a:pathLst>
          </a:custGeom>
          <a:ln w="9525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184650" y="1960562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4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205451" y="2514600"/>
            <a:ext cx="399010" cy="465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391275" y="2554287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5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234112" y="2749550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241592" y="2624582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241592" y="2687066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241592" y="2812033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241592" y="2874517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246177" y="2369502"/>
            <a:ext cx="35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90" algn="l"/>
              </a:tabLst>
            </a:pPr>
            <a:r>
              <a:rPr sz="1200" b="1" dirty="0">
                <a:solidFill>
                  <a:srgbClr val="006633"/>
                </a:solidFill>
                <a:latin typeface="Comic Sans MS" panose="030F0902030302020204"/>
                <a:cs typeface="Comic Sans MS" panose="030F0902030302020204"/>
              </a:rPr>
              <a:t>K	V</a:t>
            </a:r>
            <a:endParaRPr sz="12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125690" y="3429000"/>
            <a:ext cx="369916" cy="465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296275" y="3468687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5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139112" y="3663950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146592" y="3538982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146592" y="360146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146592" y="3726434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46592" y="3788917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8151177" y="3283902"/>
            <a:ext cx="35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90" algn="l"/>
              </a:tabLst>
            </a:pPr>
            <a:r>
              <a:rPr sz="1200" b="1" dirty="0">
                <a:solidFill>
                  <a:srgbClr val="006633"/>
                </a:solidFill>
                <a:latin typeface="Comic Sans MS" panose="030F0902030302020204"/>
                <a:cs typeface="Comic Sans MS" panose="030F0902030302020204"/>
              </a:rPr>
              <a:t>K	V</a:t>
            </a:r>
            <a:endParaRPr sz="12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498080" y="1737360"/>
            <a:ext cx="403167" cy="498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686675" y="1792287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5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29512" y="1987550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536992" y="1862582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536992" y="1925066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536992" y="2050033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536992" y="2112517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7541577" y="1607502"/>
            <a:ext cx="35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90" algn="l"/>
              </a:tabLst>
            </a:pPr>
            <a:r>
              <a:rPr sz="1200" b="1" dirty="0">
                <a:solidFill>
                  <a:srgbClr val="006633"/>
                </a:solidFill>
                <a:latin typeface="Comic Sans MS" panose="030F0902030302020204"/>
                <a:cs typeface="Comic Sans MS" panose="030F0902030302020204"/>
              </a:rPr>
              <a:t>K	V</a:t>
            </a:r>
            <a:endParaRPr sz="12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108960" y="5349240"/>
            <a:ext cx="457200" cy="502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325812" y="5392737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5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168650" y="5588000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176130" y="5463032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176130" y="552551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176130" y="5650484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176130" y="5712967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3171189" y="5198427"/>
            <a:ext cx="35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90" algn="l"/>
              </a:tabLst>
            </a:pPr>
            <a:r>
              <a:rPr sz="1200" b="1" dirty="0">
                <a:latin typeface="Comic Sans MS" panose="030F0902030302020204"/>
                <a:cs typeface="Comic Sans MS" panose="030F0902030302020204"/>
              </a:rPr>
              <a:t>K	V</a:t>
            </a:r>
            <a:endParaRPr sz="12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183880" y="4709159"/>
            <a:ext cx="403167" cy="498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372475" y="4764087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5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15312" y="4959350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222792" y="4834382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222792" y="489686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222792" y="5021834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222792" y="5084317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8227377" y="4579302"/>
            <a:ext cx="35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90" algn="l"/>
              </a:tabLst>
            </a:pPr>
            <a:r>
              <a:rPr sz="1200" b="1" dirty="0">
                <a:solidFill>
                  <a:srgbClr val="006633"/>
                </a:solidFill>
                <a:latin typeface="Comic Sans MS" panose="030F0902030302020204"/>
                <a:cs typeface="Comic Sans MS" panose="030F0902030302020204"/>
              </a:rPr>
              <a:t>K	V</a:t>
            </a:r>
            <a:endParaRPr sz="12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039090" y="4251959"/>
            <a:ext cx="369916" cy="498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09675" y="4306887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5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52512" y="4502150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059992" y="4377182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59992" y="443966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59992" y="4564634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59992" y="4627117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1064577" y="4122102"/>
            <a:ext cx="35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90" algn="l"/>
              </a:tabLst>
            </a:pPr>
            <a:r>
              <a:rPr sz="1200" b="1" dirty="0">
                <a:solidFill>
                  <a:srgbClr val="006633"/>
                </a:solidFill>
                <a:latin typeface="Comic Sans MS" panose="030F0902030302020204"/>
                <a:cs typeface="Comic Sans MS" panose="030F0902030302020204"/>
              </a:rPr>
              <a:t>K	V</a:t>
            </a:r>
            <a:endParaRPr sz="12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114800" y="2971800"/>
            <a:ext cx="457200" cy="502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333875" y="3011487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5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176712" y="3206750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184192" y="3081782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184192" y="3144266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184192" y="3269234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184192" y="3331717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4188777" y="2826702"/>
            <a:ext cx="35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90" algn="l"/>
              </a:tabLst>
            </a:pPr>
            <a:r>
              <a:rPr sz="1200" b="1" dirty="0">
                <a:solidFill>
                  <a:srgbClr val="006633"/>
                </a:solidFill>
                <a:latin typeface="Comic Sans MS" panose="030F0902030302020204"/>
                <a:cs typeface="Comic Sans MS" panose="030F0902030302020204"/>
              </a:rPr>
              <a:t>K	V</a:t>
            </a:r>
            <a:endParaRPr sz="12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834639" y="3520440"/>
            <a:ext cx="41148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038475" y="3544887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5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881312" y="3740150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888792" y="3615182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888792" y="367766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888792" y="3802634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888792" y="3865117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>
                <a:moveTo>
                  <a:pt x="0" y="0"/>
                </a:moveTo>
                <a:lnTo>
                  <a:pt x="2993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 txBox="1"/>
          <p:nvPr/>
        </p:nvSpPr>
        <p:spPr>
          <a:xfrm>
            <a:off x="2893377" y="3360102"/>
            <a:ext cx="35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90" algn="l"/>
              </a:tabLst>
            </a:pPr>
            <a:r>
              <a:rPr sz="1200" b="1" dirty="0">
                <a:solidFill>
                  <a:srgbClr val="006633"/>
                </a:solidFill>
                <a:latin typeface="Comic Sans MS" panose="030F0902030302020204"/>
                <a:cs typeface="Comic Sans MS" panose="030F0902030302020204"/>
              </a:rPr>
              <a:t>K	V</a:t>
            </a:r>
            <a:endParaRPr sz="12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207702" y="1303337"/>
            <a:ext cx="818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3300"/>
                </a:solidFill>
                <a:latin typeface="Comic Sans MS" panose="030F0902030302020204"/>
                <a:cs typeface="Comic Sans MS" panose="030F0902030302020204"/>
              </a:rPr>
              <a:t>(K</a:t>
            </a:r>
            <a:r>
              <a:rPr sz="1725" b="1" baseline="-17000" dirty="0">
                <a:solidFill>
                  <a:srgbClr val="FF3300"/>
                </a:solidFill>
                <a:latin typeface="Comic Sans MS" panose="030F0902030302020204"/>
                <a:cs typeface="Comic Sans MS" panose="030F0902030302020204"/>
              </a:rPr>
              <a:t>1</a:t>
            </a:r>
            <a:r>
              <a:rPr sz="1800" b="1" dirty="0">
                <a:solidFill>
                  <a:srgbClr val="FF3300"/>
                </a:solidFill>
                <a:latin typeface="Comic Sans MS" panose="030F0902030302020204"/>
                <a:cs typeface="Comic Sans MS" panose="030F0902030302020204"/>
              </a:rPr>
              <a:t>,V</a:t>
            </a:r>
            <a:r>
              <a:rPr sz="1725" b="1" baseline="-17000" dirty="0">
                <a:solidFill>
                  <a:srgbClr val="FF3300"/>
                </a:solidFill>
                <a:latin typeface="Comic Sans MS" panose="030F0902030302020204"/>
                <a:cs typeface="Comic Sans MS" panose="030F0902030302020204"/>
              </a:rPr>
              <a:t>1</a:t>
            </a:r>
            <a:r>
              <a:rPr sz="1800" b="1" dirty="0">
                <a:solidFill>
                  <a:srgbClr val="FF3300"/>
                </a:solidFill>
                <a:latin typeface="Comic Sans MS" panose="030F0902030302020204"/>
                <a:cs typeface="Comic Sans MS" panose="030F0902030302020204"/>
              </a:rPr>
              <a:t>)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611562" y="1634921"/>
            <a:ext cx="563880" cy="236220"/>
          </a:xfrm>
          <a:custGeom>
            <a:avLst/>
            <a:gdLst/>
            <a:ahLst/>
            <a:cxnLst/>
            <a:rect l="l" t="t" r="r" b="b"/>
            <a:pathLst>
              <a:path w="563879" h="236219">
                <a:moveTo>
                  <a:pt x="487257" y="202514"/>
                </a:moveTo>
                <a:lnTo>
                  <a:pt x="445985" y="199313"/>
                </a:lnTo>
                <a:lnTo>
                  <a:pt x="407695" y="195071"/>
                </a:lnTo>
                <a:lnTo>
                  <a:pt x="357644" y="187744"/>
                </a:lnTo>
                <a:lnTo>
                  <a:pt x="309219" y="178650"/>
                </a:lnTo>
                <a:lnTo>
                  <a:pt x="262851" y="167944"/>
                </a:lnTo>
                <a:lnTo>
                  <a:pt x="218922" y="155752"/>
                </a:lnTo>
                <a:lnTo>
                  <a:pt x="177838" y="142227"/>
                </a:lnTo>
                <a:lnTo>
                  <a:pt x="140017" y="127507"/>
                </a:lnTo>
                <a:lnTo>
                  <a:pt x="97866" y="107619"/>
                </a:lnTo>
                <a:lnTo>
                  <a:pt x="62217" y="86334"/>
                </a:lnTo>
                <a:lnTo>
                  <a:pt x="29057" y="59207"/>
                </a:lnTo>
                <a:lnTo>
                  <a:pt x="5422" y="25603"/>
                </a:lnTo>
                <a:lnTo>
                  <a:pt x="0" y="406"/>
                </a:lnTo>
                <a:lnTo>
                  <a:pt x="9525" y="0"/>
                </a:lnTo>
                <a:lnTo>
                  <a:pt x="9710" y="4279"/>
                </a:lnTo>
                <a:lnTo>
                  <a:pt x="10250" y="8585"/>
                </a:lnTo>
                <a:lnTo>
                  <a:pt x="11150" y="12903"/>
                </a:lnTo>
                <a:lnTo>
                  <a:pt x="12432" y="17233"/>
                </a:lnTo>
                <a:lnTo>
                  <a:pt x="12534" y="17576"/>
                </a:lnTo>
                <a:lnTo>
                  <a:pt x="14082" y="21589"/>
                </a:lnTo>
                <a:lnTo>
                  <a:pt x="16089" y="25971"/>
                </a:lnTo>
                <a:lnTo>
                  <a:pt x="18473" y="30365"/>
                </a:lnTo>
                <a:lnTo>
                  <a:pt x="21214" y="34772"/>
                </a:lnTo>
                <a:lnTo>
                  <a:pt x="24313" y="39179"/>
                </a:lnTo>
                <a:lnTo>
                  <a:pt x="27762" y="43586"/>
                </a:lnTo>
                <a:lnTo>
                  <a:pt x="31579" y="47993"/>
                </a:lnTo>
                <a:lnTo>
                  <a:pt x="35732" y="52400"/>
                </a:lnTo>
                <a:lnTo>
                  <a:pt x="40335" y="56908"/>
                </a:lnTo>
                <a:lnTo>
                  <a:pt x="45022" y="61150"/>
                </a:lnTo>
                <a:lnTo>
                  <a:pt x="50174" y="65506"/>
                </a:lnTo>
                <a:lnTo>
                  <a:pt x="55627" y="69824"/>
                </a:lnTo>
                <a:lnTo>
                  <a:pt x="61513" y="74206"/>
                </a:lnTo>
                <a:lnTo>
                  <a:pt x="67498" y="78397"/>
                </a:lnTo>
                <a:lnTo>
                  <a:pt x="73868" y="82626"/>
                </a:lnTo>
                <a:lnTo>
                  <a:pt x="80551" y="86829"/>
                </a:lnTo>
                <a:lnTo>
                  <a:pt x="87494" y="90982"/>
                </a:lnTo>
                <a:lnTo>
                  <a:pt x="94822" y="95135"/>
                </a:lnTo>
                <a:lnTo>
                  <a:pt x="102240" y="99161"/>
                </a:lnTo>
                <a:lnTo>
                  <a:pt x="110009" y="103174"/>
                </a:lnTo>
                <a:lnTo>
                  <a:pt x="118127" y="107175"/>
                </a:lnTo>
                <a:lnTo>
                  <a:pt x="126295" y="111036"/>
                </a:lnTo>
                <a:lnTo>
                  <a:pt x="143725" y="118744"/>
                </a:lnTo>
                <a:lnTo>
                  <a:pt x="161825" y="126085"/>
                </a:lnTo>
                <a:lnTo>
                  <a:pt x="181051" y="133261"/>
                </a:lnTo>
                <a:lnTo>
                  <a:pt x="200866" y="140055"/>
                </a:lnTo>
                <a:lnTo>
                  <a:pt x="221678" y="146634"/>
                </a:lnTo>
                <a:lnTo>
                  <a:pt x="243015" y="152819"/>
                </a:lnTo>
                <a:lnTo>
                  <a:pt x="265204" y="158711"/>
                </a:lnTo>
                <a:lnTo>
                  <a:pt x="287896" y="164210"/>
                </a:lnTo>
                <a:lnTo>
                  <a:pt x="311175" y="169329"/>
                </a:lnTo>
                <a:lnTo>
                  <a:pt x="334962" y="174053"/>
                </a:lnTo>
                <a:lnTo>
                  <a:pt x="359135" y="178333"/>
                </a:lnTo>
                <a:lnTo>
                  <a:pt x="383789" y="182194"/>
                </a:lnTo>
                <a:lnTo>
                  <a:pt x="408796" y="185610"/>
                </a:lnTo>
                <a:lnTo>
                  <a:pt x="434213" y="188556"/>
                </a:lnTo>
                <a:lnTo>
                  <a:pt x="446951" y="189839"/>
                </a:lnTo>
                <a:lnTo>
                  <a:pt x="459765" y="190995"/>
                </a:lnTo>
                <a:lnTo>
                  <a:pt x="472630" y="192023"/>
                </a:lnTo>
                <a:lnTo>
                  <a:pt x="485546" y="192925"/>
                </a:lnTo>
                <a:lnTo>
                  <a:pt x="487560" y="192988"/>
                </a:lnTo>
                <a:lnTo>
                  <a:pt x="487257" y="202514"/>
                </a:lnTo>
                <a:close/>
              </a:path>
              <a:path w="563879" h="236219">
                <a:moveTo>
                  <a:pt x="9720" y="4516"/>
                </a:moveTo>
                <a:lnTo>
                  <a:pt x="9690" y="4279"/>
                </a:lnTo>
                <a:lnTo>
                  <a:pt x="9720" y="4516"/>
                </a:lnTo>
                <a:close/>
              </a:path>
              <a:path w="563879" h="236219">
                <a:moveTo>
                  <a:pt x="9742" y="4686"/>
                </a:moveTo>
                <a:lnTo>
                  <a:pt x="9720" y="4516"/>
                </a:lnTo>
                <a:lnTo>
                  <a:pt x="9742" y="4686"/>
                </a:lnTo>
                <a:close/>
              </a:path>
              <a:path w="563879" h="236219">
                <a:moveTo>
                  <a:pt x="10291" y="8900"/>
                </a:moveTo>
                <a:lnTo>
                  <a:pt x="10223" y="8585"/>
                </a:lnTo>
                <a:lnTo>
                  <a:pt x="10291" y="8900"/>
                </a:lnTo>
                <a:close/>
              </a:path>
              <a:path w="563879" h="236219">
                <a:moveTo>
                  <a:pt x="11244" y="13258"/>
                </a:moveTo>
                <a:lnTo>
                  <a:pt x="11182" y="13052"/>
                </a:lnTo>
                <a:lnTo>
                  <a:pt x="11244" y="13258"/>
                </a:lnTo>
                <a:close/>
              </a:path>
              <a:path w="563879" h="236219">
                <a:moveTo>
                  <a:pt x="12551" y="17576"/>
                </a:moveTo>
                <a:lnTo>
                  <a:pt x="12475" y="17376"/>
                </a:lnTo>
                <a:lnTo>
                  <a:pt x="12551" y="17576"/>
                </a:lnTo>
                <a:close/>
              </a:path>
              <a:path w="563879" h="236219">
                <a:moveTo>
                  <a:pt x="35852" y="52527"/>
                </a:moveTo>
                <a:lnTo>
                  <a:pt x="35712" y="52400"/>
                </a:lnTo>
                <a:lnTo>
                  <a:pt x="35852" y="52527"/>
                </a:lnTo>
                <a:close/>
              </a:path>
              <a:path w="563879" h="236219">
                <a:moveTo>
                  <a:pt x="557170" y="203174"/>
                </a:moveTo>
                <a:lnTo>
                  <a:pt x="506272" y="203174"/>
                </a:lnTo>
                <a:lnTo>
                  <a:pt x="506602" y="193649"/>
                </a:lnTo>
                <a:lnTo>
                  <a:pt x="487560" y="192988"/>
                </a:lnTo>
                <a:lnTo>
                  <a:pt x="488619" y="159727"/>
                </a:lnTo>
                <a:lnTo>
                  <a:pt x="563562" y="200228"/>
                </a:lnTo>
                <a:lnTo>
                  <a:pt x="557170" y="203174"/>
                </a:lnTo>
                <a:close/>
              </a:path>
              <a:path w="563879" h="236219">
                <a:moveTo>
                  <a:pt x="506272" y="203174"/>
                </a:moveTo>
                <a:lnTo>
                  <a:pt x="487257" y="202514"/>
                </a:lnTo>
                <a:lnTo>
                  <a:pt x="487560" y="192988"/>
                </a:lnTo>
                <a:lnTo>
                  <a:pt x="506602" y="193649"/>
                </a:lnTo>
                <a:lnTo>
                  <a:pt x="506272" y="203174"/>
                </a:lnTo>
                <a:close/>
              </a:path>
              <a:path w="563879" h="236219">
                <a:moveTo>
                  <a:pt x="486194" y="235889"/>
                </a:moveTo>
                <a:lnTo>
                  <a:pt x="487257" y="202514"/>
                </a:lnTo>
                <a:lnTo>
                  <a:pt x="506272" y="203174"/>
                </a:lnTo>
                <a:lnTo>
                  <a:pt x="557170" y="203174"/>
                </a:lnTo>
                <a:lnTo>
                  <a:pt x="486194" y="235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817015" y="4229100"/>
            <a:ext cx="104775" cy="575310"/>
          </a:xfrm>
          <a:custGeom>
            <a:avLst/>
            <a:gdLst/>
            <a:ahLst/>
            <a:cxnLst/>
            <a:rect l="l" t="t" r="r" b="b"/>
            <a:pathLst>
              <a:path w="104775" h="575310">
                <a:moveTo>
                  <a:pt x="0" y="80314"/>
                </a:moveTo>
                <a:lnTo>
                  <a:pt x="28409" y="0"/>
                </a:lnTo>
                <a:lnTo>
                  <a:pt x="65767" y="56121"/>
                </a:lnTo>
                <a:lnTo>
                  <a:pt x="40182" y="56121"/>
                </a:lnTo>
                <a:lnTo>
                  <a:pt x="30733" y="57302"/>
                </a:lnTo>
                <a:lnTo>
                  <a:pt x="33083" y="76202"/>
                </a:lnTo>
                <a:lnTo>
                  <a:pt x="0" y="80314"/>
                </a:lnTo>
                <a:close/>
              </a:path>
              <a:path w="104775" h="575310">
                <a:moveTo>
                  <a:pt x="33083" y="76202"/>
                </a:moveTo>
                <a:lnTo>
                  <a:pt x="30733" y="57302"/>
                </a:lnTo>
                <a:lnTo>
                  <a:pt x="40182" y="56121"/>
                </a:lnTo>
                <a:lnTo>
                  <a:pt x="42533" y="75028"/>
                </a:lnTo>
                <a:lnTo>
                  <a:pt x="33083" y="76202"/>
                </a:lnTo>
                <a:close/>
              </a:path>
              <a:path w="104775" h="575310">
                <a:moveTo>
                  <a:pt x="42533" y="75028"/>
                </a:moveTo>
                <a:lnTo>
                  <a:pt x="40182" y="56121"/>
                </a:lnTo>
                <a:lnTo>
                  <a:pt x="65767" y="56121"/>
                </a:lnTo>
                <a:lnTo>
                  <a:pt x="75615" y="70916"/>
                </a:lnTo>
                <a:lnTo>
                  <a:pt x="42533" y="75028"/>
                </a:lnTo>
                <a:close/>
              </a:path>
              <a:path w="104775" h="575310">
                <a:moveTo>
                  <a:pt x="95123" y="575259"/>
                </a:moveTo>
                <a:lnTo>
                  <a:pt x="33083" y="76202"/>
                </a:lnTo>
                <a:lnTo>
                  <a:pt x="42533" y="75028"/>
                </a:lnTo>
                <a:lnTo>
                  <a:pt x="104571" y="574090"/>
                </a:lnTo>
                <a:lnTo>
                  <a:pt x="95123" y="575259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477000" y="3363912"/>
            <a:ext cx="650240" cy="365125"/>
          </a:xfrm>
          <a:custGeom>
            <a:avLst/>
            <a:gdLst/>
            <a:ahLst/>
            <a:cxnLst/>
            <a:rect l="l" t="t" r="r" b="b"/>
            <a:pathLst>
              <a:path w="650240" h="365125">
                <a:moveTo>
                  <a:pt x="48069" y="70345"/>
                </a:moveTo>
                <a:lnTo>
                  <a:pt x="0" y="0"/>
                </a:lnTo>
                <a:lnTo>
                  <a:pt x="85115" y="3759"/>
                </a:lnTo>
                <a:lnTo>
                  <a:pt x="74064" y="23622"/>
                </a:lnTo>
                <a:lnTo>
                  <a:pt x="52260" y="23622"/>
                </a:lnTo>
                <a:lnTo>
                  <a:pt x="47625" y="31953"/>
                </a:lnTo>
                <a:lnTo>
                  <a:pt x="64275" y="41216"/>
                </a:lnTo>
                <a:lnTo>
                  <a:pt x="48069" y="70345"/>
                </a:lnTo>
                <a:close/>
              </a:path>
              <a:path w="650240" h="365125">
                <a:moveTo>
                  <a:pt x="64275" y="41216"/>
                </a:moveTo>
                <a:lnTo>
                  <a:pt x="47625" y="31953"/>
                </a:lnTo>
                <a:lnTo>
                  <a:pt x="52260" y="23622"/>
                </a:lnTo>
                <a:lnTo>
                  <a:pt x="68910" y="32885"/>
                </a:lnTo>
                <a:lnTo>
                  <a:pt x="64275" y="41216"/>
                </a:lnTo>
                <a:close/>
              </a:path>
              <a:path w="650240" h="365125">
                <a:moveTo>
                  <a:pt x="68910" y="32885"/>
                </a:moveTo>
                <a:lnTo>
                  <a:pt x="52260" y="23622"/>
                </a:lnTo>
                <a:lnTo>
                  <a:pt x="74064" y="23622"/>
                </a:lnTo>
                <a:lnTo>
                  <a:pt x="68910" y="32885"/>
                </a:lnTo>
                <a:close/>
              </a:path>
              <a:path w="650240" h="365125">
                <a:moveTo>
                  <a:pt x="645388" y="364528"/>
                </a:moveTo>
                <a:lnTo>
                  <a:pt x="64275" y="41216"/>
                </a:lnTo>
                <a:lnTo>
                  <a:pt x="68910" y="32885"/>
                </a:lnTo>
                <a:lnTo>
                  <a:pt x="650011" y="356196"/>
                </a:lnTo>
                <a:lnTo>
                  <a:pt x="645388" y="3645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253037" y="2355850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5">
                <a:moveTo>
                  <a:pt x="26936" y="80822"/>
                </a:moveTo>
                <a:lnTo>
                  <a:pt x="0" y="0"/>
                </a:lnTo>
                <a:lnTo>
                  <a:pt x="80822" y="26936"/>
                </a:lnTo>
                <a:lnTo>
                  <a:pt x="70713" y="37045"/>
                </a:lnTo>
                <a:lnTo>
                  <a:pt x="43776" y="37045"/>
                </a:lnTo>
                <a:lnTo>
                  <a:pt x="37045" y="43776"/>
                </a:lnTo>
                <a:lnTo>
                  <a:pt x="50514" y="57245"/>
                </a:lnTo>
                <a:lnTo>
                  <a:pt x="26936" y="80822"/>
                </a:lnTo>
                <a:close/>
              </a:path>
              <a:path w="363854" h="363855">
                <a:moveTo>
                  <a:pt x="50514" y="57245"/>
                </a:moveTo>
                <a:lnTo>
                  <a:pt x="37045" y="43776"/>
                </a:lnTo>
                <a:lnTo>
                  <a:pt x="43776" y="37045"/>
                </a:lnTo>
                <a:lnTo>
                  <a:pt x="57245" y="50514"/>
                </a:lnTo>
                <a:lnTo>
                  <a:pt x="50514" y="57245"/>
                </a:lnTo>
                <a:close/>
              </a:path>
              <a:path w="363854" h="363855">
                <a:moveTo>
                  <a:pt x="57245" y="50514"/>
                </a:moveTo>
                <a:lnTo>
                  <a:pt x="43776" y="37045"/>
                </a:lnTo>
                <a:lnTo>
                  <a:pt x="70713" y="37045"/>
                </a:lnTo>
                <a:lnTo>
                  <a:pt x="57245" y="50514"/>
                </a:lnTo>
                <a:close/>
              </a:path>
              <a:path w="363854" h="363855">
                <a:moveTo>
                  <a:pt x="356997" y="363727"/>
                </a:moveTo>
                <a:lnTo>
                  <a:pt x="50514" y="57245"/>
                </a:lnTo>
                <a:lnTo>
                  <a:pt x="57245" y="50514"/>
                </a:lnTo>
                <a:lnTo>
                  <a:pt x="363727" y="356997"/>
                </a:lnTo>
                <a:lnTo>
                  <a:pt x="356997" y="363727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6996430" y="4551362"/>
            <a:ext cx="934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 pitchFamily="2" charset="-122"/>
                <a:cs typeface="宋体" pitchFamily="2" charset="-122"/>
              </a:rPr>
              <a:t>查询</a:t>
            </a:r>
            <a:r>
              <a:rPr sz="1800" b="1" dirty="0">
                <a:latin typeface="Comic Sans MS" panose="030F0902030302020204"/>
                <a:cs typeface="Comic Sans MS" panose="030F0902030302020204"/>
              </a:rPr>
              <a:t>(K</a:t>
            </a:r>
            <a:r>
              <a:rPr sz="1725" b="1" baseline="-17000" dirty="0">
                <a:latin typeface="Comic Sans MS" panose="030F0902030302020204"/>
                <a:cs typeface="Comic Sans MS" panose="030F0902030302020204"/>
              </a:rPr>
              <a:t>1</a:t>
            </a:r>
            <a:r>
              <a:rPr sz="1800" b="1" dirty="0">
                <a:latin typeface="Comic Sans MS" panose="030F0902030302020204"/>
                <a:cs typeface="Comic Sans MS" panose="030F0902030302020204"/>
              </a:rPr>
              <a:t>)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1868487" y="4868913"/>
            <a:ext cx="5832475" cy="374650"/>
          </a:xfrm>
          <a:custGeom>
            <a:avLst/>
            <a:gdLst/>
            <a:ahLst/>
            <a:cxnLst/>
            <a:rect l="l" t="t" r="r" b="b"/>
            <a:pathLst>
              <a:path w="5832475" h="374650">
                <a:moveTo>
                  <a:pt x="168160" y="171335"/>
                </a:moveTo>
                <a:lnTo>
                  <a:pt x="0" y="79324"/>
                </a:lnTo>
                <a:lnTo>
                  <a:pt x="174498" y="0"/>
                </a:lnTo>
                <a:lnTo>
                  <a:pt x="172444" y="55524"/>
                </a:lnTo>
                <a:lnTo>
                  <a:pt x="129552" y="55524"/>
                </a:lnTo>
                <a:lnTo>
                  <a:pt x="127444" y="112636"/>
                </a:lnTo>
                <a:lnTo>
                  <a:pt x="170273" y="114221"/>
                </a:lnTo>
                <a:lnTo>
                  <a:pt x="168160" y="171335"/>
                </a:lnTo>
                <a:close/>
              </a:path>
              <a:path w="5832475" h="374650">
                <a:moveTo>
                  <a:pt x="170273" y="114221"/>
                </a:moveTo>
                <a:lnTo>
                  <a:pt x="127444" y="112636"/>
                </a:lnTo>
                <a:lnTo>
                  <a:pt x="129552" y="55524"/>
                </a:lnTo>
                <a:lnTo>
                  <a:pt x="172385" y="57109"/>
                </a:lnTo>
                <a:lnTo>
                  <a:pt x="170273" y="114221"/>
                </a:lnTo>
                <a:close/>
              </a:path>
              <a:path w="5832475" h="374650">
                <a:moveTo>
                  <a:pt x="172385" y="57109"/>
                </a:moveTo>
                <a:lnTo>
                  <a:pt x="129552" y="55524"/>
                </a:lnTo>
                <a:lnTo>
                  <a:pt x="172444" y="55524"/>
                </a:lnTo>
                <a:lnTo>
                  <a:pt x="172385" y="57109"/>
                </a:lnTo>
                <a:close/>
              </a:path>
              <a:path w="5832475" h="374650">
                <a:moveTo>
                  <a:pt x="5660089" y="317438"/>
                </a:moveTo>
                <a:lnTo>
                  <a:pt x="170273" y="114221"/>
                </a:lnTo>
                <a:lnTo>
                  <a:pt x="172385" y="57109"/>
                </a:lnTo>
                <a:lnTo>
                  <a:pt x="5662201" y="260326"/>
                </a:lnTo>
                <a:lnTo>
                  <a:pt x="5660089" y="317438"/>
                </a:lnTo>
                <a:close/>
              </a:path>
              <a:path w="5832475" h="374650">
                <a:moveTo>
                  <a:pt x="5780120" y="319024"/>
                </a:moveTo>
                <a:lnTo>
                  <a:pt x="5702922" y="319024"/>
                </a:lnTo>
                <a:lnTo>
                  <a:pt x="5705030" y="261912"/>
                </a:lnTo>
                <a:lnTo>
                  <a:pt x="5662201" y="260326"/>
                </a:lnTo>
                <a:lnTo>
                  <a:pt x="5664314" y="203212"/>
                </a:lnTo>
                <a:lnTo>
                  <a:pt x="5832475" y="295224"/>
                </a:lnTo>
                <a:lnTo>
                  <a:pt x="5780120" y="319024"/>
                </a:lnTo>
                <a:close/>
              </a:path>
              <a:path w="5832475" h="374650">
                <a:moveTo>
                  <a:pt x="5702922" y="319024"/>
                </a:moveTo>
                <a:lnTo>
                  <a:pt x="5660089" y="317438"/>
                </a:lnTo>
                <a:lnTo>
                  <a:pt x="5662201" y="260326"/>
                </a:lnTo>
                <a:lnTo>
                  <a:pt x="5705030" y="261912"/>
                </a:lnTo>
                <a:lnTo>
                  <a:pt x="5702922" y="319024"/>
                </a:lnTo>
                <a:close/>
              </a:path>
              <a:path w="5832475" h="374650">
                <a:moveTo>
                  <a:pt x="5657977" y="374548"/>
                </a:moveTo>
                <a:lnTo>
                  <a:pt x="5660089" y="317438"/>
                </a:lnTo>
                <a:lnTo>
                  <a:pt x="5702922" y="319024"/>
                </a:lnTo>
                <a:lnTo>
                  <a:pt x="5780120" y="319024"/>
                </a:lnTo>
                <a:lnTo>
                  <a:pt x="5657977" y="374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760412" y="4823459"/>
            <a:ext cx="882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60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A  128.1.2.3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901940" y="541718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B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18490" y="3434397"/>
            <a:ext cx="17703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3300"/>
                </a:solidFill>
                <a:latin typeface="Tahoma" panose="020B0804030504040204"/>
                <a:cs typeface="Tahoma" panose="020B0804030504040204"/>
              </a:rPr>
              <a:t>K1=Hash(xyz</a:t>
            </a:r>
            <a:r>
              <a:rPr sz="1400" b="1" dirty="0">
                <a:solidFill>
                  <a:srgbClr val="FF3300"/>
                </a:solidFill>
                <a:latin typeface="Tahoma" panose="020B0804030504040204"/>
                <a:cs typeface="Tahoma" panose="020B0804030504040204"/>
              </a:rPr>
              <a:t>.</a:t>
            </a:r>
            <a:r>
              <a:rPr sz="1400" b="1" spc="-5" dirty="0">
                <a:solidFill>
                  <a:srgbClr val="FF3300"/>
                </a:solidFill>
                <a:latin typeface="Tahoma" panose="020B0804030504040204"/>
                <a:cs typeface="Tahoma" panose="020B0804030504040204"/>
              </a:rPr>
              <a:t>mp3</a:t>
            </a:r>
            <a:r>
              <a:rPr sz="1400" b="1" dirty="0">
                <a:solidFill>
                  <a:srgbClr val="FF3300"/>
                </a:solidFill>
                <a:latin typeface="Tahoma" panose="020B0804030504040204"/>
                <a:cs typeface="Tahoma" panose="020B0804030504040204"/>
              </a:rPr>
              <a:t>)  </a:t>
            </a:r>
            <a:r>
              <a:rPr sz="1400" b="1" spc="-5" dirty="0">
                <a:solidFill>
                  <a:srgbClr val="FF3300"/>
                </a:solidFill>
                <a:latin typeface="Tahoma" panose="020B0804030504040204"/>
                <a:cs typeface="Tahoma" panose="020B0804030504040204"/>
              </a:rPr>
              <a:t>V1=128.1.2.3</a:t>
            </a:r>
            <a:endParaRPr sz="1400">
              <a:latin typeface="Tahoma" panose="020B0804030504040204"/>
              <a:cs typeface="Tahoma" panose="020B0804030504040204"/>
            </a:endParaRPr>
          </a:p>
        </p:txBody>
      </p:sp>
      <p:sp>
        <p:nvSpPr>
          <p:cNvPr id="127" name="object 127"/>
          <p:cNvSpPr txBox="1"/>
          <p:nvPr/>
        </p:nvSpPr>
        <p:spPr>
          <a:xfrm rot="180000">
            <a:off x="4392975" y="5161961"/>
            <a:ext cx="1000081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2700" b="1" spc="-22" baseline="2000" dirty="0">
                <a:latin typeface="Tahoma" panose="020B0804030504040204"/>
                <a:cs typeface="Tahoma" panose="020B0804030504040204"/>
              </a:rPr>
              <a:t>x</a:t>
            </a:r>
            <a:r>
              <a:rPr sz="2700" b="1" spc="-30" baseline="2000" dirty="0">
                <a:latin typeface="Tahoma" panose="020B0804030504040204"/>
                <a:cs typeface="Tahoma" panose="020B0804030504040204"/>
              </a:rPr>
              <a:t>yz</a:t>
            </a:r>
            <a:r>
              <a:rPr sz="2700" b="1" spc="-22" baseline="2000" dirty="0">
                <a:latin typeface="Tahoma" panose="020B0804030504040204"/>
                <a:cs typeface="Tahoma" panose="020B0804030504040204"/>
              </a:rPr>
              <a:t>.</a:t>
            </a:r>
            <a:r>
              <a:rPr sz="1800" b="1" spc="-20" dirty="0">
                <a:latin typeface="Tahoma" panose="020B0804030504040204"/>
                <a:cs typeface="Tahoma" panose="020B0804030504040204"/>
              </a:rPr>
              <a:t>m</a:t>
            </a:r>
            <a:r>
              <a:rPr sz="1800" b="1" spc="-15" dirty="0">
                <a:latin typeface="Tahoma" panose="020B0804030504040204"/>
                <a:cs typeface="Tahoma" panose="020B0804030504040204"/>
              </a:rPr>
              <a:t>p</a:t>
            </a:r>
            <a:r>
              <a:rPr sz="1800" b="1" dirty="0">
                <a:latin typeface="Tahoma" panose="020B0804030504040204"/>
                <a:cs typeface="Tahoma" panose="020B0804030504040204"/>
              </a:rPr>
              <a:t>3</a:t>
            </a:r>
            <a:endParaRPr sz="1800">
              <a:latin typeface="Tahoma" panose="020B0804030504040204"/>
              <a:cs typeface="Tahoma" panose="020B0804030504040204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4163377" y="1378902"/>
            <a:ext cx="690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62890" algn="l"/>
              </a:tabLst>
            </a:pPr>
            <a:r>
              <a:rPr sz="1200" b="1" dirty="0">
                <a:solidFill>
                  <a:srgbClr val="006633"/>
                </a:solidFill>
                <a:latin typeface="Comic Sans MS" panose="030F0902030302020204"/>
                <a:cs typeface="Comic Sans MS" panose="030F0902030302020204"/>
              </a:rPr>
              <a:t>K	V</a:t>
            </a:r>
            <a:r>
              <a:rPr sz="1200" b="1" spc="260" dirty="0">
                <a:solidFill>
                  <a:srgbClr val="006633"/>
                </a:solidFill>
                <a:latin typeface="Comic Sans MS" panose="030F0902030302020204"/>
                <a:cs typeface="Comic Sans MS" panose="030F0902030302020204"/>
              </a:rPr>
              <a:t> </a:t>
            </a:r>
            <a:r>
              <a:rPr sz="2700" b="1" baseline="-19000" dirty="0">
                <a:latin typeface="Times New Roman" panose="02020603050405020304"/>
                <a:cs typeface="Times New Roman" panose="02020603050405020304"/>
              </a:rPr>
              <a:t>C</a:t>
            </a:r>
            <a:endParaRPr sz="2700" baseline="-19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787895" y="1801367"/>
            <a:ext cx="635507" cy="592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578096" y="1743455"/>
            <a:ext cx="635508" cy="592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368295" y="2334767"/>
            <a:ext cx="635507" cy="592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601711" y="4867655"/>
            <a:ext cx="635507" cy="592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449311" y="3553967"/>
            <a:ext cx="635507" cy="592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263896" y="4163567"/>
            <a:ext cx="635508" cy="592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273296" y="3401567"/>
            <a:ext cx="635508" cy="592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620511" y="2639567"/>
            <a:ext cx="635508" cy="592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1071372" y="2429255"/>
            <a:ext cx="50038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5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①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214871" y="3572255"/>
            <a:ext cx="50038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②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4643628" y="5500115"/>
            <a:ext cx="500380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③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75434"/>
            <a:ext cx="7960359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spc="-5" dirty="0">
                <a:latin typeface="Arial" panose="020B0604020202090204"/>
                <a:cs typeface="Arial" panose="020B0604020202090204"/>
              </a:rPr>
              <a:t>P2P</a:t>
            </a:r>
            <a:r>
              <a:rPr sz="3000" dirty="0">
                <a:latin typeface="宋体" pitchFamily="2" charset="-122"/>
                <a:cs typeface="宋体" pitchFamily="2" charset="-122"/>
              </a:rPr>
              <a:t>技术给内容安全带来的挑战</a:t>
            </a:r>
            <a:endParaRPr sz="3000">
              <a:latin typeface="宋体" pitchFamily="2" charset="-122"/>
              <a:cs typeface="宋体" pitchFamily="2" charset="-122"/>
            </a:endParaRPr>
          </a:p>
          <a:p>
            <a:pPr>
              <a:lnSpc>
                <a:spcPct val="100000"/>
              </a:lnSpc>
              <a:buClr>
                <a:srgbClr val="CC9900"/>
              </a:buClr>
              <a:buFont typeface="Wingdings" panose="05000000000000000000"/>
              <a:buChar char=""/>
            </a:pP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682625" marR="5080" lvl="1" indent="-325755">
              <a:lnSpc>
                <a:spcPct val="90000"/>
              </a:lnSpc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600" dirty="0">
                <a:latin typeface="宋体" pitchFamily="2" charset="-122"/>
                <a:cs typeface="宋体" pitchFamily="2" charset="-122"/>
              </a:rPr>
              <a:t>传统的针对</a:t>
            </a:r>
            <a:r>
              <a:rPr sz="2600" spc="-5" dirty="0">
                <a:latin typeface="Arial" panose="020B0604020202090204"/>
                <a:cs typeface="Arial" panose="020B0604020202090204"/>
              </a:rPr>
              <a:t>C/S</a:t>
            </a:r>
            <a:r>
              <a:rPr sz="2600" dirty="0">
                <a:latin typeface="宋体" pitchFamily="2" charset="-122"/>
                <a:cs typeface="宋体" pitchFamily="2" charset="-122"/>
              </a:rPr>
              <a:t>通信模式的被动监控方式，具有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控 </a:t>
            </a:r>
            <a:r>
              <a:rPr sz="2600" dirty="0">
                <a:latin typeface="宋体" pitchFamily="2" charset="-122"/>
                <a:cs typeface="宋体" pitchFamily="2" charset="-122"/>
              </a:rPr>
              <a:t>管精度高、成功率大、生效快、易于部署等优点， 但应用于</a:t>
            </a:r>
            <a:r>
              <a:rPr sz="2600" spc="-5" dirty="0">
                <a:latin typeface="Arial" panose="020B0604020202090204"/>
                <a:cs typeface="Arial" panose="020B0604020202090204"/>
              </a:rPr>
              <a:t>P2P</a:t>
            </a:r>
            <a:r>
              <a:rPr sz="2600" dirty="0">
                <a:latin typeface="宋体" pitchFamily="2" charset="-122"/>
                <a:cs typeface="宋体" pitchFamily="2" charset="-122"/>
              </a:rPr>
              <a:t>系统则仅能解决局部问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题</a:t>
            </a:r>
            <a:endParaRPr sz="2600">
              <a:latin typeface="宋体" pitchFamily="2" charset="-122"/>
              <a:cs typeface="宋体" pitchFamily="2" charset="-122"/>
            </a:endParaRPr>
          </a:p>
          <a:p>
            <a:pPr marL="682625" marR="5080" lvl="1" indent="-325755">
              <a:lnSpc>
                <a:spcPts val="2800"/>
              </a:lnSpc>
              <a:spcBef>
                <a:spcPts val="650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600" dirty="0">
                <a:latin typeface="宋体" pitchFamily="2" charset="-122"/>
                <a:cs typeface="宋体" pitchFamily="2" charset="-122"/>
              </a:rPr>
              <a:t>信息源分布范围广、传播速度快、难以集中控制， 给敏感信息的定位、监测与控管提出了新的挑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战</a:t>
            </a:r>
            <a:endParaRPr sz="2600">
              <a:latin typeface="宋体" pitchFamily="2" charset="-122"/>
              <a:cs typeface="宋体" pitchFamily="2" charset="-122"/>
            </a:endParaRPr>
          </a:p>
          <a:p>
            <a:pPr marL="682625" lvl="1" indent="-326390">
              <a:lnSpc>
                <a:spcPct val="100000"/>
              </a:lnSpc>
              <a:spcBef>
                <a:spcPts val="270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600" dirty="0">
                <a:latin typeface="宋体" pitchFamily="2" charset="-122"/>
                <a:cs typeface="宋体" pitchFamily="2" charset="-122"/>
              </a:rPr>
              <a:t>需要研究新的主动信息监测与控管方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法</a:t>
            </a:r>
            <a:endParaRPr sz="2600">
              <a:latin typeface="宋体" pitchFamily="2" charset="-122"/>
              <a:cs typeface="宋体" pitchFamily="2" charset="-122"/>
            </a:endParaRPr>
          </a:p>
          <a:p>
            <a:pPr marL="682625" lvl="1" indent="-326390">
              <a:lnSpc>
                <a:spcPct val="100000"/>
              </a:lnSpc>
              <a:spcBef>
                <a:spcPts val="320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600" dirty="0">
                <a:latin typeface="宋体" pitchFamily="2" charset="-122"/>
                <a:cs typeface="宋体" pitchFamily="2" charset="-122"/>
              </a:rPr>
              <a:t>研究可管理的</a:t>
            </a:r>
            <a:r>
              <a:rPr sz="2600" spc="-5" dirty="0">
                <a:latin typeface="Arial" panose="020B0604020202090204"/>
                <a:cs typeface="Arial" panose="020B0604020202090204"/>
              </a:rPr>
              <a:t>P2P</a:t>
            </a:r>
            <a:r>
              <a:rPr sz="2600" dirty="0">
                <a:latin typeface="宋体" pitchFamily="2" charset="-122"/>
                <a:cs typeface="宋体" pitchFamily="2" charset="-122"/>
              </a:rPr>
              <a:t>技术框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架</a:t>
            </a:r>
            <a:endParaRPr sz="26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6900" y="1212850"/>
            <a:ext cx="7937500" cy="0"/>
          </a:xfrm>
          <a:custGeom>
            <a:avLst/>
            <a:gdLst/>
            <a:ahLst/>
            <a:cxnLst/>
            <a:rect l="l" t="t" r="r" b="b"/>
            <a:pathLst>
              <a:path w="7937500">
                <a:moveTo>
                  <a:pt x="0" y="0"/>
                </a:moveTo>
                <a:lnTo>
                  <a:pt x="7937500" y="0"/>
                </a:lnTo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6900" y="1219200"/>
            <a:ext cx="19050" cy="12700"/>
          </a:xfrm>
          <a:custGeom>
            <a:avLst/>
            <a:gdLst/>
            <a:ahLst/>
            <a:cxnLst/>
            <a:rect l="l" t="t" r="r" b="b"/>
            <a:pathLst>
              <a:path w="19050" h="12700">
                <a:moveTo>
                  <a:pt x="0" y="0"/>
                </a:moveTo>
                <a:lnTo>
                  <a:pt x="19050" y="0"/>
                </a:lnTo>
                <a:lnTo>
                  <a:pt x="1905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9600" y="1231900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254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300" y="1225550"/>
            <a:ext cx="7912100" cy="0"/>
          </a:xfrm>
          <a:custGeom>
            <a:avLst/>
            <a:gdLst/>
            <a:ahLst/>
            <a:cxnLst/>
            <a:rect l="l" t="t" r="r" b="b"/>
            <a:pathLst>
              <a:path w="7912100">
                <a:moveTo>
                  <a:pt x="0" y="0"/>
                </a:moveTo>
                <a:lnTo>
                  <a:pt x="7912100" y="0"/>
                </a:lnTo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81200" y="3962400"/>
            <a:ext cx="6511925" cy="0"/>
          </a:xfrm>
          <a:custGeom>
            <a:avLst/>
            <a:gdLst/>
            <a:ahLst/>
            <a:cxnLst/>
            <a:rect l="l" t="t" r="r" b="b"/>
            <a:pathLst>
              <a:path w="6511925">
                <a:moveTo>
                  <a:pt x="0" y="0"/>
                </a:moveTo>
                <a:lnTo>
                  <a:pt x="6511925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40" y="297497"/>
            <a:ext cx="26924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微软雅黑" charset="-122"/>
                <a:cs typeface="微软雅黑" charset="-122"/>
              </a:rPr>
              <a:t>技术创新点</a:t>
            </a:r>
            <a:endParaRPr sz="4200">
              <a:latin typeface="微软雅黑" charset="-122"/>
              <a:cs typeface="微软雅黑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1320" y="2729039"/>
            <a:ext cx="2285365" cy="13055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940"/>
              </a:spcBef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特定敏感内容节点发</a:t>
            </a:r>
            <a:r>
              <a:rPr sz="1400" spc="5" dirty="0">
                <a:latin typeface="微软雅黑" charset="-122"/>
                <a:cs typeface="微软雅黑" charset="-122"/>
              </a:rPr>
              <a:t>现</a:t>
            </a:r>
            <a:endParaRPr sz="1400">
              <a:latin typeface="微软雅黑" charset="-122"/>
              <a:cs typeface="微软雅黑" charset="-122"/>
            </a:endParaRPr>
          </a:p>
          <a:p>
            <a:pPr marL="316230" indent="-303530">
              <a:lnSpc>
                <a:spcPct val="100000"/>
              </a:lnSpc>
              <a:spcBef>
                <a:spcPts val="840"/>
              </a:spcBef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敏感索引服务器发</a:t>
            </a:r>
            <a:r>
              <a:rPr sz="1400" spc="5" dirty="0">
                <a:latin typeface="微软雅黑" charset="-122"/>
                <a:cs typeface="微软雅黑" charset="-122"/>
              </a:rPr>
              <a:t>现</a:t>
            </a:r>
            <a:endParaRPr sz="1400">
              <a:latin typeface="微软雅黑" charset="-122"/>
              <a:cs typeface="微软雅黑" charset="-122"/>
            </a:endParaRPr>
          </a:p>
          <a:p>
            <a:pPr marL="316230" indent="-303530">
              <a:lnSpc>
                <a:spcPct val="100000"/>
              </a:lnSpc>
              <a:spcBef>
                <a:spcPts val="840"/>
              </a:spcBef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特定敏感内容跟踪监</a:t>
            </a:r>
            <a:r>
              <a:rPr sz="1400" spc="5" dirty="0">
                <a:latin typeface="微软雅黑" charset="-122"/>
                <a:cs typeface="微软雅黑" charset="-122"/>
              </a:rPr>
              <a:t>测</a:t>
            </a:r>
            <a:endParaRPr sz="1400">
              <a:latin typeface="微软雅黑" charset="-122"/>
              <a:cs typeface="微软雅黑" charset="-122"/>
            </a:endParaRPr>
          </a:p>
          <a:p>
            <a:pPr marL="316230" indent="-303530">
              <a:lnSpc>
                <a:spcPct val="100000"/>
              </a:lnSpc>
              <a:spcBef>
                <a:spcPts val="840"/>
              </a:spcBef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特定敏感内容热点分析</a:t>
            </a:r>
            <a:r>
              <a:rPr sz="1400" spc="5" dirty="0">
                <a:latin typeface="微软雅黑" charset="-122"/>
                <a:cs typeface="微软雅黑" charset="-122"/>
              </a:rPr>
              <a:t>与</a:t>
            </a:r>
            <a:endParaRPr sz="1400">
              <a:latin typeface="微软雅黑" charset="-122"/>
              <a:cs typeface="微软雅黑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4850" y="4115117"/>
            <a:ext cx="381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微软雅黑" charset="-122"/>
                <a:cs typeface="微软雅黑" charset="-122"/>
              </a:rPr>
              <a:t>评</a:t>
            </a:r>
            <a:r>
              <a:rPr sz="1400" spc="5" dirty="0">
                <a:latin typeface="微软雅黑" charset="-122"/>
                <a:cs typeface="微软雅黑" charset="-122"/>
              </a:rPr>
              <a:t>价</a:t>
            </a:r>
            <a:endParaRPr sz="1400">
              <a:latin typeface="微软雅黑" charset="-122"/>
              <a:cs typeface="微软雅黑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72593" y="1157287"/>
            <a:ext cx="0" cy="3669029"/>
          </a:xfrm>
          <a:custGeom>
            <a:avLst/>
            <a:gdLst/>
            <a:ahLst/>
            <a:cxnLst/>
            <a:rect l="l" t="t" r="r" b="b"/>
            <a:pathLst>
              <a:path h="3669029">
                <a:moveTo>
                  <a:pt x="0" y="0"/>
                </a:moveTo>
                <a:lnTo>
                  <a:pt x="0" y="3668712"/>
                </a:lnTo>
              </a:path>
            </a:pathLst>
          </a:custGeom>
          <a:ln w="11112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61037" y="1157287"/>
            <a:ext cx="0" cy="4859655"/>
          </a:xfrm>
          <a:custGeom>
            <a:avLst/>
            <a:gdLst/>
            <a:ahLst/>
            <a:cxnLst/>
            <a:rect l="l" t="t" r="r" b="b"/>
            <a:pathLst>
              <a:path h="4859655">
                <a:moveTo>
                  <a:pt x="0" y="0"/>
                </a:moveTo>
                <a:lnTo>
                  <a:pt x="0" y="4859337"/>
                </a:lnTo>
              </a:path>
            </a:pathLst>
          </a:custGeom>
          <a:ln w="9525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94276" y="6133338"/>
            <a:ext cx="605155" cy="0"/>
          </a:xfrm>
          <a:custGeom>
            <a:avLst/>
            <a:gdLst/>
            <a:ahLst/>
            <a:cxnLst/>
            <a:rect l="l" t="t" r="r" b="b"/>
            <a:pathLst>
              <a:path w="605154">
                <a:moveTo>
                  <a:pt x="0" y="0"/>
                </a:moveTo>
                <a:lnTo>
                  <a:pt x="605027" y="0"/>
                </a:lnTo>
              </a:path>
            </a:pathLst>
          </a:custGeom>
          <a:ln w="53339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6133338"/>
            <a:ext cx="3848100" cy="0"/>
          </a:xfrm>
          <a:custGeom>
            <a:avLst/>
            <a:gdLst/>
            <a:ahLst/>
            <a:cxnLst/>
            <a:rect l="l" t="t" r="r" b="b"/>
            <a:pathLst>
              <a:path w="3848100">
                <a:moveTo>
                  <a:pt x="0" y="0"/>
                </a:moveTo>
                <a:lnTo>
                  <a:pt x="3848100" y="0"/>
                </a:lnTo>
              </a:path>
            </a:pathLst>
          </a:custGeom>
          <a:ln w="53339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0195" y="5548312"/>
            <a:ext cx="4120515" cy="741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060"/>
              </a:lnSpc>
              <a:spcBef>
                <a:spcPts val="95"/>
              </a:spcBef>
            </a:pPr>
            <a:r>
              <a:rPr sz="2800" b="1" dirty="0">
                <a:solidFill>
                  <a:srgbClr val="7E7E7E"/>
                </a:solidFill>
                <a:latin typeface="微软雅黑" charset="-122"/>
                <a:cs typeface="微软雅黑" charset="-122"/>
              </a:rPr>
              <a:t>发现、识别、管</a:t>
            </a:r>
            <a:r>
              <a:rPr sz="2800" b="1" spc="-5" dirty="0">
                <a:solidFill>
                  <a:srgbClr val="7E7E7E"/>
                </a:solidFill>
                <a:latin typeface="微软雅黑" charset="-122"/>
                <a:cs typeface="微软雅黑" charset="-122"/>
              </a:rPr>
              <a:t>理</a:t>
            </a:r>
            <a:endParaRPr sz="2800">
              <a:latin typeface="微软雅黑" charset="-122"/>
              <a:cs typeface="微软雅黑" charset="-122"/>
            </a:endParaRPr>
          </a:p>
          <a:p>
            <a:pPr marR="5080" algn="r">
              <a:lnSpc>
                <a:spcPts val="2580"/>
              </a:lnSpc>
            </a:pPr>
            <a:r>
              <a:rPr sz="2400" dirty="0">
                <a:solidFill>
                  <a:srgbClr val="00AFEF"/>
                </a:solidFill>
                <a:latin typeface="Impact" panose="020B0806030902050204"/>
                <a:cs typeface="Impact" panose="020B0806030902050204"/>
              </a:rPr>
              <a:t>P2P</a:t>
            </a:r>
            <a:endParaRPr sz="2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23882" y="2729039"/>
            <a:ext cx="228536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230" marR="5080" indent="-303530">
              <a:lnSpc>
                <a:spcPct val="150000"/>
              </a:lnSpc>
              <a:spcBef>
                <a:spcPts val="100"/>
              </a:spcBef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轻量级的流量特征自动提 </a:t>
            </a:r>
            <a:r>
              <a:rPr sz="1400" spc="5" dirty="0">
                <a:latin typeface="微软雅黑" charset="-122"/>
                <a:cs typeface="微软雅黑" charset="-122"/>
              </a:rPr>
              <a:t>取</a:t>
            </a:r>
            <a:endParaRPr sz="1400">
              <a:latin typeface="微软雅黑" charset="-122"/>
              <a:cs typeface="微软雅黑" charset="-122"/>
            </a:endParaRPr>
          </a:p>
          <a:p>
            <a:pPr marL="316230" marR="5080" indent="-303530">
              <a:lnSpc>
                <a:spcPct val="150000"/>
              </a:lnSpc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基于集成学习的不平衡流 量分</a:t>
            </a:r>
            <a:r>
              <a:rPr sz="1400" spc="5" dirty="0">
                <a:latin typeface="微软雅黑" charset="-122"/>
                <a:cs typeface="微软雅黑" charset="-122"/>
              </a:rPr>
              <a:t>类</a:t>
            </a:r>
            <a:endParaRPr sz="1400">
              <a:latin typeface="微软雅黑" charset="-122"/>
              <a:cs typeface="微软雅黑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23882" y="4009199"/>
            <a:ext cx="228536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6230" marR="5080" indent="-303530">
              <a:lnSpc>
                <a:spcPct val="150000"/>
              </a:lnSpc>
              <a:spcBef>
                <a:spcPts val="95"/>
              </a:spcBef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基于加权对称不确定性的 特征选</a:t>
            </a:r>
            <a:r>
              <a:rPr sz="1400" spc="5" dirty="0">
                <a:latin typeface="微软雅黑" charset="-122"/>
                <a:cs typeface="微软雅黑" charset="-122"/>
              </a:rPr>
              <a:t>择</a:t>
            </a:r>
            <a:endParaRPr sz="1400">
              <a:latin typeface="微软雅黑" charset="-122"/>
              <a:cs typeface="微软雅黑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57582" y="2729039"/>
            <a:ext cx="236220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 marR="121920" indent="-303530">
              <a:lnSpc>
                <a:spcPct val="150000"/>
              </a:lnSpc>
              <a:spcBef>
                <a:spcPts val="100"/>
              </a:spcBef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面</a:t>
            </a:r>
            <a:r>
              <a:rPr sz="1400" spc="5" dirty="0">
                <a:latin typeface="微软雅黑" charset="-122"/>
                <a:cs typeface="微软雅黑" charset="-122"/>
              </a:rPr>
              <a:t>向</a:t>
            </a:r>
            <a:r>
              <a:rPr sz="1400" spc="-40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Leechers</a:t>
            </a:r>
            <a:r>
              <a:rPr sz="1400" spc="-35" dirty="0">
                <a:latin typeface="微软雅黑" charset="-122"/>
                <a:cs typeface="微软雅黑" charset="-122"/>
              </a:rPr>
              <a:t> </a:t>
            </a:r>
            <a:r>
              <a:rPr sz="1400" dirty="0">
                <a:latin typeface="微软雅黑" charset="-122"/>
                <a:cs typeface="微软雅黑" charset="-122"/>
              </a:rPr>
              <a:t>控管的</a:t>
            </a:r>
            <a:r>
              <a:rPr sz="1400" spc="5" dirty="0">
                <a:latin typeface="微软雅黑" charset="-122"/>
                <a:cs typeface="微软雅黑" charset="-122"/>
              </a:rPr>
              <a:t>有 </a:t>
            </a:r>
            <a:r>
              <a:rPr sz="1400" dirty="0">
                <a:latin typeface="微软雅黑" charset="-122"/>
                <a:cs typeface="微软雅黑" charset="-122"/>
              </a:rPr>
              <a:t>效连接模</a:t>
            </a:r>
            <a:r>
              <a:rPr sz="1400" spc="5" dirty="0">
                <a:latin typeface="微软雅黑" charset="-122"/>
                <a:cs typeface="微软雅黑" charset="-122"/>
              </a:rPr>
              <a:t>型</a:t>
            </a:r>
            <a:endParaRPr sz="1400">
              <a:latin typeface="微软雅黑" charset="-122"/>
              <a:cs typeface="微软雅黑" charset="-122"/>
            </a:endParaRPr>
          </a:p>
          <a:p>
            <a:pPr marL="315595" marR="5080" indent="-303530">
              <a:lnSpc>
                <a:spcPct val="150000"/>
              </a:lnSpc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面</a:t>
            </a:r>
            <a:r>
              <a:rPr sz="1400" spc="5" dirty="0">
                <a:latin typeface="微软雅黑" charset="-122"/>
                <a:cs typeface="微软雅黑" charset="-122"/>
              </a:rPr>
              <a:t>向</a:t>
            </a:r>
            <a:r>
              <a:rPr sz="1400" spc="-65" dirty="0">
                <a:latin typeface="微软雅黑" charset="-122"/>
                <a:cs typeface="微软雅黑" charset="-122"/>
              </a:rPr>
              <a:t> </a:t>
            </a:r>
            <a:r>
              <a:rPr sz="1400" spc="-15" dirty="0">
                <a:latin typeface="微软雅黑" charset="-122"/>
                <a:cs typeface="微软雅黑" charset="-122"/>
              </a:rPr>
              <a:t>Fake-Block</a:t>
            </a:r>
            <a:r>
              <a:rPr sz="1400" dirty="0">
                <a:latin typeface="微软雅黑" charset="-122"/>
                <a:cs typeface="微软雅黑" charset="-122"/>
              </a:rPr>
              <a:t>控管的</a:t>
            </a:r>
            <a:r>
              <a:rPr sz="1400" spc="5" dirty="0">
                <a:latin typeface="微软雅黑" charset="-122"/>
                <a:cs typeface="微软雅黑" charset="-122"/>
              </a:rPr>
              <a:t>随 </a:t>
            </a:r>
            <a:r>
              <a:rPr sz="1400" dirty="0">
                <a:latin typeface="微软雅黑" charset="-122"/>
                <a:cs typeface="微软雅黑" charset="-122"/>
              </a:rPr>
              <a:t>机模</a:t>
            </a:r>
            <a:r>
              <a:rPr sz="1400" spc="5" dirty="0">
                <a:latin typeface="微软雅黑" charset="-122"/>
                <a:cs typeface="微软雅黑" charset="-122"/>
              </a:rPr>
              <a:t>型</a:t>
            </a:r>
            <a:endParaRPr sz="1400">
              <a:latin typeface="微软雅黑" charset="-122"/>
              <a:cs typeface="微软雅黑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57582" y="4009199"/>
            <a:ext cx="2285365" cy="162560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935"/>
              </a:spcBef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基于索引污染的控</a:t>
            </a:r>
            <a:r>
              <a:rPr sz="1400" spc="5" dirty="0">
                <a:latin typeface="微软雅黑" charset="-122"/>
                <a:cs typeface="微软雅黑" charset="-122"/>
              </a:rPr>
              <a:t>管</a:t>
            </a:r>
            <a:endParaRPr sz="1400">
              <a:latin typeface="微软雅黑" charset="-122"/>
              <a:cs typeface="微软雅黑" charset="-122"/>
            </a:endParaRPr>
          </a:p>
          <a:p>
            <a:pPr marL="316230" indent="-303530">
              <a:lnSpc>
                <a:spcPct val="100000"/>
              </a:lnSpc>
              <a:spcBef>
                <a:spcPts val="840"/>
              </a:spcBef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基于数据污染的控</a:t>
            </a:r>
            <a:r>
              <a:rPr sz="1400" spc="5" dirty="0">
                <a:latin typeface="微软雅黑" charset="-122"/>
                <a:cs typeface="微软雅黑" charset="-122"/>
              </a:rPr>
              <a:t>管</a:t>
            </a:r>
            <a:endParaRPr sz="1400">
              <a:latin typeface="微软雅黑" charset="-122"/>
              <a:cs typeface="微软雅黑" charset="-122"/>
            </a:endParaRPr>
          </a:p>
          <a:p>
            <a:pPr marL="316230" indent="-303530">
              <a:lnSpc>
                <a:spcPct val="100000"/>
              </a:lnSpc>
              <a:spcBef>
                <a:spcPts val="845"/>
              </a:spcBef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基于用户来源交换的控</a:t>
            </a:r>
            <a:r>
              <a:rPr sz="1400" spc="5" dirty="0">
                <a:latin typeface="微软雅黑" charset="-122"/>
                <a:cs typeface="微软雅黑" charset="-122"/>
              </a:rPr>
              <a:t>管</a:t>
            </a:r>
            <a:endParaRPr sz="1400">
              <a:latin typeface="微软雅黑" charset="-122"/>
              <a:cs typeface="微软雅黑" charset="-122"/>
            </a:endParaRPr>
          </a:p>
          <a:p>
            <a:pPr marL="315595" marR="5080" indent="-303530">
              <a:lnSpc>
                <a:spcPct val="150000"/>
              </a:lnSpc>
              <a:buFont typeface="Wingdings" panose="05000000000000000000"/>
              <a:buChar char=""/>
              <a:tabLst>
                <a:tab pos="315595" algn="l"/>
                <a:tab pos="3162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基于分布式哈希表隔离的 控</a:t>
            </a:r>
            <a:r>
              <a:rPr sz="1400" spc="5" dirty="0">
                <a:latin typeface="微软雅黑" charset="-122"/>
                <a:cs typeface="微软雅黑" charset="-122"/>
              </a:rPr>
              <a:t>管</a:t>
            </a:r>
            <a:endParaRPr sz="1400">
              <a:latin typeface="微软雅黑" charset="-122"/>
              <a:cs typeface="微软雅黑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52800" y="824483"/>
            <a:ext cx="1950720" cy="15392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38315" y="961644"/>
            <a:ext cx="2013204" cy="1415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9600" y="961644"/>
            <a:ext cx="2013204" cy="1510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5112"/>
            <a:ext cx="56534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针对</a:t>
            </a:r>
            <a:r>
              <a:rPr sz="4200" dirty="0">
                <a:solidFill>
                  <a:srgbClr val="006633"/>
                </a:solidFill>
                <a:latin typeface="Tw Cen MT" panose="020B0602020104020603"/>
                <a:cs typeface="Tw Cen MT" panose="020B0602020104020603"/>
              </a:rPr>
              <a:t>P</a:t>
            </a:r>
            <a:r>
              <a:rPr sz="4200" spc="-5" dirty="0">
                <a:solidFill>
                  <a:srgbClr val="006633"/>
                </a:solidFill>
                <a:latin typeface="Tw Cen MT" panose="020B0602020104020603"/>
                <a:cs typeface="Tw Cen MT" panose="020B0602020104020603"/>
              </a:rPr>
              <a:t>2</a:t>
            </a:r>
            <a:r>
              <a:rPr sz="4200" dirty="0">
                <a:solidFill>
                  <a:srgbClr val="006633"/>
                </a:solidFill>
                <a:latin typeface="Tw Cen MT" panose="020B0602020104020603"/>
                <a:cs typeface="Tw Cen MT" panose="020B0602020104020603"/>
              </a:rPr>
              <a:t>P</a:t>
            </a: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系统的管理手段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20189"/>
            <a:ext cx="2273300" cy="276860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索引污染</a:t>
            </a:r>
            <a:endParaRPr sz="3000">
              <a:latin typeface="宋体" pitchFamily="2" charset="-122"/>
              <a:cs typeface="宋体" pitchFamily="2" charset="-122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资源占用</a:t>
            </a:r>
            <a:endParaRPr sz="3000">
              <a:latin typeface="宋体" pitchFamily="2" charset="-122"/>
              <a:cs typeface="宋体" pitchFamily="2" charset="-122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数据欺骗</a:t>
            </a:r>
            <a:endParaRPr sz="3000">
              <a:latin typeface="宋体" pitchFamily="2" charset="-122"/>
              <a:cs typeface="宋体" pitchFamily="2" charset="-122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数据块污染</a:t>
            </a:r>
            <a:endParaRPr sz="3000">
              <a:latin typeface="宋体" pitchFamily="2" charset="-122"/>
              <a:cs typeface="宋体" pitchFamily="2" charset="-122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其他方法</a:t>
            </a:r>
            <a:endParaRPr sz="30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6900" y="1212850"/>
            <a:ext cx="7937500" cy="0"/>
          </a:xfrm>
          <a:custGeom>
            <a:avLst/>
            <a:gdLst/>
            <a:ahLst/>
            <a:cxnLst/>
            <a:rect l="l" t="t" r="r" b="b"/>
            <a:pathLst>
              <a:path w="7937500">
                <a:moveTo>
                  <a:pt x="0" y="0"/>
                </a:moveTo>
                <a:lnTo>
                  <a:pt x="7937500" y="0"/>
                </a:lnTo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6900" y="1219200"/>
            <a:ext cx="19050" cy="12700"/>
          </a:xfrm>
          <a:custGeom>
            <a:avLst/>
            <a:gdLst/>
            <a:ahLst/>
            <a:cxnLst/>
            <a:rect l="l" t="t" r="r" b="b"/>
            <a:pathLst>
              <a:path w="19050" h="12700">
                <a:moveTo>
                  <a:pt x="0" y="0"/>
                </a:moveTo>
                <a:lnTo>
                  <a:pt x="19050" y="0"/>
                </a:lnTo>
                <a:lnTo>
                  <a:pt x="1905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9600" y="1231900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254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300" y="1225550"/>
            <a:ext cx="7912100" cy="0"/>
          </a:xfrm>
          <a:custGeom>
            <a:avLst/>
            <a:gdLst/>
            <a:ahLst/>
            <a:cxnLst/>
            <a:rect l="l" t="t" r="r" b="b"/>
            <a:pathLst>
              <a:path w="7912100">
                <a:moveTo>
                  <a:pt x="0" y="0"/>
                </a:moveTo>
                <a:lnTo>
                  <a:pt x="7912100" y="0"/>
                </a:lnTo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302577"/>
            <a:ext cx="46475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6633"/>
                </a:solidFill>
                <a:latin typeface="微软雅黑" charset="-122"/>
                <a:cs typeface="微软雅黑" charset="-122"/>
              </a:rPr>
              <a:t>基于用户来源交换的控管技</a:t>
            </a:r>
            <a:r>
              <a:rPr sz="2800" spc="-5" dirty="0">
                <a:solidFill>
                  <a:srgbClr val="006633"/>
                </a:solidFill>
                <a:latin typeface="微软雅黑" charset="-122"/>
                <a:cs typeface="微软雅黑" charset="-122"/>
              </a:rPr>
              <a:t>术</a:t>
            </a:r>
            <a:endParaRPr sz="2800">
              <a:latin typeface="微软雅黑" charset="-122"/>
              <a:cs typeface="微软雅黑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107" y="1504757"/>
            <a:ext cx="1862455" cy="115189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252730" marR="17780" indent="-252730" algn="r">
              <a:lnSpc>
                <a:spcPct val="100000"/>
              </a:lnSpc>
              <a:spcBef>
                <a:spcPts val="1150"/>
              </a:spcBef>
              <a:buFont typeface="Wingdings" panose="05000000000000000000"/>
              <a:buChar char=""/>
              <a:tabLst>
                <a:tab pos="252095" algn="l"/>
              </a:tabLst>
            </a:pPr>
            <a:r>
              <a:rPr sz="1700" b="1" spc="-60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B</a:t>
            </a:r>
            <a:r>
              <a:rPr sz="1700" b="1" spc="-5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T协议的脆弱</a:t>
            </a:r>
            <a:r>
              <a:rPr sz="1700" b="1" spc="5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性</a:t>
            </a:r>
            <a:endParaRPr sz="1700">
              <a:latin typeface="微软雅黑" charset="-122"/>
              <a:cs typeface="微软雅黑" charset="-122"/>
            </a:endParaRPr>
          </a:p>
          <a:p>
            <a:pPr marL="161925" marR="5080" lvl="1" indent="-161925" algn="r">
              <a:lnSpc>
                <a:spcPct val="100000"/>
              </a:lnSpc>
              <a:spcBef>
                <a:spcPts val="975"/>
              </a:spcBef>
              <a:buSzPct val="94000"/>
              <a:buFont typeface="Wingdings" panose="05000000000000000000"/>
              <a:buChar char=""/>
              <a:tabLst>
                <a:tab pos="161925" algn="l"/>
              </a:tabLst>
            </a:pPr>
            <a:r>
              <a:rPr sz="1600" dirty="0">
                <a:latin typeface="微软雅黑" charset="-122"/>
                <a:cs typeface="微软雅黑" charset="-122"/>
              </a:rPr>
              <a:t>身份验证缺</a:t>
            </a:r>
            <a:r>
              <a:rPr sz="1600" spc="-5" dirty="0">
                <a:latin typeface="微软雅黑" charset="-122"/>
                <a:cs typeface="微软雅黑" charset="-122"/>
              </a:rPr>
              <a:t>陷</a:t>
            </a:r>
            <a:endParaRPr sz="1600">
              <a:latin typeface="微软雅黑" charset="-122"/>
              <a:cs typeface="微软雅黑" charset="-122"/>
            </a:endParaRPr>
          </a:p>
          <a:p>
            <a:pPr marL="631190" lvl="1" indent="-161925">
              <a:lnSpc>
                <a:spcPct val="100000"/>
              </a:lnSpc>
              <a:spcBef>
                <a:spcPts val="960"/>
              </a:spcBef>
              <a:buSzPct val="94000"/>
              <a:buFont typeface="Wingdings" panose="05000000000000000000"/>
              <a:buChar char=""/>
              <a:tabLst>
                <a:tab pos="631825" algn="l"/>
              </a:tabLst>
            </a:pPr>
            <a:r>
              <a:rPr sz="1600" dirty="0">
                <a:latin typeface="微软雅黑" charset="-122"/>
                <a:cs typeface="微软雅黑" charset="-122"/>
              </a:rPr>
              <a:t>协议不规</a:t>
            </a:r>
            <a:r>
              <a:rPr sz="1600" spc="-5" dirty="0">
                <a:latin typeface="微软雅黑" charset="-122"/>
                <a:cs typeface="微软雅黑" charset="-122"/>
              </a:rPr>
              <a:t>范</a:t>
            </a:r>
            <a:endParaRPr sz="1600">
              <a:latin typeface="微软雅黑" charset="-122"/>
              <a:cs typeface="微软雅黑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3923" y="3791711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33527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8848" y="3791711"/>
            <a:ext cx="6438900" cy="0"/>
          </a:xfrm>
          <a:custGeom>
            <a:avLst/>
            <a:gdLst/>
            <a:ahLst/>
            <a:cxnLst/>
            <a:rect l="l" t="t" r="r" b="b"/>
            <a:pathLst>
              <a:path w="6438900">
                <a:moveTo>
                  <a:pt x="0" y="0"/>
                </a:moveTo>
                <a:lnTo>
                  <a:pt x="6438900" y="0"/>
                </a:lnTo>
              </a:path>
            </a:pathLst>
          </a:custGeom>
          <a:ln w="33527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37759" y="1030224"/>
            <a:ext cx="3230880" cy="22463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968500" y="3567747"/>
            <a:ext cx="6613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4940" algn="l"/>
                <a:tab pos="6600190" algn="l"/>
              </a:tabLst>
            </a:pPr>
            <a:r>
              <a:rPr sz="2400" u="heavy" dirty="0">
                <a:solidFill>
                  <a:srgbClr val="00AFEF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2400" dirty="0">
                <a:solidFill>
                  <a:srgbClr val="00AFEF"/>
                </a:solidFill>
                <a:latin typeface="Impact" panose="020B0806030902050204"/>
                <a:cs typeface="Impact" panose="020B0806030902050204"/>
              </a:rPr>
              <a:t>P2P </a:t>
            </a:r>
            <a:r>
              <a:rPr sz="2400" spc="-90" dirty="0">
                <a:solidFill>
                  <a:srgbClr val="00AFEF"/>
                </a:solidFill>
                <a:latin typeface="Impact" panose="020B0806030902050204"/>
                <a:cs typeface="Impact" panose="020B0806030902050204"/>
              </a:rPr>
              <a:t> </a:t>
            </a:r>
            <a:r>
              <a:rPr sz="2400" u="heavy" dirty="0">
                <a:solidFill>
                  <a:srgbClr val="00AFEF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34484" y="3910584"/>
            <a:ext cx="3840479" cy="2836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7160" y="4064508"/>
            <a:ext cx="4375404" cy="2630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6900" y="1212850"/>
            <a:ext cx="7937500" cy="0"/>
          </a:xfrm>
          <a:custGeom>
            <a:avLst/>
            <a:gdLst/>
            <a:ahLst/>
            <a:cxnLst/>
            <a:rect l="l" t="t" r="r" b="b"/>
            <a:pathLst>
              <a:path w="7937500">
                <a:moveTo>
                  <a:pt x="0" y="0"/>
                </a:moveTo>
                <a:lnTo>
                  <a:pt x="7937500" y="0"/>
                </a:lnTo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6900" y="1219200"/>
            <a:ext cx="19050" cy="12700"/>
          </a:xfrm>
          <a:custGeom>
            <a:avLst/>
            <a:gdLst/>
            <a:ahLst/>
            <a:cxnLst/>
            <a:rect l="l" t="t" r="r" b="b"/>
            <a:pathLst>
              <a:path w="19050" h="12700">
                <a:moveTo>
                  <a:pt x="0" y="0"/>
                </a:moveTo>
                <a:lnTo>
                  <a:pt x="19050" y="0"/>
                </a:lnTo>
                <a:lnTo>
                  <a:pt x="1905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9600" y="1231900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254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300" y="1225550"/>
            <a:ext cx="7912100" cy="0"/>
          </a:xfrm>
          <a:custGeom>
            <a:avLst/>
            <a:gdLst/>
            <a:ahLst/>
            <a:cxnLst/>
            <a:rect l="l" t="t" r="r" b="b"/>
            <a:pathLst>
              <a:path w="7912100">
                <a:moveTo>
                  <a:pt x="0" y="0"/>
                </a:moveTo>
                <a:lnTo>
                  <a:pt x="7912100" y="0"/>
                </a:lnTo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300037"/>
            <a:ext cx="6122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6633"/>
                </a:solidFill>
                <a:latin typeface="微软雅黑" charset="-122"/>
                <a:cs typeface="微软雅黑" charset="-122"/>
              </a:rPr>
              <a:t>基于分布式哈希表的隔离控管技</a:t>
            </a:r>
            <a:r>
              <a:rPr sz="3200" spc="5" dirty="0">
                <a:solidFill>
                  <a:srgbClr val="006633"/>
                </a:solidFill>
                <a:latin typeface="微软雅黑" charset="-122"/>
                <a:cs typeface="微软雅黑" charset="-122"/>
              </a:rPr>
              <a:t>术</a:t>
            </a:r>
            <a:endParaRPr sz="3200">
              <a:latin typeface="微软雅黑" charset="-122"/>
              <a:cs typeface="微软雅黑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73923" y="3791711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33527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8848" y="3791711"/>
            <a:ext cx="6438900" cy="0"/>
          </a:xfrm>
          <a:custGeom>
            <a:avLst/>
            <a:gdLst/>
            <a:ahLst/>
            <a:cxnLst/>
            <a:rect l="l" t="t" r="r" b="b"/>
            <a:pathLst>
              <a:path w="6438900">
                <a:moveTo>
                  <a:pt x="0" y="0"/>
                </a:moveTo>
                <a:lnTo>
                  <a:pt x="6438900" y="0"/>
                </a:lnTo>
              </a:path>
            </a:pathLst>
          </a:custGeom>
          <a:ln w="33527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8720" y="1030224"/>
            <a:ext cx="3201924" cy="25176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440690" indent="-252730">
              <a:lnSpc>
                <a:spcPct val="100000"/>
              </a:lnSpc>
              <a:spcBef>
                <a:spcPts val="1150"/>
              </a:spcBef>
              <a:buFont typeface="Wingdings" panose="05000000000000000000"/>
              <a:buChar char=""/>
              <a:tabLst>
                <a:tab pos="441325" algn="l"/>
              </a:tabLst>
            </a:pPr>
            <a:r>
              <a:rPr dirty="0"/>
              <a:t>索引毒</a:t>
            </a:r>
            <a:r>
              <a:rPr spc="5" dirty="0"/>
              <a:t>害</a:t>
            </a:r>
            <a:endParaRPr spc="5" dirty="0"/>
          </a:p>
          <a:p>
            <a:pPr marL="806450" lvl="1" indent="-162560">
              <a:lnSpc>
                <a:spcPct val="100000"/>
              </a:lnSpc>
              <a:spcBef>
                <a:spcPts val="975"/>
              </a:spcBef>
              <a:buSzPct val="94000"/>
              <a:buFont typeface="Wingdings" panose="05000000000000000000"/>
              <a:buChar char=""/>
              <a:tabLst>
                <a:tab pos="807720" algn="l"/>
              </a:tabLst>
            </a:pPr>
            <a:r>
              <a:rPr sz="1600" dirty="0">
                <a:latin typeface="微软雅黑" charset="-122"/>
                <a:cs typeface="微软雅黑" charset="-122"/>
              </a:rPr>
              <a:t>找到所有指向索引节点集的前一跳节</a:t>
            </a:r>
            <a:r>
              <a:rPr sz="1600" spc="-5" dirty="0">
                <a:latin typeface="微软雅黑" charset="-122"/>
                <a:cs typeface="微软雅黑" charset="-122"/>
              </a:rPr>
              <a:t>点</a:t>
            </a:r>
            <a:endParaRPr sz="1600">
              <a:latin typeface="微软雅黑" charset="-122"/>
              <a:cs typeface="微软雅黑" charset="-122"/>
            </a:endParaRPr>
          </a:p>
          <a:p>
            <a:pPr marL="806450" lvl="1" indent="-162560">
              <a:lnSpc>
                <a:spcPct val="100000"/>
              </a:lnSpc>
              <a:spcBef>
                <a:spcPts val="960"/>
              </a:spcBef>
              <a:buSzPct val="94000"/>
              <a:buFont typeface="Wingdings" panose="05000000000000000000"/>
              <a:buChar char=""/>
              <a:tabLst>
                <a:tab pos="807720" algn="l"/>
              </a:tabLst>
            </a:pPr>
            <a:r>
              <a:rPr sz="1600" dirty="0">
                <a:latin typeface="微软雅黑" charset="-122"/>
                <a:cs typeface="微软雅黑" charset="-122"/>
              </a:rPr>
              <a:t>发布伪造的</a:t>
            </a:r>
            <a:r>
              <a:rPr sz="1600" spc="-15" dirty="0">
                <a:latin typeface="微软雅黑" charset="-122"/>
                <a:cs typeface="微软雅黑" charset="-122"/>
              </a:rPr>
              <a:t>Sybil</a:t>
            </a:r>
            <a:r>
              <a:rPr sz="1600" dirty="0">
                <a:latin typeface="微软雅黑" charset="-122"/>
                <a:cs typeface="微软雅黑" charset="-122"/>
              </a:rPr>
              <a:t>节</a:t>
            </a:r>
            <a:r>
              <a:rPr sz="1600" spc="-5" dirty="0">
                <a:latin typeface="微软雅黑" charset="-122"/>
                <a:cs typeface="微软雅黑" charset="-122"/>
              </a:rPr>
              <a:t>点</a:t>
            </a:r>
            <a:endParaRPr sz="1600">
              <a:latin typeface="微软雅黑" charset="-122"/>
              <a:cs typeface="微软雅黑" charset="-122"/>
            </a:endParaRPr>
          </a:p>
          <a:p>
            <a:pPr marL="440690" indent="-252730">
              <a:lnSpc>
                <a:spcPct val="100000"/>
              </a:lnSpc>
              <a:spcBef>
                <a:spcPts val="1005"/>
              </a:spcBef>
              <a:buFont typeface="Wingdings" panose="05000000000000000000"/>
              <a:buChar char=""/>
              <a:tabLst>
                <a:tab pos="441325" algn="l"/>
              </a:tabLst>
            </a:pPr>
            <a:r>
              <a:rPr dirty="0"/>
              <a:t>路由污</a:t>
            </a:r>
            <a:r>
              <a:rPr spc="5" dirty="0"/>
              <a:t>染</a:t>
            </a:r>
            <a:endParaRPr spc="5" dirty="0"/>
          </a:p>
          <a:p>
            <a:pPr marL="806450" lvl="1" indent="-162560">
              <a:lnSpc>
                <a:spcPct val="100000"/>
              </a:lnSpc>
              <a:spcBef>
                <a:spcPts val="975"/>
              </a:spcBef>
              <a:buSzPct val="94000"/>
              <a:buFont typeface="Wingdings" panose="05000000000000000000"/>
              <a:buChar char=""/>
              <a:tabLst>
                <a:tab pos="807720" algn="l"/>
              </a:tabLst>
            </a:pPr>
            <a:r>
              <a:rPr sz="1600" dirty="0">
                <a:latin typeface="微软雅黑" charset="-122"/>
                <a:cs typeface="微软雅黑" charset="-122"/>
              </a:rPr>
              <a:t>生成靠近目标</a:t>
            </a:r>
            <a:r>
              <a:rPr sz="1600" spc="-5" dirty="0">
                <a:latin typeface="微软雅黑" charset="-122"/>
                <a:cs typeface="微软雅黑" charset="-122"/>
              </a:rPr>
              <a:t>Infohash</a:t>
            </a:r>
            <a:r>
              <a:rPr sz="1600" dirty="0">
                <a:latin typeface="微软雅黑" charset="-122"/>
                <a:cs typeface="微软雅黑" charset="-122"/>
              </a:rPr>
              <a:t>的节点</a:t>
            </a:r>
            <a:r>
              <a:rPr sz="1600" spc="-5" dirty="0">
                <a:latin typeface="微软雅黑" charset="-122"/>
                <a:cs typeface="微软雅黑" charset="-122"/>
              </a:rPr>
              <a:t>ID</a:t>
            </a:r>
            <a:endParaRPr sz="1600">
              <a:latin typeface="微软雅黑" charset="-122"/>
              <a:cs typeface="微软雅黑" charset="-122"/>
            </a:endParaRPr>
          </a:p>
          <a:p>
            <a:pPr marL="806450" lvl="1" indent="-162560">
              <a:lnSpc>
                <a:spcPct val="100000"/>
              </a:lnSpc>
              <a:spcBef>
                <a:spcPts val="960"/>
              </a:spcBef>
              <a:buSzPct val="94000"/>
              <a:buFont typeface="Wingdings" panose="05000000000000000000"/>
              <a:buChar char=""/>
              <a:tabLst>
                <a:tab pos="807720" algn="l"/>
              </a:tabLst>
            </a:pPr>
            <a:r>
              <a:rPr sz="1600" dirty="0">
                <a:latin typeface="微软雅黑" charset="-122"/>
                <a:cs typeface="微软雅黑" charset="-122"/>
              </a:rPr>
              <a:t>主动污染和被动污</a:t>
            </a:r>
            <a:r>
              <a:rPr sz="1600" spc="-5" dirty="0">
                <a:latin typeface="微软雅黑" charset="-122"/>
                <a:cs typeface="微软雅黑" charset="-122"/>
              </a:rPr>
              <a:t>染</a:t>
            </a:r>
            <a:endParaRPr sz="1600">
              <a:latin typeface="微软雅黑" charset="-122"/>
              <a:cs typeface="微软雅黑" charset="-122"/>
            </a:endParaRPr>
          </a:p>
          <a:p>
            <a:pPr marL="1418590">
              <a:lnSpc>
                <a:spcPct val="100000"/>
              </a:lnSpc>
              <a:spcBef>
                <a:spcPts val="720"/>
              </a:spcBef>
              <a:tabLst>
                <a:tab pos="6641465" algn="l"/>
                <a:tab pos="8006715" algn="l"/>
              </a:tabLst>
            </a:pPr>
            <a:r>
              <a:rPr sz="2400" b="0" u="heavy" dirty="0"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2400" b="0" dirty="0">
                <a:latin typeface="Impact" panose="020B0806030902050204"/>
                <a:cs typeface="Impact" panose="020B0806030902050204"/>
              </a:rPr>
              <a:t>P2P </a:t>
            </a:r>
            <a:r>
              <a:rPr sz="2400" b="0" spc="-90" dirty="0">
                <a:latin typeface="Impact" panose="020B0806030902050204"/>
                <a:cs typeface="Impact" panose="020B0806030902050204"/>
              </a:rPr>
              <a:t> </a:t>
            </a:r>
            <a:r>
              <a:rPr sz="2400" b="0" u="heavy" dirty="0"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3351" y="4103343"/>
            <a:ext cx="3788410" cy="2380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19115" y="4076700"/>
            <a:ext cx="3019043" cy="2764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80352"/>
            <a:ext cx="21590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索引污染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73529"/>
            <a:ext cx="7988300" cy="40513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marR="5080" indent="-342900" algn="just">
              <a:lnSpc>
                <a:spcPts val="3240"/>
              </a:lnSpc>
              <a:spcBef>
                <a:spcPts val="505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特点都是恶意节点向网络中注入大量的虚假索 引欺骗用户下载。</a:t>
            </a:r>
            <a:endParaRPr sz="3000">
              <a:latin typeface="宋体" pitchFamily="2" charset="-122"/>
              <a:cs typeface="宋体" pitchFamily="2" charset="-122"/>
            </a:endParaRPr>
          </a:p>
          <a:p>
            <a:pPr marL="355600" indent="-342900" algn="just">
              <a:lnSpc>
                <a:spcPct val="100000"/>
              </a:lnSpc>
              <a:spcBef>
                <a:spcPts val="315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这类攻击可以细分成两种方式</a:t>
            </a:r>
            <a:endParaRPr sz="3000">
              <a:latin typeface="宋体" pitchFamily="2" charset="-122"/>
              <a:cs typeface="宋体" pitchFamily="2" charset="-122"/>
            </a:endParaRPr>
          </a:p>
          <a:p>
            <a:pPr marL="682625" marR="33020" lvl="1" indent="-325755" algn="just">
              <a:lnSpc>
                <a:spcPct val="90000"/>
              </a:lnSpc>
              <a:spcBef>
                <a:spcPts val="600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2625" algn="l"/>
              </a:tabLst>
            </a:pPr>
            <a:r>
              <a:rPr sz="2600" dirty="0">
                <a:latin typeface="宋体" pitchFamily="2" charset="-122"/>
                <a:cs typeface="宋体" pitchFamily="2" charset="-122"/>
              </a:rPr>
              <a:t>索引毒害：</a:t>
            </a:r>
            <a:r>
              <a:rPr sz="260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宋体" pitchFamily="2" charset="-122"/>
                <a:cs typeface="宋体" pitchFamily="2" charset="-122"/>
              </a:rPr>
              <a:t>文件索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引</a:t>
            </a:r>
            <a:r>
              <a:rPr sz="2600" spc="75" dirty="0">
                <a:latin typeface="宋体" pitchFamily="2" charset="-122"/>
                <a:cs typeface="宋体" pitchFamily="2" charset="-122"/>
              </a:rPr>
              <a:t> </a:t>
            </a:r>
            <a:r>
              <a:rPr sz="2600" dirty="0">
                <a:latin typeface="宋体" pitchFamily="2" charset="-122"/>
                <a:cs typeface="宋体" pitchFamily="2" charset="-122"/>
              </a:rPr>
              <a:t>提供和热点的文件相同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的 </a:t>
            </a:r>
            <a:r>
              <a:rPr sz="2600" dirty="0">
                <a:latin typeface="宋体" pitchFamily="2" charset="-122"/>
                <a:cs typeface="宋体" pitchFamily="2" charset="-122"/>
              </a:rPr>
              <a:t>文件描述信息，和不存在的文件源，让用户很难找 到真实的热点文件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。</a:t>
            </a:r>
            <a:endParaRPr sz="2600">
              <a:latin typeface="宋体" pitchFamily="2" charset="-122"/>
              <a:cs typeface="宋体" pitchFamily="2" charset="-122"/>
            </a:endParaRPr>
          </a:p>
          <a:p>
            <a:pPr marL="682625" marR="33020" lvl="1" indent="-325755">
              <a:lnSpc>
                <a:spcPct val="90000"/>
              </a:lnSpc>
              <a:spcBef>
                <a:spcPts val="585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600" dirty="0">
                <a:latin typeface="宋体" pitchFamily="2" charset="-122"/>
                <a:cs typeface="宋体" pitchFamily="2" charset="-122"/>
              </a:rPr>
              <a:t>索引污染：</a:t>
            </a:r>
            <a:r>
              <a:rPr sz="260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宋体" pitchFamily="2" charset="-122"/>
                <a:cs typeface="宋体" pitchFamily="2" charset="-122"/>
              </a:rPr>
              <a:t>文件内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容</a:t>
            </a:r>
            <a:r>
              <a:rPr sz="2600" spc="-615" dirty="0">
                <a:latin typeface="宋体" pitchFamily="2" charset="-122"/>
                <a:cs typeface="宋体" pitchFamily="2" charset="-122"/>
              </a:rPr>
              <a:t> </a:t>
            </a:r>
            <a:r>
              <a:rPr sz="2600" dirty="0">
                <a:latin typeface="宋体" pitchFamily="2" charset="-122"/>
                <a:cs typeface="宋体" pitchFamily="2" charset="-122"/>
              </a:rPr>
              <a:t>通过虚假的索引指向恶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意 </a:t>
            </a:r>
            <a:r>
              <a:rPr sz="2600" dirty="0">
                <a:latin typeface="宋体" pitchFamily="2" charset="-122"/>
                <a:cs typeface="宋体" pitchFamily="2" charset="-122"/>
              </a:rPr>
              <a:t>节点的伪造文件。用户下载到以后如果不及时检查 可能继续共享虚假文件，使得网络中出现大量的虚 假拷贝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。</a:t>
            </a:r>
            <a:endParaRPr sz="26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231140"/>
            <a:ext cx="21590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索引毒害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3937" y="3075012"/>
            <a:ext cx="4423168" cy="302098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72410" y="4658715"/>
            <a:ext cx="751281" cy="645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79077" y="4242752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202.0.1.9</a:t>
            </a:r>
            <a:r>
              <a:rPr sz="1800" dirty="0">
                <a:latin typeface="Arial" panose="020B0604020202090204"/>
                <a:cs typeface="Arial" panose="020B0604020202090204"/>
              </a:rPr>
              <a:t>8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2052" y="3737927"/>
            <a:ext cx="961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2</a:t>
            </a:r>
            <a:r>
              <a:rPr sz="1800" spc="-140" dirty="0">
                <a:latin typeface="Arial" panose="020B0604020202090204"/>
                <a:cs typeface="Arial" panose="020B0604020202090204"/>
              </a:rPr>
              <a:t>1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1.1.1.</a:t>
            </a:r>
            <a:r>
              <a:rPr sz="1800" dirty="0">
                <a:latin typeface="Arial" panose="020B0604020202090204"/>
                <a:cs typeface="Arial" panose="020B0604020202090204"/>
              </a:rPr>
              <a:t>6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8665" y="6187440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172.2.1.2</a:t>
            </a:r>
            <a:r>
              <a:rPr sz="1800" dirty="0">
                <a:latin typeface="Arial" panose="020B0604020202090204"/>
                <a:cs typeface="Arial" panose="020B0604020202090204"/>
              </a:rPr>
              <a:t>0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9831" y="4507991"/>
            <a:ext cx="1082040" cy="129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58485" y="2122246"/>
            <a:ext cx="1306487" cy="733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803265" y="1866265"/>
            <a:ext cx="1325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Arial" panose="020B0604020202090204"/>
                <a:cs typeface="Arial" panose="020B0604020202090204"/>
              </a:rPr>
              <a:t>111.22.22.22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4540" y="6268720"/>
            <a:ext cx="22415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 panose="020B0604020202090204"/>
                <a:cs typeface="Arial" panose="020B0604020202090204"/>
              </a:rPr>
              <a:t>4</a:t>
            </a:r>
            <a:r>
              <a:rPr sz="1400" dirty="0">
                <a:latin typeface="Arial" panose="020B0604020202090204"/>
                <a:cs typeface="Arial" panose="020B0604020202090204"/>
              </a:rPr>
              <a:t>7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51147" y="3877055"/>
            <a:ext cx="538480" cy="178435"/>
          </a:xfrm>
          <a:custGeom>
            <a:avLst/>
            <a:gdLst/>
            <a:ahLst/>
            <a:cxnLst/>
            <a:rect l="l" t="t" r="r" b="b"/>
            <a:pathLst>
              <a:path w="538479" h="178435">
                <a:moveTo>
                  <a:pt x="393191" y="178308"/>
                </a:moveTo>
                <a:lnTo>
                  <a:pt x="0" y="178308"/>
                </a:lnTo>
                <a:lnTo>
                  <a:pt x="144779" y="0"/>
                </a:lnTo>
                <a:lnTo>
                  <a:pt x="537972" y="0"/>
                </a:lnTo>
                <a:lnTo>
                  <a:pt x="393191" y="178308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23944" y="3290315"/>
            <a:ext cx="247015" cy="593090"/>
          </a:xfrm>
          <a:custGeom>
            <a:avLst/>
            <a:gdLst/>
            <a:ahLst/>
            <a:cxnLst/>
            <a:rect l="l" t="t" r="r" b="b"/>
            <a:pathLst>
              <a:path w="247014" h="593089">
                <a:moveTo>
                  <a:pt x="0" y="0"/>
                </a:moveTo>
                <a:lnTo>
                  <a:pt x="246887" y="0"/>
                </a:lnTo>
                <a:lnTo>
                  <a:pt x="246887" y="592836"/>
                </a:lnTo>
                <a:lnTo>
                  <a:pt x="0" y="592836"/>
                </a:lnTo>
                <a:lnTo>
                  <a:pt x="0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54196" y="3457955"/>
            <a:ext cx="341630" cy="593090"/>
          </a:xfrm>
          <a:custGeom>
            <a:avLst/>
            <a:gdLst/>
            <a:ahLst/>
            <a:cxnLst/>
            <a:rect l="l" t="t" r="r" b="b"/>
            <a:pathLst>
              <a:path w="341629" h="593089">
                <a:moveTo>
                  <a:pt x="0" y="0"/>
                </a:moveTo>
                <a:lnTo>
                  <a:pt x="341375" y="0"/>
                </a:lnTo>
                <a:lnTo>
                  <a:pt x="341375" y="592836"/>
                </a:lnTo>
                <a:lnTo>
                  <a:pt x="0" y="592836"/>
                </a:lnTo>
                <a:lnTo>
                  <a:pt x="0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50106" y="3453180"/>
            <a:ext cx="350520" cy="602615"/>
          </a:xfrm>
          <a:custGeom>
            <a:avLst/>
            <a:gdLst/>
            <a:ahLst/>
            <a:cxnLst/>
            <a:rect l="l" t="t" r="r" b="b"/>
            <a:pathLst>
              <a:path w="350520" h="602614">
                <a:moveTo>
                  <a:pt x="350354" y="602614"/>
                </a:moveTo>
                <a:lnTo>
                  <a:pt x="0" y="602614"/>
                </a:lnTo>
                <a:lnTo>
                  <a:pt x="0" y="0"/>
                </a:lnTo>
                <a:lnTo>
                  <a:pt x="350354" y="0"/>
                </a:lnTo>
                <a:lnTo>
                  <a:pt x="350354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593089"/>
                </a:lnTo>
                <a:lnTo>
                  <a:pt x="4762" y="593089"/>
                </a:lnTo>
                <a:lnTo>
                  <a:pt x="9525" y="597852"/>
                </a:lnTo>
                <a:lnTo>
                  <a:pt x="350354" y="597852"/>
                </a:lnTo>
                <a:lnTo>
                  <a:pt x="350354" y="602614"/>
                </a:lnTo>
                <a:close/>
              </a:path>
              <a:path w="350520" h="60261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50520" h="602614">
                <a:moveTo>
                  <a:pt x="340829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40829" y="4762"/>
                </a:lnTo>
                <a:lnTo>
                  <a:pt x="340829" y="9525"/>
                </a:lnTo>
                <a:close/>
              </a:path>
              <a:path w="350520" h="602614">
                <a:moveTo>
                  <a:pt x="340829" y="597852"/>
                </a:moveTo>
                <a:lnTo>
                  <a:pt x="340829" y="4762"/>
                </a:lnTo>
                <a:lnTo>
                  <a:pt x="345592" y="9525"/>
                </a:lnTo>
                <a:lnTo>
                  <a:pt x="350354" y="9525"/>
                </a:lnTo>
                <a:lnTo>
                  <a:pt x="350354" y="593089"/>
                </a:lnTo>
                <a:lnTo>
                  <a:pt x="345592" y="593089"/>
                </a:lnTo>
                <a:lnTo>
                  <a:pt x="340829" y="597852"/>
                </a:lnTo>
                <a:close/>
              </a:path>
              <a:path w="350520" h="602614">
                <a:moveTo>
                  <a:pt x="350354" y="9525"/>
                </a:moveTo>
                <a:lnTo>
                  <a:pt x="345592" y="9525"/>
                </a:lnTo>
                <a:lnTo>
                  <a:pt x="340829" y="4762"/>
                </a:lnTo>
                <a:lnTo>
                  <a:pt x="350354" y="4762"/>
                </a:lnTo>
                <a:lnTo>
                  <a:pt x="350354" y="9525"/>
                </a:lnTo>
                <a:close/>
              </a:path>
              <a:path w="350520" h="602614">
                <a:moveTo>
                  <a:pt x="9525" y="597852"/>
                </a:moveTo>
                <a:lnTo>
                  <a:pt x="4762" y="593089"/>
                </a:lnTo>
                <a:lnTo>
                  <a:pt x="9525" y="593089"/>
                </a:lnTo>
                <a:lnTo>
                  <a:pt x="9525" y="597852"/>
                </a:lnTo>
                <a:close/>
              </a:path>
              <a:path w="350520" h="602614">
                <a:moveTo>
                  <a:pt x="340829" y="597852"/>
                </a:moveTo>
                <a:lnTo>
                  <a:pt x="9525" y="597852"/>
                </a:lnTo>
                <a:lnTo>
                  <a:pt x="9525" y="593089"/>
                </a:lnTo>
                <a:lnTo>
                  <a:pt x="340829" y="593089"/>
                </a:lnTo>
                <a:lnTo>
                  <a:pt x="340829" y="597852"/>
                </a:lnTo>
                <a:close/>
              </a:path>
              <a:path w="350520" h="602614">
                <a:moveTo>
                  <a:pt x="350354" y="597852"/>
                </a:moveTo>
                <a:lnTo>
                  <a:pt x="340829" y="597852"/>
                </a:lnTo>
                <a:lnTo>
                  <a:pt x="345592" y="593089"/>
                </a:lnTo>
                <a:lnTo>
                  <a:pt x="350354" y="593089"/>
                </a:lnTo>
                <a:lnTo>
                  <a:pt x="350354" y="597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51147" y="3284220"/>
            <a:ext cx="538480" cy="178435"/>
          </a:xfrm>
          <a:custGeom>
            <a:avLst/>
            <a:gdLst/>
            <a:ahLst/>
            <a:cxnLst/>
            <a:rect l="l" t="t" r="r" b="b"/>
            <a:pathLst>
              <a:path w="538479" h="178435">
                <a:moveTo>
                  <a:pt x="393191" y="178307"/>
                </a:moveTo>
                <a:lnTo>
                  <a:pt x="0" y="178307"/>
                </a:lnTo>
                <a:lnTo>
                  <a:pt x="144779" y="0"/>
                </a:lnTo>
                <a:lnTo>
                  <a:pt x="537972" y="0"/>
                </a:lnTo>
                <a:lnTo>
                  <a:pt x="393191" y="178307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41254" y="3279775"/>
            <a:ext cx="558800" cy="187960"/>
          </a:xfrm>
          <a:custGeom>
            <a:avLst/>
            <a:gdLst/>
            <a:ahLst/>
            <a:cxnLst/>
            <a:rect l="l" t="t" r="r" b="b"/>
            <a:pathLst>
              <a:path w="558800" h="187960">
                <a:moveTo>
                  <a:pt x="405231" y="187960"/>
                </a:moveTo>
                <a:lnTo>
                  <a:pt x="0" y="187960"/>
                </a:lnTo>
                <a:lnTo>
                  <a:pt x="152971" y="0"/>
                </a:lnTo>
                <a:lnTo>
                  <a:pt x="558203" y="0"/>
                </a:lnTo>
                <a:lnTo>
                  <a:pt x="556776" y="1752"/>
                </a:lnTo>
                <a:lnTo>
                  <a:pt x="544487" y="1752"/>
                </a:lnTo>
                <a:lnTo>
                  <a:pt x="539588" y="7772"/>
                </a:lnTo>
                <a:lnTo>
                  <a:pt x="158927" y="7772"/>
                </a:lnTo>
                <a:lnTo>
                  <a:pt x="155232" y="9525"/>
                </a:lnTo>
                <a:lnTo>
                  <a:pt x="157501" y="9525"/>
                </a:lnTo>
                <a:lnTo>
                  <a:pt x="20031" y="178435"/>
                </a:lnTo>
                <a:lnTo>
                  <a:pt x="10020" y="178435"/>
                </a:lnTo>
                <a:lnTo>
                  <a:pt x="13715" y="186194"/>
                </a:lnTo>
                <a:lnTo>
                  <a:pt x="406668" y="186194"/>
                </a:lnTo>
                <a:lnTo>
                  <a:pt x="405231" y="187960"/>
                </a:lnTo>
                <a:close/>
              </a:path>
              <a:path w="558800" h="187960">
                <a:moveTo>
                  <a:pt x="399275" y="180187"/>
                </a:moveTo>
                <a:lnTo>
                  <a:pt x="544487" y="1752"/>
                </a:lnTo>
                <a:lnTo>
                  <a:pt x="548182" y="9525"/>
                </a:lnTo>
                <a:lnTo>
                  <a:pt x="550451" y="9525"/>
                </a:lnTo>
                <a:lnTo>
                  <a:pt x="412983" y="178435"/>
                </a:lnTo>
                <a:lnTo>
                  <a:pt x="402970" y="178435"/>
                </a:lnTo>
                <a:lnTo>
                  <a:pt x="399275" y="180187"/>
                </a:lnTo>
                <a:close/>
              </a:path>
              <a:path w="558800" h="187960">
                <a:moveTo>
                  <a:pt x="550451" y="9525"/>
                </a:moveTo>
                <a:lnTo>
                  <a:pt x="548182" y="9525"/>
                </a:lnTo>
                <a:lnTo>
                  <a:pt x="544487" y="1752"/>
                </a:lnTo>
                <a:lnTo>
                  <a:pt x="556776" y="1752"/>
                </a:lnTo>
                <a:lnTo>
                  <a:pt x="550451" y="9525"/>
                </a:lnTo>
                <a:close/>
              </a:path>
              <a:path w="558800" h="187960">
                <a:moveTo>
                  <a:pt x="157501" y="9525"/>
                </a:moveTo>
                <a:lnTo>
                  <a:pt x="155232" y="9525"/>
                </a:lnTo>
                <a:lnTo>
                  <a:pt x="158927" y="7772"/>
                </a:lnTo>
                <a:lnTo>
                  <a:pt x="157501" y="9525"/>
                </a:lnTo>
                <a:close/>
              </a:path>
              <a:path w="558800" h="187960">
                <a:moveTo>
                  <a:pt x="538161" y="9525"/>
                </a:moveTo>
                <a:lnTo>
                  <a:pt x="157501" y="9525"/>
                </a:lnTo>
                <a:lnTo>
                  <a:pt x="158927" y="7772"/>
                </a:lnTo>
                <a:lnTo>
                  <a:pt x="539588" y="7772"/>
                </a:lnTo>
                <a:lnTo>
                  <a:pt x="538161" y="9525"/>
                </a:lnTo>
                <a:close/>
              </a:path>
              <a:path w="558800" h="187960">
                <a:moveTo>
                  <a:pt x="13715" y="186194"/>
                </a:moveTo>
                <a:lnTo>
                  <a:pt x="10020" y="178435"/>
                </a:lnTo>
                <a:lnTo>
                  <a:pt x="20031" y="178435"/>
                </a:lnTo>
                <a:lnTo>
                  <a:pt x="13715" y="186194"/>
                </a:lnTo>
                <a:close/>
              </a:path>
              <a:path w="558800" h="187960">
                <a:moveTo>
                  <a:pt x="406668" y="186194"/>
                </a:moveTo>
                <a:lnTo>
                  <a:pt x="13715" y="186194"/>
                </a:lnTo>
                <a:lnTo>
                  <a:pt x="20031" y="178435"/>
                </a:lnTo>
                <a:lnTo>
                  <a:pt x="400701" y="178435"/>
                </a:lnTo>
                <a:lnTo>
                  <a:pt x="399275" y="180187"/>
                </a:lnTo>
                <a:lnTo>
                  <a:pt x="411557" y="180187"/>
                </a:lnTo>
                <a:lnTo>
                  <a:pt x="406668" y="186194"/>
                </a:lnTo>
                <a:close/>
              </a:path>
              <a:path w="558800" h="187960">
                <a:moveTo>
                  <a:pt x="411557" y="180187"/>
                </a:moveTo>
                <a:lnTo>
                  <a:pt x="399275" y="180187"/>
                </a:lnTo>
                <a:lnTo>
                  <a:pt x="402970" y="178435"/>
                </a:lnTo>
                <a:lnTo>
                  <a:pt x="412983" y="178435"/>
                </a:lnTo>
                <a:lnTo>
                  <a:pt x="411557" y="1801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89437" y="3297097"/>
            <a:ext cx="0" cy="581025"/>
          </a:xfrm>
          <a:custGeom>
            <a:avLst/>
            <a:gdLst/>
            <a:ahLst/>
            <a:cxnLst/>
            <a:rect l="l" t="t" r="r" b="b"/>
            <a:pathLst>
              <a:path h="581025">
                <a:moveTo>
                  <a:pt x="0" y="0"/>
                </a:moveTo>
                <a:lnTo>
                  <a:pt x="0" y="58052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92523" y="3874084"/>
            <a:ext cx="200660" cy="180975"/>
          </a:xfrm>
          <a:custGeom>
            <a:avLst/>
            <a:gdLst/>
            <a:ahLst/>
            <a:cxnLst/>
            <a:rect l="l" t="t" r="r" b="b"/>
            <a:pathLst>
              <a:path w="200660" h="180975">
                <a:moveTo>
                  <a:pt x="6350" y="180505"/>
                </a:moveTo>
                <a:lnTo>
                  <a:pt x="0" y="173405"/>
                </a:lnTo>
                <a:lnTo>
                  <a:pt x="193738" y="0"/>
                </a:lnTo>
                <a:lnTo>
                  <a:pt x="200088" y="7099"/>
                </a:lnTo>
                <a:lnTo>
                  <a:pt x="6350" y="18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98391" y="3535679"/>
            <a:ext cx="226060" cy="341630"/>
          </a:xfrm>
          <a:custGeom>
            <a:avLst/>
            <a:gdLst/>
            <a:ahLst/>
            <a:cxnLst/>
            <a:rect l="l" t="t" r="r" b="b"/>
            <a:pathLst>
              <a:path w="226060" h="341629">
                <a:moveTo>
                  <a:pt x="0" y="0"/>
                </a:moveTo>
                <a:lnTo>
                  <a:pt x="225551" y="0"/>
                </a:lnTo>
                <a:lnTo>
                  <a:pt x="225551" y="341375"/>
                </a:lnTo>
                <a:lnTo>
                  <a:pt x="0" y="341375"/>
                </a:lnTo>
                <a:lnTo>
                  <a:pt x="0" y="0"/>
                </a:lnTo>
                <a:close/>
              </a:path>
            </a:pathLst>
          </a:custGeom>
          <a:solidFill>
            <a:srgbClr val="3A8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93146" y="3531082"/>
            <a:ext cx="235585" cy="351790"/>
          </a:xfrm>
          <a:custGeom>
            <a:avLst/>
            <a:gdLst/>
            <a:ahLst/>
            <a:cxnLst/>
            <a:rect l="l" t="t" r="r" b="b"/>
            <a:pathLst>
              <a:path w="235585" h="351789">
                <a:moveTo>
                  <a:pt x="235559" y="351307"/>
                </a:moveTo>
                <a:lnTo>
                  <a:pt x="0" y="351307"/>
                </a:lnTo>
                <a:lnTo>
                  <a:pt x="0" y="0"/>
                </a:lnTo>
                <a:lnTo>
                  <a:pt x="235559" y="0"/>
                </a:lnTo>
                <a:lnTo>
                  <a:pt x="23555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41782"/>
                </a:lnTo>
                <a:lnTo>
                  <a:pt x="4762" y="341782"/>
                </a:lnTo>
                <a:lnTo>
                  <a:pt x="9525" y="346544"/>
                </a:lnTo>
                <a:lnTo>
                  <a:pt x="235559" y="346544"/>
                </a:lnTo>
                <a:lnTo>
                  <a:pt x="235559" y="351307"/>
                </a:lnTo>
                <a:close/>
              </a:path>
              <a:path w="235585" h="35178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5585" h="351789">
                <a:moveTo>
                  <a:pt x="22603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6034" y="4762"/>
                </a:lnTo>
                <a:lnTo>
                  <a:pt x="226034" y="9525"/>
                </a:lnTo>
                <a:close/>
              </a:path>
              <a:path w="235585" h="351789">
                <a:moveTo>
                  <a:pt x="226034" y="346544"/>
                </a:moveTo>
                <a:lnTo>
                  <a:pt x="226034" y="4762"/>
                </a:lnTo>
                <a:lnTo>
                  <a:pt x="230797" y="9525"/>
                </a:lnTo>
                <a:lnTo>
                  <a:pt x="235559" y="9525"/>
                </a:lnTo>
                <a:lnTo>
                  <a:pt x="235559" y="341782"/>
                </a:lnTo>
                <a:lnTo>
                  <a:pt x="230797" y="341782"/>
                </a:lnTo>
                <a:lnTo>
                  <a:pt x="226034" y="346544"/>
                </a:lnTo>
                <a:close/>
              </a:path>
              <a:path w="235585" h="351789">
                <a:moveTo>
                  <a:pt x="235559" y="9525"/>
                </a:moveTo>
                <a:lnTo>
                  <a:pt x="230797" y="9525"/>
                </a:lnTo>
                <a:lnTo>
                  <a:pt x="226034" y="4762"/>
                </a:lnTo>
                <a:lnTo>
                  <a:pt x="235559" y="4762"/>
                </a:lnTo>
                <a:lnTo>
                  <a:pt x="235559" y="9525"/>
                </a:lnTo>
                <a:close/>
              </a:path>
              <a:path w="235585" h="351789">
                <a:moveTo>
                  <a:pt x="9525" y="346544"/>
                </a:moveTo>
                <a:lnTo>
                  <a:pt x="4762" y="341782"/>
                </a:lnTo>
                <a:lnTo>
                  <a:pt x="9525" y="341782"/>
                </a:lnTo>
                <a:lnTo>
                  <a:pt x="9525" y="346544"/>
                </a:lnTo>
                <a:close/>
              </a:path>
              <a:path w="235585" h="351789">
                <a:moveTo>
                  <a:pt x="226034" y="346544"/>
                </a:moveTo>
                <a:lnTo>
                  <a:pt x="9525" y="346544"/>
                </a:lnTo>
                <a:lnTo>
                  <a:pt x="9525" y="341782"/>
                </a:lnTo>
                <a:lnTo>
                  <a:pt x="226034" y="341782"/>
                </a:lnTo>
                <a:lnTo>
                  <a:pt x="226034" y="346544"/>
                </a:lnTo>
                <a:close/>
              </a:path>
              <a:path w="235585" h="351789">
                <a:moveTo>
                  <a:pt x="235559" y="346544"/>
                </a:moveTo>
                <a:lnTo>
                  <a:pt x="226034" y="346544"/>
                </a:lnTo>
                <a:lnTo>
                  <a:pt x="230797" y="341782"/>
                </a:lnTo>
                <a:lnTo>
                  <a:pt x="235559" y="341782"/>
                </a:lnTo>
                <a:lnTo>
                  <a:pt x="235559" y="346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30396" y="3639311"/>
            <a:ext cx="172720" cy="120650"/>
          </a:xfrm>
          <a:custGeom>
            <a:avLst/>
            <a:gdLst/>
            <a:ahLst/>
            <a:cxnLst/>
            <a:rect l="l" t="t" r="r" b="b"/>
            <a:pathLst>
              <a:path w="172720" h="120650">
                <a:moveTo>
                  <a:pt x="0" y="0"/>
                </a:moveTo>
                <a:lnTo>
                  <a:pt x="172212" y="0"/>
                </a:lnTo>
                <a:lnTo>
                  <a:pt x="172212" y="120396"/>
                </a:lnTo>
                <a:lnTo>
                  <a:pt x="0" y="1203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55020" y="3711702"/>
            <a:ext cx="939165" cy="227329"/>
          </a:xfrm>
          <a:custGeom>
            <a:avLst/>
            <a:gdLst/>
            <a:ahLst/>
            <a:cxnLst/>
            <a:rect l="l" t="t" r="r" b="b"/>
            <a:pathLst>
              <a:path w="939164" h="227329">
                <a:moveTo>
                  <a:pt x="936625" y="226758"/>
                </a:moveTo>
                <a:lnTo>
                  <a:pt x="0" y="9271"/>
                </a:lnTo>
                <a:lnTo>
                  <a:pt x="2158" y="0"/>
                </a:lnTo>
                <a:lnTo>
                  <a:pt x="938783" y="217487"/>
                </a:lnTo>
                <a:lnTo>
                  <a:pt x="936625" y="226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31975" y="1126236"/>
            <a:ext cx="2519680" cy="2592705"/>
          </a:xfrm>
          <a:custGeom>
            <a:avLst/>
            <a:gdLst/>
            <a:ahLst/>
            <a:cxnLst/>
            <a:rect l="l" t="t" r="r" b="b"/>
            <a:pathLst>
              <a:path w="2519679" h="2592704">
                <a:moveTo>
                  <a:pt x="2203704" y="2592324"/>
                </a:moveTo>
                <a:lnTo>
                  <a:pt x="0" y="2592324"/>
                </a:lnTo>
                <a:lnTo>
                  <a:pt x="0" y="0"/>
                </a:lnTo>
                <a:lnTo>
                  <a:pt x="2519172" y="0"/>
                </a:lnTo>
                <a:lnTo>
                  <a:pt x="2519172" y="2276855"/>
                </a:lnTo>
                <a:lnTo>
                  <a:pt x="2203704" y="2592324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32632" y="3400044"/>
            <a:ext cx="321563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27150" y="1120775"/>
            <a:ext cx="2529205" cy="2602230"/>
          </a:xfrm>
          <a:custGeom>
            <a:avLst/>
            <a:gdLst/>
            <a:ahLst/>
            <a:cxnLst/>
            <a:rect l="l" t="t" r="r" b="b"/>
            <a:pathLst>
              <a:path w="2529204" h="2602229">
                <a:moveTo>
                  <a:pt x="2209203" y="2601912"/>
                </a:moveTo>
                <a:lnTo>
                  <a:pt x="4762" y="2601912"/>
                </a:lnTo>
                <a:lnTo>
                  <a:pt x="3289" y="2601683"/>
                </a:lnTo>
                <a:lnTo>
                  <a:pt x="1968" y="2600998"/>
                </a:lnTo>
                <a:lnTo>
                  <a:pt x="914" y="2599944"/>
                </a:lnTo>
                <a:lnTo>
                  <a:pt x="228" y="2598623"/>
                </a:lnTo>
                <a:lnTo>
                  <a:pt x="0" y="2597150"/>
                </a:lnTo>
                <a:lnTo>
                  <a:pt x="0" y="4762"/>
                </a:lnTo>
                <a:lnTo>
                  <a:pt x="4762" y="0"/>
                </a:lnTo>
                <a:lnTo>
                  <a:pt x="2524125" y="0"/>
                </a:lnTo>
                <a:lnTo>
                  <a:pt x="252888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592387"/>
                </a:lnTo>
                <a:lnTo>
                  <a:pt x="4762" y="2592387"/>
                </a:lnTo>
                <a:lnTo>
                  <a:pt x="9525" y="2597150"/>
                </a:lnTo>
                <a:lnTo>
                  <a:pt x="2209203" y="2597150"/>
                </a:lnTo>
                <a:lnTo>
                  <a:pt x="2213825" y="2598305"/>
                </a:lnTo>
                <a:lnTo>
                  <a:pt x="2214778" y="2598305"/>
                </a:lnTo>
                <a:lnTo>
                  <a:pt x="2212568" y="2600515"/>
                </a:lnTo>
                <a:lnTo>
                  <a:pt x="2211590" y="2601277"/>
                </a:lnTo>
                <a:lnTo>
                  <a:pt x="2210435" y="2601747"/>
                </a:lnTo>
                <a:lnTo>
                  <a:pt x="2209203" y="2601912"/>
                </a:lnTo>
                <a:close/>
              </a:path>
              <a:path w="2529204" h="26022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529204" h="2602229">
                <a:moveTo>
                  <a:pt x="251936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519362" y="4762"/>
                </a:lnTo>
                <a:lnTo>
                  <a:pt x="2519362" y="9525"/>
                </a:lnTo>
                <a:close/>
              </a:path>
              <a:path w="2529204" h="2602229">
                <a:moveTo>
                  <a:pt x="2519362" y="2278507"/>
                </a:moveTo>
                <a:lnTo>
                  <a:pt x="2519362" y="4762"/>
                </a:lnTo>
                <a:lnTo>
                  <a:pt x="2524125" y="9525"/>
                </a:lnTo>
                <a:lnTo>
                  <a:pt x="2528887" y="9525"/>
                </a:lnTo>
                <a:lnTo>
                  <a:pt x="2528887" y="2277478"/>
                </a:lnTo>
                <a:lnTo>
                  <a:pt x="2524505" y="2277478"/>
                </a:lnTo>
                <a:lnTo>
                  <a:pt x="2522969" y="2277605"/>
                </a:lnTo>
                <a:lnTo>
                  <a:pt x="2519362" y="2278507"/>
                </a:lnTo>
                <a:close/>
              </a:path>
              <a:path w="2529204" h="2602229">
                <a:moveTo>
                  <a:pt x="2528887" y="9525"/>
                </a:moveTo>
                <a:lnTo>
                  <a:pt x="2524125" y="9525"/>
                </a:lnTo>
                <a:lnTo>
                  <a:pt x="2519362" y="4762"/>
                </a:lnTo>
                <a:lnTo>
                  <a:pt x="2528887" y="4762"/>
                </a:lnTo>
                <a:lnTo>
                  <a:pt x="2528887" y="9525"/>
                </a:lnTo>
                <a:close/>
              </a:path>
              <a:path w="2529204" h="2602229">
                <a:moveTo>
                  <a:pt x="2519362" y="2280259"/>
                </a:moveTo>
                <a:lnTo>
                  <a:pt x="2519362" y="2278507"/>
                </a:lnTo>
                <a:lnTo>
                  <a:pt x="2522969" y="2277605"/>
                </a:lnTo>
                <a:lnTo>
                  <a:pt x="2524505" y="2277478"/>
                </a:lnTo>
                <a:lnTo>
                  <a:pt x="2526004" y="2277846"/>
                </a:lnTo>
                <a:lnTo>
                  <a:pt x="2527300" y="2278684"/>
                </a:lnTo>
                <a:lnTo>
                  <a:pt x="2527443" y="2278862"/>
                </a:lnTo>
                <a:lnTo>
                  <a:pt x="2520759" y="2278862"/>
                </a:lnTo>
                <a:lnTo>
                  <a:pt x="2519362" y="2280259"/>
                </a:lnTo>
                <a:close/>
              </a:path>
              <a:path w="2529204" h="2602229">
                <a:moveTo>
                  <a:pt x="2528887" y="2282228"/>
                </a:moveTo>
                <a:lnTo>
                  <a:pt x="2528798" y="2281326"/>
                </a:lnTo>
                <a:lnTo>
                  <a:pt x="2528265" y="2279878"/>
                </a:lnTo>
                <a:lnTo>
                  <a:pt x="2527300" y="2278684"/>
                </a:lnTo>
                <a:lnTo>
                  <a:pt x="2526004" y="2277846"/>
                </a:lnTo>
                <a:lnTo>
                  <a:pt x="2524505" y="2277478"/>
                </a:lnTo>
                <a:lnTo>
                  <a:pt x="2528887" y="2277478"/>
                </a:lnTo>
                <a:lnTo>
                  <a:pt x="2528887" y="2282228"/>
                </a:lnTo>
                <a:close/>
              </a:path>
              <a:path w="2529204" h="2602229">
                <a:moveTo>
                  <a:pt x="2213825" y="2598305"/>
                </a:moveTo>
                <a:lnTo>
                  <a:pt x="2267572" y="2344064"/>
                </a:lnTo>
                <a:lnTo>
                  <a:pt x="2519362" y="2278507"/>
                </a:lnTo>
                <a:lnTo>
                  <a:pt x="2519362" y="2280259"/>
                </a:lnTo>
                <a:lnTo>
                  <a:pt x="2508601" y="2291020"/>
                </a:lnTo>
                <a:lnTo>
                  <a:pt x="2287207" y="2346363"/>
                </a:lnTo>
                <a:lnTo>
                  <a:pt x="2276805" y="2346363"/>
                </a:lnTo>
                <a:lnTo>
                  <a:pt x="2273338" y="2349830"/>
                </a:lnTo>
                <a:lnTo>
                  <a:pt x="2275938" y="2349830"/>
                </a:lnTo>
                <a:lnTo>
                  <a:pt x="2217995" y="2581626"/>
                </a:lnTo>
                <a:lnTo>
                  <a:pt x="2205837" y="2593784"/>
                </a:lnTo>
                <a:lnTo>
                  <a:pt x="2214956" y="2593784"/>
                </a:lnTo>
                <a:lnTo>
                  <a:pt x="2213825" y="2598305"/>
                </a:lnTo>
                <a:close/>
              </a:path>
              <a:path w="2529204" h="2602229">
                <a:moveTo>
                  <a:pt x="2522664" y="2282228"/>
                </a:moveTo>
                <a:lnTo>
                  <a:pt x="2519362" y="2282228"/>
                </a:lnTo>
                <a:lnTo>
                  <a:pt x="2519362" y="2280259"/>
                </a:lnTo>
                <a:lnTo>
                  <a:pt x="2520759" y="2278862"/>
                </a:lnTo>
                <a:lnTo>
                  <a:pt x="2522664" y="2282228"/>
                </a:lnTo>
                <a:close/>
              </a:path>
              <a:path w="2529204" h="2602229">
                <a:moveTo>
                  <a:pt x="2214778" y="2598305"/>
                </a:moveTo>
                <a:lnTo>
                  <a:pt x="2213825" y="2598305"/>
                </a:lnTo>
                <a:lnTo>
                  <a:pt x="2217995" y="2581626"/>
                </a:lnTo>
                <a:lnTo>
                  <a:pt x="2508601" y="2291020"/>
                </a:lnTo>
                <a:lnTo>
                  <a:pt x="2525280" y="2286850"/>
                </a:lnTo>
                <a:lnTo>
                  <a:pt x="2520759" y="2278862"/>
                </a:lnTo>
                <a:lnTo>
                  <a:pt x="2527443" y="2278862"/>
                </a:lnTo>
                <a:lnTo>
                  <a:pt x="2528265" y="2279878"/>
                </a:lnTo>
                <a:lnTo>
                  <a:pt x="2528798" y="2281326"/>
                </a:lnTo>
                <a:lnTo>
                  <a:pt x="2528849" y="2282875"/>
                </a:lnTo>
                <a:lnTo>
                  <a:pt x="2528392" y="2284349"/>
                </a:lnTo>
                <a:lnTo>
                  <a:pt x="2527490" y="2285593"/>
                </a:lnTo>
                <a:lnTo>
                  <a:pt x="2214778" y="2598305"/>
                </a:lnTo>
                <a:close/>
              </a:path>
              <a:path w="2529204" h="2602229">
                <a:moveTo>
                  <a:pt x="2508601" y="2291020"/>
                </a:moveTo>
                <a:lnTo>
                  <a:pt x="2519362" y="2280259"/>
                </a:lnTo>
                <a:lnTo>
                  <a:pt x="2519362" y="2282228"/>
                </a:lnTo>
                <a:lnTo>
                  <a:pt x="2522664" y="2282228"/>
                </a:lnTo>
                <a:lnTo>
                  <a:pt x="2525280" y="2286850"/>
                </a:lnTo>
                <a:lnTo>
                  <a:pt x="2508601" y="2291020"/>
                </a:lnTo>
                <a:close/>
              </a:path>
              <a:path w="2529204" h="2602229">
                <a:moveTo>
                  <a:pt x="2273338" y="2349830"/>
                </a:moveTo>
                <a:lnTo>
                  <a:pt x="2276805" y="2346363"/>
                </a:lnTo>
                <a:lnTo>
                  <a:pt x="2276111" y="2349136"/>
                </a:lnTo>
                <a:lnTo>
                  <a:pt x="2273338" y="2349830"/>
                </a:lnTo>
                <a:close/>
              </a:path>
              <a:path w="2529204" h="2602229">
                <a:moveTo>
                  <a:pt x="2276111" y="2349136"/>
                </a:moveTo>
                <a:lnTo>
                  <a:pt x="2276805" y="2346363"/>
                </a:lnTo>
                <a:lnTo>
                  <a:pt x="2287207" y="2346363"/>
                </a:lnTo>
                <a:lnTo>
                  <a:pt x="2276111" y="2349136"/>
                </a:lnTo>
                <a:close/>
              </a:path>
              <a:path w="2529204" h="2602229">
                <a:moveTo>
                  <a:pt x="2275938" y="2349830"/>
                </a:moveTo>
                <a:lnTo>
                  <a:pt x="2273338" y="2349830"/>
                </a:lnTo>
                <a:lnTo>
                  <a:pt x="2276111" y="2349136"/>
                </a:lnTo>
                <a:lnTo>
                  <a:pt x="2275938" y="2349830"/>
                </a:lnTo>
                <a:close/>
              </a:path>
              <a:path w="2529204" h="2602229">
                <a:moveTo>
                  <a:pt x="2205837" y="2593784"/>
                </a:moveTo>
                <a:lnTo>
                  <a:pt x="2217995" y="2581626"/>
                </a:lnTo>
                <a:lnTo>
                  <a:pt x="2215305" y="2592387"/>
                </a:lnTo>
                <a:lnTo>
                  <a:pt x="2209203" y="2592387"/>
                </a:lnTo>
                <a:lnTo>
                  <a:pt x="2205837" y="2593784"/>
                </a:lnTo>
                <a:close/>
              </a:path>
              <a:path w="2529204" h="2602229">
                <a:moveTo>
                  <a:pt x="9525" y="2597150"/>
                </a:moveTo>
                <a:lnTo>
                  <a:pt x="4762" y="2592387"/>
                </a:lnTo>
                <a:lnTo>
                  <a:pt x="9525" y="2592387"/>
                </a:lnTo>
                <a:lnTo>
                  <a:pt x="9525" y="2597150"/>
                </a:lnTo>
                <a:close/>
              </a:path>
              <a:path w="2529204" h="2602229">
                <a:moveTo>
                  <a:pt x="2209203" y="2597150"/>
                </a:moveTo>
                <a:lnTo>
                  <a:pt x="9525" y="2597150"/>
                </a:lnTo>
                <a:lnTo>
                  <a:pt x="9525" y="2592387"/>
                </a:lnTo>
                <a:lnTo>
                  <a:pt x="2205482" y="2592387"/>
                </a:lnTo>
                <a:lnTo>
                  <a:pt x="2204580" y="2595994"/>
                </a:lnTo>
                <a:lnTo>
                  <a:pt x="2209203" y="2597150"/>
                </a:lnTo>
                <a:close/>
              </a:path>
              <a:path w="2529204" h="2602229">
                <a:moveTo>
                  <a:pt x="2214956" y="2593784"/>
                </a:moveTo>
                <a:lnTo>
                  <a:pt x="2205837" y="2593784"/>
                </a:lnTo>
                <a:lnTo>
                  <a:pt x="2209203" y="2592387"/>
                </a:lnTo>
                <a:lnTo>
                  <a:pt x="2215305" y="2592387"/>
                </a:lnTo>
                <a:lnTo>
                  <a:pt x="2214956" y="2593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410652" y="1069022"/>
            <a:ext cx="9556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3A812E"/>
                </a:solidFill>
                <a:latin typeface="Arial" panose="020B0604020202090204"/>
                <a:cs typeface="Arial" panose="020B0604020202090204"/>
              </a:rPr>
              <a:t>Index</a:t>
            </a:r>
            <a:r>
              <a:rPr sz="1400" b="1" spc="-55" dirty="0">
                <a:solidFill>
                  <a:srgbClr val="3A812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5" dirty="0">
                <a:solidFill>
                  <a:srgbClr val="3A812E"/>
                </a:solidFill>
                <a:latin typeface="Arial" panose="020B0604020202090204"/>
                <a:cs typeface="Arial" panose="020B0604020202090204"/>
              </a:rPr>
              <a:t>table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23352" y="1289367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9170" y="0"/>
                </a:lnTo>
              </a:path>
            </a:pathLst>
          </a:custGeom>
          <a:ln w="9144">
            <a:solidFill>
              <a:srgbClr val="3A8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402522" y="1289367"/>
            <a:ext cx="445770" cy="0"/>
          </a:xfrm>
          <a:custGeom>
            <a:avLst/>
            <a:gdLst/>
            <a:ahLst/>
            <a:cxnLst/>
            <a:rect l="l" t="t" r="r" b="b"/>
            <a:pathLst>
              <a:path w="445769">
                <a:moveTo>
                  <a:pt x="0" y="0"/>
                </a:moveTo>
                <a:lnTo>
                  <a:pt x="4457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410652" y="1282382"/>
            <a:ext cx="3422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5" dirty="0">
                <a:latin typeface="Arial" panose="020B0604020202090204"/>
                <a:cs typeface="Arial" panose="020B0604020202090204"/>
              </a:rPr>
              <a:t>titl</a:t>
            </a:r>
            <a:r>
              <a:rPr sz="1400" b="1" i="1" dirty="0">
                <a:latin typeface="Arial" panose="020B0604020202090204"/>
                <a:cs typeface="Arial" panose="020B0604020202090204"/>
              </a:rPr>
              <a:t>e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23352" y="1502727"/>
            <a:ext cx="316230" cy="0"/>
          </a:xfrm>
          <a:custGeom>
            <a:avLst/>
            <a:gdLst/>
            <a:ahLst/>
            <a:cxnLst/>
            <a:rect l="l" t="t" r="r" b="b"/>
            <a:pathLst>
              <a:path w="316230">
                <a:moveTo>
                  <a:pt x="0" y="0"/>
                </a:moveTo>
                <a:lnTo>
                  <a:pt x="31622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00642" y="1502727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>
                <a:moveTo>
                  <a:pt x="0" y="0"/>
                </a:moveTo>
                <a:lnTo>
                  <a:pt x="7315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410652" y="1282382"/>
            <a:ext cx="188531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6580">
              <a:lnSpc>
                <a:spcPct val="100000"/>
              </a:lnSpc>
              <a:spcBef>
                <a:spcPts val="105"/>
              </a:spcBef>
              <a:tabLst>
                <a:tab pos="1189355" algn="l"/>
              </a:tabLst>
            </a:pPr>
            <a:r>
              <a:rPr sz="1400" spc="-5" dirty="0">
                <a:latin typeface="Arial" panose="020B0604020202090204"/>
                <a:cs typeface="Arial" panose="020B0604020202090204"/>
              </a:rPr>
              <a:t>Hash	</a:t>
            </a:r>
            <a:r>
              <a:rPr sz="1400" b="1" i="1" spc="-5" dirty="0">
                <a:latin typeface="Arial" panose="020B0604020202090204"/>
                <a:cs typeface="Arial" panose="020B0604020202090204"/>
              </a:rPr>
              <a:t>location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tabLst>
                <a:tab pos="635635" algn="l"/>
              </a:tabLst>
            </a:pPr>
            <a:r>
              <a:rPr sz="1400" spc="-5" dirty="0">
                <a:latin typeface="Arial" panose="020B0604020202090204"/>
                <a:cs typeface="Arial" panose="020B0604020202090204"/>
              </a:rPr>
              <a:t>title1	aaa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10652" y="2135822"/>
            <a:ext cx="40195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title</a:t>
            </a:r>
            <a:r>
              <a:rPr sz="1400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1  </a:t>
            </a:r>
            <a:r>
              <a:rPr sz="1400" spc="-5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title</a:t>
            </a:r>
            <a:r>
              <a:rPr sz="1400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1  </a:t>
            </a:r>
            <a:r>
              <a:rPr sz="1400" spc="-5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title</a:t>
            </a:r>
            <a:r>
              <a:rPr sz="1400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1  </a:t>
            </a:r>
            <a:r>
              <a:rPr sz="1400" spc="-5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title</a:t>
            </a:r>
            <a:r>
              <a:rPr sz="1400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1  </a:t>
            </a:r>
            <a:r>
              <a:rPr sz="1400" spc="-5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title</a:t>
            </a:r>
            <a:r>
              <a:rPr sz="1400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1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34222" y="1495742"/>
            <a:ext cx="1534795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753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 panose="020B0604020202090204"/>
                <a:cs typeface="Arial" panose="020B0604020202090204"/>
              </a:rPr>
              <a:t>202.0.1.98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577850">
              <a:lnSpc>
                <a:spcPct val="100000"/>
              </a:lnSpc>
            </a:pPr>
            <a:r>
              <a:rPr sz="1400" spc="-15" dirty="0">
                <a:latin typeface="Arial" panose="020B0604020202090204"/>
                <a:cs typeface="Arial" panose="020B0604020202090204"/>
              </a:rPr>
              <a:t>211.1.1.6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528320">
              <a:lnSpc>
                <a:spcPct val="100000"/>
              </a:lnSpc>
            </a:pPr>
            <a:r>
              <a:rPr sz="1400" spc="-5" dirty="0">
                <a:latin typeface="Arial" panose="020B0604020202090204"/>
                <a:cs typeface="Arial" panose="020B0604020202090204"/>
              </a:rPr>
              <a:t>172.2.1.20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tabLst>
                <a:tab pos="507365" algn="l"/>
              </a:tabLst>
            </a:pPr>
            <a:r>
              <a:rPr sz="1400" spc="-5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bbb	</a:t>
            </a:r>
            <a:r>
              <a:rPr sz="1400" spc="-20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111.22.22.22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tabLst>
                <a:tab pos="507365" algn="l"/>
              </a:tabLst>
            </a:pPr>
            <a:r>
              <a:rPr sz="1400" spc="-5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bbb	</a:t>
            </a:r>
            <a:r>
              <a:rPr sz="1400" spc="-20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111.22.22.22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tabLst>
                <a:tab pos="507365" algn="l"/>
              </a:tabLst>
            </a:pPr>
            <a:r>
              <a:rPr sz="1400" spc="-5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bbb	</a:t>
            </a:r>
            <a:r>
              <a:rPr sz="1400" spc="-20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111.22.22.22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tabLst>
                <a:tab pos="507365" algn="l"/>
              </a:tabLst>
            </a:pPr>
            <a:r>
              <a:rPr sz="1400" spc="-5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bbb	</a:t>
            </a:r>
            <a:r>
              <a:rPr sz="1400" spc="-20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111.22.22.22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tabLst>
                <a:tab pos="507365" algn="l"/>
              </a:tabLst>
            </a:pPr>
            <a:r>
              <a:rPr sz="1400" spc="-5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bbb	</a:t>
            </a:r>
            <a:r>
              <a:rPr sz="1400" spc="-20" dirty="0">
                <a:solidFill>
                  <a:srgbClr val="FF3300"/>
                </a:solidFill>
                <a:latin typeface="Arial" panose="020B0604020202090204"/>
                <a:cs typeface="Arial" panose="020B0604020202090204"/>
              </a:rPr>
              <a:t>111.22.22.22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94040" y="3500437"/>
            <a:ext cx="1000125" cy="1075690"/>
          </a:xfrm>
          <a:custGeom>
            <a:avLst/>
            <a:gdLst/>
            <a:ahLst/>
            <a:cxnLst/>
            <a:rect l="l" t="t" r="r" b="b"/>
            <a:pathLst>
              <a:path w="1000125" h="1075689">
                <a:moveTo>
                  <a:pt x="938753" y="47192"/>
                </a:moveTo>
                <a:lnTo>
                  <a:pt x="920140" y="29908"/>
                </a:lnTo>
                <a:lnTo>
                  <a:pt x="999909" y="0"/>
                </a:lnTo>
                <a:lnTo>
                  <a:pt x="990183" y="33235"/>
                </a:lnTo>
                <a:lnTo>
                  <a:pt x="951712" y="33235"/>
                </a:lnTo>
                <a:lnTo>
                  <a:pt x="938753" y="47192"/>
                </a:lnTo>
                <a:close/>
              </a:path>
              <a:path w="1000125" h="1075689">
                <a:moveTo>
                  <a:pt x="957369" y="64478"/>
                </a:moveTo>
                <a:lnTo>
                  <a:pt x="938753" y="47192"/>
                </a:lnTo>
                <a:lnTo>
                  <a:pt x="951712" y="33235"/>
                </a:lnTo>
                <a:lnTo>
                  <a:pt x="970330" y="50520"/>
                </a:lnTo>
                <a:lnTo>
                  <a:pt x="957369" y="64478"/>
                </a:lnTo>
                <a:close/>
              </a:path>
              <a:path w="1000125" h="1075689">
                <a:moveTo>
                  <a:pt x="975982" y="81762"/>
                </a:moveTo>
                <a:lnTo>
                  <a:pt x="957369" y="64478"/>
                </a:lnTo>
                <a:lnTo>
                  <a:pt x="970330" y="50520"/>
                </a:lnTo>
                <a:lnTo>
                  <a:pt x="951712" y="33235"/>
                </a:lnTo>
                <a:lnTo>
                  <a:pt x="990183" y="33235"/>
                </a:lnTo>
                <a:lnTo>
                  <a:pt x="975982" y="81762"/>
                </a:lnTo>
                <a:close/>
              </a:path>
              <a:path w="1000125" h="1075689">
                <a:moveTo>
                  <a:pt x="18618" y="1075436"/>
                </a:moveTo>
                <a:lnTo>
                  <a:pt x="0" y="1058164"/>
                </a:lnTo>
                <a:lnTo>
                  <a:pt x="938753" y="47192"/>
                </a:lnTo>
                <a:lnTo>
                  <a:pt x="957369" y="64478"/>
                </a:lnTo>
                <a:lnTo>
                  <a:pt x="18618" y="1075436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67555" y="2060448"/>
            <a:ext cx="618744" cy="617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061683" y="1338618"/>
            <a:ext cx="925065" cy="7722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415447" y="145508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?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231140"/>
            <a:ext cx="21590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索引污染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800" y="3806862"/>
            <a:ext cx="751281" cy="64512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03812" y="5646127"/>
            <a:ext cx="753160" cy="64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59150" y="2316187"/>
            <a:ext cx="5010543" cy="3324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752" y="1927860"/>
            <a:ext cx="1072896" cy="1295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6300" y="1595437"/>
            <a:ext cx="2104898" cy="4152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39113" y="3654425"/>
            <a:ext cx="390398" cy="389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7513" y="2130425"/>
            <a:ext cx="390398" cy="389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1501" y="3519487"/>
            <a:ext cx="390398" cy="3898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70576" y="5481637"/>
            <a:ext cx="390398" cy="3898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31239" y="3054032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攻击者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85072" y="1797151"/>
            <a:ext cx="2525395" cy="542925"/>
          </a:xfrm>
          <a:custGeom>
            <a:avLst/>
            <a:gdLst/>
            <a:ahLst/>
            <a:cxnLst/>
            <a:rect l="l" t="t" r="r" b="b"/>
            <a:pathLst>
              <a:path w="2525395" h="542925">
                <a:moveTo>
                  <a:pt x="2449468" y="510001"/>
                </a:moveTo>
                <a:lnTo>
                  <a:pt x="0" y="9321"/>
                </a:lnTo>
                <a:lnTo>
                  <a:pt x="1904" y="0"/>
                </a:lnTo>
                <a:lnTo>
                  <a:pt x="2451374" y="500667"/>
                </a:lnTo>
                <a:lnTo>
                  <a:pt x="2449468" y="510001"/>
                </a:lnTo>
                <a:close/>
              </a:path>
              <a:path w="2525395" h="542925">
                <a:moveTo>
                  <a:pt x="2516433" y="513816"/>
                </a:moveTo>
                <a:lnTo>
                  <a:pt x="2468130" y="513816"/>
                </a:lnTo>
                <a:lnTo>
                  <a:pt x="2470035" y="504482"/>
                </a:lnTo>
                <a:lnTo>
                  <a:pt x="2451374" y="500667"/>
                </a:lnTo>
                <a:lnTo>
                  <a:pt x="2458046" y="468007"/>
                </a:lnTo>
                <a:lnTo>
                  <a:pt x="2516433" y="513816"/>
                </a:lnTo>
                <a:close/>
              </a:path>
              <a:path w="2525395" h="542925">
                <a:moveTo>
                  <a:pt x="2468130" y="513816"/>
                </a:moveTo>
                <a:lnTo>
                  <a:pt x="2449468" y="510001"/>
                </a:lnTo>
                <a:lnTo>
                  <a:pt x="2451374" y="500667"/>
                </a:lnTo>
                <a:lnTo>
                  <a:pt x="2470035" y="504482"/>
                </a:lnTo>
                <a:lnTo>
                  <a:pt x="2468130" y="513816"/>
                </a:lnTo>
                <a:close/>
              </a:path>
              <a:path w="2525395" h="542925">
                <a:moveTo>
                  <a:pt x="2442794" y="542670"/>
                </a:moveTo>
                <a:lnTo>
                  <a:pt x="2449468" y="510001"/>
                </a:lnTo>
                <a:lnTo>
                  <a:pt x="2468130" y="513816"/>
                </a:lnTo>
                <a:lnTo>
                  <a:pt x="2516433" y="513816"/>
                </a:lnTo>
                <a:lnTo>
                  <a:pt x="2525077" y="520598"/>
                </a:lnTo>
                <a:lnTo>
                  <a:pt x="2442794" y="54267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25865" y="1994204"/>
            <a:ext cx="446405" cy="1522730"/>
          </a:xfrm>
          <a:custGeom>
            <a:avLst/>
            <a:gdLst/>
            <a:ahLst/>
            <a:cxnLst/>
            <a:rect l="l" t="t" r="r" b="b"/>
            <a:pathLst>
              <a:path w="446405" h="1522729">
                <a:moveTo>
                  <a:pt x="404926" y="1450007"/>
                </a:moveTo>
                <a:lnTo>
                  <a:pt x="0" y="2565"/>
                </a:lnTo>
                <a:lnTo>
                  <a:pt x="9169" y="0"/>
                </a:lnTo>
                <a:lnTo>
                  <a:pt x="414096" y="1447443"/>
                </a:lnTo>
                <a:lnTo>
                  <a:pt x="404926" y="1450007"/>
                </a:lnTo>
                <a:close/>
              </a:path>
              <a:path w="446405" h="1522729">
                <a:moveTo>
                  <a:pt x="440425" y="1468348"/>
                </a:moveTo>
                <a:lnTo>
                  <a:pt x="410057" y="1468348"/>
                </a:lnTo>
                <a:lnTo>
                  <a:pt x="419226" y="1465783"/>
                </a:lnTo>
                <a:lnTo>
                  <a:pt x="414096" y="1447443"/>
                </a:lnTo>
                <a:lnTo>
                  <a:pt x="446201" y="1438465"/>
                </a:lnTo>
                <a:lnTo>
                  <a:pt x="440425" y="1468348"/>
                </a:lnTo>
                <a:close/>
              </a:path>
              <a:path w="446405" h="1522729">
                <a:moveTo>
                  <a:pt x="410057" y="1468348"/>
                </a:moveTo>
                <a:lnTo>
                  <a:pt x="404926" y="1450007"/>
                </a:lnTo>
                <a:lnTo>
                  <a:pt x="414096" y="1447443"/>
                </a:lnTo>
                <a:lnTo>
                  <a:pt x="419226" y="1465783"/>
                </a:lnTo>
                <a:lnTo>
                  <a:pt x="410057" y="1468348"/>
                </a:lnTo>
                <a:close/>
              </a:path>
              <a:path w="446405" h="1522729">
                <a:moveTo>
                  <a:pt x="430034" y="1522107"/>
                </a:moveTo>
                <a:lnTo>
                  <a:pt x="372808" y="1458988"/>
                </a:lnTo>
                <a:lnTo>
                  <a:pt x="404926" y="1450007"/>
                </a:lnTo>
                <a:lnTo>
                  <a:pt x="410057" y="1468348"/>
                </a:lnTo>
                <a:lnTo>
                  <a:pt x="440425" y="1468348"/>
                </a:lnTo>
                <a:lnTo>
                  <a:pt x="430034" y="1522107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19261" y="1927529"/>
            <a:ext cx="5193030" cy="1971039"/>
          </a:xfrm>
          <a:custGeom>
            <a:avLst/>
            <a:gdLst/>
            <a:ahLst/>
            <a:cxnLst/>
            <a:rect l="l" t="t" r="r" b="b"/>
            <a:pathLst>
              <a:path w="5193030" h="1971039">
                <a:moveTo>
                  <a:pt x="5119817" y="1939413"/>
                </a:moveTo>
                <a:lnTo>
                  <a:pt x="0" y="8915"/>
                </a:lnTo>
                <a:lnTo>
                  <a:pt x="3352" y="0"/>
                </a:lnTo>
                <a:lnTo>
                  <a:pt x="5123180" y="1930496"/>
                </a:lnTo>
                <a:lnTo>
                  <a:pt x="5119817" y="1939413"/>
                </a:lnTo>
                <a:close/>
              </a:path>
              <a:path w="5193030" h="1971039">
                <a:moveTo>
                  <a:pt x="5178265" y="1946135"/>
                </a:moveTo>
                <a:lnTo>
                  <a:pt x="5137645" y="1946135"/>
                </a:lnTo>
                <a:lnTo>
                  <a:pt x="5141010" y="1937219"/>
                </a:lnTo>
                <a:lnTo>
                  <a:pt x="5123180" y="1930496"/>
                </a:lnTo>
                <a:lnTo>
                  <a:pt x="5134940" y="1899310"/>
                </a:lnTo>
                <a:lnTo>
                  <a:pt x="5178265" y="1946135"/>
                </a:lnTo>
                <a:close/>
              </a:path>
              <a:path w="5193030" h="1971039">
                <a:moveTo>
                  <a:pt x="5137645" y="1946135"/>
                </a:moveTo>
                <a:lnTo>
                  <a:pt x="5119817" y="1939413"/>
                </a:lnTo>
                <a:lnTo>
                  <a:pt x="5123180" y="1930496"/>
                </a:lnTo>
                <a:lnTo>
                  <a:pt x="5141010" y="1937219"/>
                </a:lnTo>
                <a:lnTo>
                  <a:pt x="5137645" y="1946135"/>
                </a:lnTo>
                <a:close/>
              </a:path>
              <a:path w="5193030" h="1971039">
                <a:moveTo>
                  <a:pt x="5108054" y="1970608"/>
                </a:moveTo>
                <a:lnTo>
                  <a:pt x="5119817" y="1939413"/>
                </a:lnTo>
                <a:lnTo>
                  <a:pt x="5137645" y="1946135"/>
                </a:lnTo>
                <a:lnTo>
                  <a:pt x="5178265" y="1946135"/>
                </a:lnTo>
                <a:lnTo>
                  <a:pt x="5192801" y="1961845"/>
                </a:lnTo>
                <a:lnTo>
                  <a:pt x="5108054" y="1970608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79230" y="1966976"/>
            <a:ext cx="3080385" cy="3557904"/>
          </a:xfrm>
          <a:custGeom>
            <a:avLst/>
            <a:gdLst/>
            <a:ahLst/>
            <a:cxnLst/>
            <a:rect l="l" t="t" r="r" b="b"/>
            <a:pathLst>
              <a:path w="3080385" h="3557904">
                <a:moveTo>
                  <a:pt x="3026710" y="3503030"/>
                </a:moveTo>
                <a:lnTo>
                  <a:pt x="0" y="6223"/>
                </a:lnTo>
                <a:lnTo>
                  <a:pt x="7213" y="0"/>
                </a:lnTo>
                <a:lnTo>
                  <a:pt x="3033919" y="3496790"/>
                </a:lnTo>
                <a:lnTo>
                  <a:pt x="3026710" y="3503030"/>
                </a:lnTo>
                <a:close/>
              </a:path>
              <a:path w="3080385" h="3557904">
                <a:moveTo>
                  <a:pt x="3069954" y="3517430"/>
                </a:moveTo>
                <a:lnTo>
                  <a:pt x="3039173" y="3517430"/>
                </a:lnTo>
                <a:lnTo>
                  <a:pt x="3046387" y="3511194"/>
                </a:lnTo>
                <a:lnTo>
                  <a:pt x="3033919" y="3496790"/>
                </a:lnTo>
                <a:lnTo>
                  <a:pt x="3059125" y="3474974"/>
                </a:lnTo>
                <a:lnTo>
                  <a:pt x="3069954" y="3517430"/>
                </a:lnTo>
                <a:close/>
              </a:path>
              <a:path w="3080385" h="3557904">
                <a:moveTo>
                  <a:pt x="3039173" y="3517430"/>
                </a:moveTo>
                <a:lnTo>
                  <a:pt x="3026710" y="3503030"/>
                </a:lnTo>
                <a:lnTo>
                  <a:pt x="3033919" y="3496790"/>
                </a:lnTo>
                <a:lnTo>
                  <a:pt x="3046387" y="3511194"/>
                </a:lnTo>
                <a:lnTo>
                  <a:pt x="3039173" y="3517430"/>
                </a:lnTo>
                <a:close/>
              </a:path>
              <a:path w="3080385" h="3557904">
                <a:moveTo>
                  <a:pt x="3080181" y="3557524"/>
                </a:moveTo>
                <a:lnTo>
                  <a:pt x="3001505" y="3524846"/>
                </a:lnTo>
                <a:lnTo>
                  <a:pt x="3026710" y="3503030"/>
                </a:lnTo>
                <a:lnTo>
                  <a:pt x="3039173" y="3517430"/>
                </a:lnTo>
                <a:lnTo>
                  <a:pt x="3069954" y="3517430"/>
                </a:lnTo>
                <a:lnTo>
                  <a:pt x="3080181" y="355752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40952" y="4490720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3300"/>
                </a:solidFill>
                <a:latin typeface="宋体" pitchFamily="2" charset="-122"/>
                <a:cs typeface="宋体" pitchFamily="2" charset="-122"/>
              </a:rPr>
              <a:t>可控节点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44427" y="3825557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文件共享网络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84540" y="6268720"/>
            <a:ext cx="22415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 panose="020B0604020202090204"/>
                <a:cs typeface="Arial" panose="020B0604020202090204"/>
              </a:rPr>
              <a:t>4</a:t>
            </a:r>
            <a:r>
              <a:rPr sz="1400" dirty="0">
                <a:latin typeface="Arial" panose="020B0604020202090204"/>
                <a:cs typeface="Arial" panose="020B0604020202090204"/>
              </a:rPr>
              <a:t>8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90152" y="1361757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污染后的文件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7052" y="1288732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源文件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06502" y="2657157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3300"/>
                </a:solidFill>
                <a:latin typeface="宋体" pitchFamily="2" charset="-122"/>
                <a:cs typeface="宋体" pitchFamily="2" charset="-122"/>
              </a:rPr>
              <a:t>可控节点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30465" y="4673282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3300"/>
                </a:solidFill>
                <a:latin typeface="宋体" pitchFamily="2" charset="-122"/>
                <a:cs typeface="宋体" pitchFamily="2" charset="-122"/>
              </a:rPr>
              <a:t>可控节点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45915" y="6329045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3300"/>
                </a:solidFill>
                <a:latin typeface="宋体" pitchFamily="2" charset="-122"/>
                <a:cs typeface="宋体" pitchFamily="2" charset="-122"/>
              </a:rPr>
              <a:t>可控节点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231140"/>
            <a:ext cx="21590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索引污染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800" y="3806862"/>
            <a:ext cx="751281" cy="64512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29000" y="5298947"/>
            <a:ext cx="618744" cy="617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29271" y="2642616"/>
            <a:ext cx="515112" cy="618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59150" y="3119437"/>
            <a:ext cx="5010543" cy="3169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97513" y="2233612"/>
            <a:ext cx="2450973" cy="853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11501" y="3519487"/>
            <a:ext cx="390398" cy="389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11637" y="2880855"/>
            <a:ext cx="2913380" cy="2477135"/>
          </a:xfrm>
          <a:custGeom>
            <a:avLst/>
            <a:gdLst/>
            <a:ahLst/>
            <a:cxnLst/>
            <a:rect l="l" t="t" r="r" b="b"/>
            <a:pathLst>
              <a:path w="2913379" h="2477135">
                <a:moveTo>
                  <a:pt x="61147" y="2431232"/>
                </a:moveTo>
                <a:lnTo>
                  <a:pt x="54980" y="2423976"/>
                </a:lnTo>
                <a:lnTo>
                  <a:pt x="2906801" y="0"/>
                </a:lnTo>
                <a:lnTo>
                  <a:pt x="2912973" y="7264"/>
                </a:lnTo>
                <a:lnTo>
                  <a:pt x="61147" y="2431232"/>
                </a:lnTo>
                <a:close/>
              </a:path>
              <a:path w="2913379" h="2477135">
                <a:moveTo>
                  <a:pt x="0" y="2476957"/>
                </a:moveTo>
                <a:lnTo>
                  <a:pt x="33388" y="2398572"/>
                </a:lnTo>
                <a:lnTo>
                  <a:pt x="54980" y="2423976"/>
                </a:lnTo>
                <a:lnTo>
                  <a:pt x="40462" y="2436317"/>
                </a:lnTo>
                <a:lnTo>
                  <a:pt x="46634" y="2443568"/>
                </a:lnTo>
                <a:lnTo>
                  <a:pt x="71633" y="2443568"/>
                </a:lnTo>
                <a:lnTo>
                  <a:pt x="82740" y="2456637"/>
                </a:lnTo>
                <a:lnTo>
                  <a:pt x="0" y="2476957"/>
                </a:lnTo>
                <a:close/>
              </a:path>
              <a:path w="2913379" h="2477135">
                <a:moveTo>
                  <a:pt x="46634" y="2443568"/>
                </a:moveTo>
                <a:lnTo>
                  <a:pt x="40462" y="2436317"/>
                </a:lnTo>
                <a:lnTo>
                  <a:pt x="54980" y="2423976"/>
                </a:lnTo>
                <a:lnTo>
                  <a:pt x="61147" y="2431232"/>
                </a:lnTo>
                <a:lnTo>
                  <a:pt x="46634" y="2443568"/>
                </a:lnTo>
                <a:close/>
              </a:path>
              <a:path w="2913379" h="2477135">
                <a:moveTo>
                  <a:pt x="71633" y="2443568"/>
                </a:moveTo>
                <a:lnTo>
                  <a:pt x="46634" y="2443568"/>
                </a:lnTo>
                <a:lnTo>
                  <a:pt x="61147" y="2431232"/>
                </a:lnTo>
                <a:lnTo>
                  <a:pt x="71633" y="2443568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13868" y="3099727"/>
            <a:ext cx="726440" cy="536575"/>
          </a:xfrm>
          <a:custGeom>
            <a:avLst/>
            <a:gdLst/>
            <a:ahLst/>
            <a:cxnLst/>
            <a:rect l="l" t="t" r="r" b="b"/>
            <a:pathLst>
              <a:path w="726440" h="536575">
                <a:moveTo>
                  <a:pt x="5638" y="536308"/>
                </a:moveTo>
                <a:lnTo>
                  <a:pt x="0" y="528637"/>
                </a:lnTo>
                <a:lnTo>
                  <a:pt x="720725" y="0"/>
                </a:lnTo>
                <a:lnTo>
                  <a:pt x="726363" y="7670"/>
                </a:lnTo>
                <a:lnTo>
                  <a:pt x="5638" y="5363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85768" y="4633976"/>
            <a:ext cx="574040" cy="662305"/>
          </a:xfrm>
          <a:custGeom>
            <a:avLst/>
            <a:gdLst/>
            <a:ahLst/>
            <a:cxnLst/>
            <a:rect l="l" t="t" r="r" b="b"/>
            <a:pathLst>
              <a:path w="574039" h="662304">
                <a:moveTo>
                  <a:pt x="7213" y="661860"/>
                </a:moveTo>
                <a:lnTo>
                  <a:pt x="0" y="655637"/>
                </a:lnTo>
                <a:lnTo>
                  <a:pt x="566737" y="0"/>
                </a:lnTo>
                <a:lnTo>
                  <a:pt x="573951" y="6223"/>
                </a:lnTo>
                <a:lnTo>
                  <a:pt x="7213" y="661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384540" y="6268720"/>
            <a:ext cx="22415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 panose="020B0604020202090204"/>
                <a:cs typeface="Arial" panose="020B0604020202090204"/>
              </a:rPr>
              <a:t>4</a:t>
            </a:r>
            <a:r>
              <a:rPr sz="1400" dirty="0">
                <a:latin typeface="Arial" panose="020B0604020202090204"/>
                <a:cs typeface="Arial" panose="020B0604020202090204"/>
              </a:rPr>
              <a:t>9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7340" y="2397125"/>
            <a:ext cx="562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902030302020204"/>
                <a:cs typeface="Comic Sans MS" panose="030F0902030302020204"/>
              </a:rPr>
              <a:t>A</a:t>
            </a:r>
            <a:r>
              <a:rPr sz="1800" dirty="0">
                <a:latin typeface="Comic Sans MS" panose="030F0902030302020204"/>
                <a:cs typeface="Comic Sans MS" panose="030F0902030302020204"/>
              </a:rPr>
              <a:t>lice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07740" y="6207125"/>
            <a:ext cx="425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 panose="030F0902030302020204"/>
                <a:cs typeface="Comic Sans MS" panose="030F0902030302020204"/>
              </a:rPr>
              <a:t>B</a:t>
            </a:r>
            <a:r>
              <a:rPr sz="1800" spc="-5" dirty="0">
                <a:latin typeface="Comic Sans MS" panose="030F0902030302020204"/>
                <a:cs typeface="Comic Sans MS" panose="030F0902030302020204"/>
              </a:rPr>
              <a:t>o</a:t>
            </a:r>
            <a:r>
              <a:rPr sz="1800" dirty="0">
                <a:latin typeface="Comic Sans MS" panose="030F0902030302020204"/>
                <a:cs typeface="Comic Sans MS" panose="030F0902030302020204"/>
              </a:rPr>
              <a:t>b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952" y="1793557"/>
            <a:ext cx="322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通过普通用户继续传播污染文件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200" dirty="0">
                <a:latin typeface="Arial Black" panose="020B0A04020102020204" charset="0"/>
              </a:rPr>
            </a:fld>
            <a:endParaRPr lang="en-US" altLang="zh-CN" sz="1200" dirty="0">
              <a:latin typeface="Arial Black" panose="020B0A04020102020204" charset="0"/>
            </a:endParaRPr>
          </a:p>
        </p:txBody>
      </p:sp>
      <p:sp>
        <p:nvSpPr>
          <p:cNvPr id="20483" name="Rectangle 3"/>
          <p:cNvSpPr txBox="1"/>
          <p:nvPr/>
        </p:nvSpPr>
        <p:spPr>
          <a:xfrm>
            <a:off x="571818" y="1356360"/>
            <a:ext cx="8215312" cy="12144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800" b="1" dirty="0">
                <a:latin typeface="Arial" panose="020B0604020202090204" pitchFamily="34" charset="0"/>
              </a:rPr>
              <a:t>信息内容安全目标：</a:t>
            </a:r>
            <a:endParaRPr lang="zh-CN" altLang="en-US" sz="1800" b="1" dirty="0">
              <a:latin typeface="Arial" panose="020B060402020209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1800" b="1" dirty="0">
                <a:latin typeface="Arial" panose="020B0604020202090204" pitchFamily="34" charset="0"/>
              </a:rPr>
              <a:t>剔除非授权信息（非法信息、泄密信息、垃圾邮件等）</a:t>
            </a:r>
            <a:endParaRPr lang="zh-CN" altLang="en-US" sz="1800" b="1" dirty="0">
              <a:latin typeface="Arial" panose="020B060402020209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1800" b="1" dirty="0">
                <a:latin typeface="Arial" panose="020B0604020202090204" pitchFamily="34" charset="0"/>
              </a:rPr>
              <a:t>保护授权信息（知识产权）</a:t>
            </a:r>
            <a:endParaRPr lang="zh-CN" altLang="en-US" sz="1800" b="1" dirty="0">
              <a:latin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</a:pPr>
            <a:endParaRPr lang="en-US" altLang="zh-CN" sz="1800" b="1" dirty="0">
              <a:solidFill>
                <a:srgbClr val="0000FF"/>
              </a:solidFill>
              <a:latin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Arial" panose="020B0604020202090204" pitchFamily="34" charset="0"/>
              </a:rPr>
              <a:t>政治性方面</a:t>
            </a:r>
            <a:r>
              <a:rPr lang="zh-CN" altLang="en-US" sz="1800" b="1" dirty="0">
                <a:latin typeface="Arial" panose="020B0604020202090204" pitchFamily="34" charset="0"/>
              </a:rPr>
              <a:t>：防止来自国内外反动势力的攻击、诬陷和西方的和平演变    </a:t>
            </a:r>
            <a:endParaRPr lang="zh-CN" altLang="en-US" sz="1800" b="1" dirty="0">
              <a:latin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1800" b="1" dirty="0">
                <a:latin typeface="Arial" panose="020B0604020202090204" pitchFamily="34" charset="0"/>
              </a:rPr>
              <a:t>                      图谋；</a:t>
            </a:r>
            <a:endParaRPr lang="zh-CN" altLang="en-US" sz="1800" b="1" dirty="0">
              <a:latin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Arial" panose="020B0604020202090204" pitchFamily="34" charset="0"/>
              </a:rPr>
              <a:t>健康性方面</a:t>
            </a:r>
            <a:r>
              <a:rPr lang="zh-CN" altLang="en-US" sz="1800" b="1" dirty="0">
                <a:latin typeface="Arial" panose="020B0604020202090204" pitchFamily="34" charset="0"/>
              </a:rPr>
              <a:t>：剔除色情、淫秽和暴力内容等；</a:t>
            </a:r>
            <a:endParaRPr lang="zh-CN" altLang="en-US" sz="1800" b="1" dirty="0">
              <a:latin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Arial" panose="020B0604020202090204" pitchFamily="34" charset="0"/>
              </a:rPr>
              <a:t>保密性方面</a:t>
            </a:r>
            <a:r>
              <a:rPr lang="zh-CN" altLang="en-US" sz="1800" b="1" dirty="0">
                <a:latin typeface="Arial" panose="020B0604020202090204" pitchFamily="34" charset="0"/>
              </a:rPr>
              <a:t>：防止国家和企业机密被窃取、泄露和流失；</a:t>
            </a:r>
            <a:endParaRPr lang="zh-CN" altLang="en-US" sz="1800" b="1" dirty="0">
              <a:latin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Arial" panose="020B0604020202090204" pitchFamily="34" charset="0"/>
              </a:rPr>
              <a:t>隐私性方面</a:t>
            </a:r>
            <a:r>
              <a:rPr lang="zh-CN" altLang="en-US" sz="1800" b="1" dirty="0">
                <a:latin typeface="Arial" panose="020B0604020202090204" pitchFamily="34" charset="0"/>
              </a:rPr>
              <a:t>：防止个人隐私被盗取、倒卖、滥用和扩散；</a:t>
            </a:r>
            <a:endParaRPr lang="zh-CN" altLang="en-US" sz="1800" b="1" dirty="0">
              <a:latin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Arial" panose="020B0604020202090204" pitchFamily="34" charset="0"/>
              </a:rPr>
              <a:t>产权性方面</a:t>
            </a:r>
            <a:r>
              <a:rPr lang="zh-CN" altLang="en-US" sz="1800" b="1" dirty="0">
                <a:latin typeface="Arial" panose="020B0604020202090204" pitchFamily="34" charset="0"/>
              </a:rPr>
              <a:t>：防止知识产权被剽窃、盗用等。</a:t>
            </a:r>
            <a:endParaRPr lang="zh-CN" altLang="en-US" sz="1800" b="1" dirty="0">
              <a:latin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Arial" panose="020B0604020202090204" pitchFamily="34" charset="0"/>
              </a:rPr>
              <a:t>破环性方面</a:t>
            </a:r>
            <a:r>
              <a:rPr lang="zh-CN" altLang="en-US" sz="1800" b="1" dirty="0">
                <a:latin typeface="Arial" panose="020B0604020202090204" pitchFamily="34" charset="0"/>
              </a:rPr>
              <a:t>：防止病毒、垃圾邮件、网络蠕虫等恶意信息耗费网络资源。</a:t>
            </a:r>
            <a:endParaRPr lang="zh-CN" altLang="en-US" sz="1800" b="1" dirty="0">
              <a:latin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</a:pPr>
            <a:endParaRPr lang="zh-CN" altLang="en-US" sz="1800" dirty="0">
              <a:latin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1800" b="1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80352"/>
            <a:ext cx="32258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资源占用攻击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33052" y="3169729"/>
            <a:ext cx="2758668" cy="27814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18490" y="1212850"/>
            <a:ext cx="509460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63550" indent="-342900" algn="just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5600" algn="l"/>
              </a:tabLst>
            </a:pPr>
            <a:r>
              <a:rPr sz="2400" dirty="0">
                <a:latin typeface="宋体" pitchFamily="2" charset="-122"/>
                <a:cs typeface="宋体" pitchFamily="2" charset="-122"/>
              </a:rPr>
              <a:t>在共享网络形成之前，种子节点 少，文件块分布不均匀，这时对 种子节点采取资源占用攻击，可 以将共享网络扼杀。</a:t>
            </a:r>
            <a:endParaRPr sz="2400">
              <a:latin typeface="宋体" pitchFamily="2" charset="-122"/>
              <a:cs typeface="宋体" pitchFamily="2" charset="-122"/>
            </a:endParaRPr>
          </a:p>
          <a:p>
            <a:pPr marR="5080" algn="r">
              <a:lnSpc>
                <a:spcPct val="100000"/>
              </a:lnSpc>
              <a:spcBef>
                <a:spcPts val="730"/>
              </a:spcBef>
            </a:pPr>
            <a:r>
              <a:rPr sz="1800" dirty="0">
                <a:latin typeface="Comic Sans MS" panose="030F0902030302020204"/>
                <a:cs typeface="Comic Sans MS" panose="030F0902030302020204"/>
              </a:rPr>
              <a:t>S</a:t>
            </a:r>
            <a:r>
              <a:rPr sz="1800" spc="-5" dirty="0">
                <a:latin typeface="Comic Sans MS" panose="030F0902030302020204"/>
                <a:cs typeface="Comic Sans MS" panose="030F0902030302020204"/>
              </a:rPr>
              <a:t>ee</a:t>
            </a:r>
            <a:r>
              <a:rPr sz="1800" dirty="0">
                <a:latin typeface="Comic Sans MS" panose="030F0902030302020204"/>
                <a:cs typeface="Comic Sans MS" panose="030F0902030302020204"/>
              </a:rPr>
              <a:t>d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34534" y="3670300"/>
            <a:ext cx="608330" cy="1947545"/>
          </a:xfrm>
          <a:custGeom>
            <a:avLst/>
            <a:gdLst/>
            <a:ahLst/>
            <a:cxnLst/>
            <a:rect l="l" t="t" r="r" b="b"/>
            <a:pathLst>
              <a:path w="608329" h="1947545">
                <a:moveTo>
                  <a:pt x="553415" y="78097"/>
                </a:moveTo>
                <a:lnTo>
                  <a:pt x="526021" y="69951"/>
                </a:lnTo>
                <a:lnTo>
                  <a:pt x="591540" y="0"/>
                </a:lnTo>
                <a:lnTo>
                  <a:pt x="601693" y="57556"/>
                </a:lnTo>
                <a:lnTo>
                  <a:pt x="559523" y="57556"/>
                </a:lnTo>
                <a:lnTo>
                  <a:pt x="553415" y="78097"/>
                </a:lnTo>
                <a:close/>
              </a:path>
              <a:path w="608329" h="1947545">
                <a:moveTo>
                  <a:pt x="580795" y="86240"/>
                </a:moveTo>
                <a:lnTo>
                  <a:pt x="553415" y="78097"/>
                </a:lnTo>
                <a:lnTo>
                  <a:pt x="559523" y="57556"/>
                </a:lnTo>
                <a:lnTo>
                  <a:pt x="586905" y="65697"/>
                </a:lnTo>
                <a:lnTo>
                  <a:pt x="580795" y="86240"/>
                </a:lnTo>
                <a:close/>
              </a:path>
              <a:path w="608329" h="1947545">
                <a:moveTo>
                  <a:pt x="608190" y="94386"/>
                </a:moveTo>
                <a:lnTo>
                  <a:pt x="580795" y="86240"/>
                </a:lnTo>
                <a:lnTo>
                  <a:pt x="586905" y="65697"/>
                </a:lnTo>
                <a:lnTo>
                  <a:pt x="559523" y="57556"/>
                </a:lnTo>
                <a:lnTo>
                  <a:pt x="601693" y="57556"/>
                </a:lnTo>
                <a:lnTo>
                  <a:pt x="608190" y="94386"/>
                </a:lnTo>
                <a:close/>
              </a:path>
              <a:path w="608329" h="1947545">
                <a:moveTo>
                  <a:pt x="27381" y="1947176"/>
                </a:moveTo>
                <a:lnTo>
                  <a:pt x="0" y="1939023"/>
                </a:lnTo>
                <a:lnTo>
                  <a:pt x="553415" y="78097"/>
                </a:lnTo>
                <a:lnTo>
                  <a:pt x="580795" y="86240"/>
                </a:lnTo>
                <a:lnTo>
                  <a:pt x="27381" y="19471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78793" y="3525837"/>
            <a:ext cx="540385" cy="2092960"/>
          </a:xfrm>
          <a:custGeom>
            <a:avLst/>
            <a:gdLst/>
            <a:ahLst/>
            <a:cxnLst/>
            <a:rect l="l" t="t" r="r" b="b"/>
            <a:pathLst>
              <a:path w="540385" h="2092960">
                <a:moveTo>
                  <a:pt x="484692" y="79967"/>
                </a:moveTo>
                <a:lnTo>
                  <a:pt x="456920" y="73253"/>
                </a:lnTo>
                <a:lnTo>
                  <a:pt x="518718" y="0"/>
                </a:lnTo>
                <a:lnTo>
                  <a:pt x="532350" y="59143"/>
                </a:lnTo>
                <a:lnTo>
                  <a:pt x="489724" y="59143"/>
                </a:lnTo>
                <a:lnTo>
                  <a:pt x="484692" y="79967"/>
                </a:lnTo>
                <a:close/>
              </a:path>
              <a:path w="540385" h="2092960">
                <a:moveTo>
                  <a:pt x="512466" y="86680"/>
                </a:moveTo>
                <a:lnTo>
                  <a:pt x="484692" y="79967"/>
                </a:lnTo>
                <a:lnTo>
                  <a:pt x="489724" y="59143"/>
                </a:lnTo>
                <a:lnTo>
                  <a:pt x="517499" y="65849"/>
                </a:lnTo>
                <a:lnTo>
                  <a:pt x="512466" y="86680"/>
                </a:lnTo>
                <a:close/>
              </a:path>
              <a:path w="540385" h="2092960">
                <a:moveTo>
                  <a:pt x="540245" y="93395"/>
                </a:moveTo>
                <a:lnTo>
                  <a:pt x="512466" y="86680"/>
                </a:lnTo>
                <a:lnTo>
                  <a:pt x="517499" y="65849"/>
                </a:lnTo>
                <a:lnTo>
                  <a:pt x="489724" y="59143"/>
                </a:lnTo>
                <a:lnTo>
                  <a:pt x="532350" y="59143"/>
                </a:lnTo>
                <a:lnTo>
                  <a:pt x="540245" y="93395"/>
                </a:lnTo>
                <a:close/>
              </a:path>
              <a:path w="540385" h="2092960">
                <a:moveTo>
                  <a:pt x="27787" y="2092502"/>
                </a:moveTo>
                <a:lnTo>
                  <a:pt x="0" y="2085797"/>
                </a:lnTo>
                <a:lnTo>
                  <a:pt x="484692" y="79967"/>
                </a:lnTo>
                <a:lnTo>
                  <a:pt x="512466" y="86680"/>
                </a:lnTo>
                <a:lnTo>
                  <a:pt x="27787" y="20925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53656" y="2444495"/>
            <a:ext cx="618744" cy="617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98435" y="4029455"/>
            <a:ext cx="515112" cy="618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61112" y="2864700"/>
            <a:ext cx="797560" cy="312420"/>
          </a:xfrm>
          <a:custGeom>
            <a:avLst/>
            <a:gdLst/>
            <a:ahLst/>
            <a:cxnLst/>
            <a:rect l="l" t="t" r="r" b="b"/>
            <a:pathLst>
              <a:path w="797559" h="312419">
                <a:moveTo>
                  <a:pt x="85457" y="284972"/>
                </a:moveTo>
                <a:lnTo>
                  <a:pt x="75716" y="258111"/>
                </a:lnTo>
                <a:lnTo>
                  <a:pt x="787285" y="0"/>
                </a:lnTo>
                <a:lnTo>
                  <a:pt x="797039" y="26873"/>
                </a:lnTo>
                <a:lnTo>
                  <a:pt x="85457" y="284972"/>
                </a:lnTo>
                <a:close/>
              </a:path>
              <a:path w="797559" h="312419">
                <a:moveTo>
                  <a:pt x="95199" y="311835"/>
                </a:moveTo>
                <a:lnTo>
                  <a:pt x="0" y="300774"/>
                </a:lnTo>
                <a:lnTo>
                  <a:pt x="65976" y="231254"/>
                </a:lnTo>
                <a:lnTo>
                  <a:pt x="75716" y="258111"/>
                </a:lnTo>
                <a:lnTo>
                  <a:pt x="55575" y="265417"/>
                </a:lnTo>
                <a:lnTo>
                  <a:pt x="65316" y="292277"/>
                </a:lnTo>
                <a:lnTo>
                  <a:pt x="88106" y="292277"/>
                </a:lnTo>
                <a:lnTo>
                  <a:pt x="95199" y="311835"/>
                </a:lnTo>
                <a:close/>
              </a:path>
              <a:path w="797559" h="312419">
                <a:moveTo>
                  <a:pt x="65316" y="292277"/>
                </a:moveTo>
                <a:lnTo>
                  <a:pt x="55575" y="265417"/>
                </a:lnTo>
                <a:lnTo>
                  <a:pt x="75716" y="258111"/>
                </a:lnTo>
                <a:lnTo>
                  <a:pt x="85457" y="284972"/>
                </a:lnTo>
                <a:lnTo>
                  <a:pt x="65316" y="292277"/>
                </a:lnTo>
                <a:close/>
              </a:path>
              <a:path w="797559" h="312419">
                <a:moveTo>
                  <a:pt x="88106" y="292277"/>
                </a:moveTo>
                <a:lnTo>
                  <a:pt x="65316" y="292277"/>
                </a:lnTo>
                <a:lnTo>
                  <a:pt x="85457" y="284972"/>
                </a:lnTo>
                <a:lnTo>
                  <a:pt x="88106" y="292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89675" y="3741737"/>
            <a:ext cx="944244" cy="588645"/>
          </a:xfrm>
          <a:custGeom>
            <a:avLst/>
            <a:gdLst/>
            <a:ahLst/>
            <a:cxnLst/>
            <a:rect l="l" t="t" r="r" b="b"/>
            <a:pathLst>
              <a:path w="944245" h="588645">
                <a:moveTo>
                  <a:pt x="50546" y="81432"/>
                </a:moveTo>
                <a:lnTo>
                  <a:pt x="0" y="0"/>
                </a:lnTo>
                <a:lnTo>
                  <a:pt x="95478" y="8420"/>
                </a:lnTo>
                <a:lnTo>
                  <a:pt x="87412" y="21526"/>
                </a:lnTo>
                <a:lnTo>
                  <a:pt x="62242" y="21526"/>
                </a:lnTo>
                <a:lnTo>
                  <a:pt x="47269" y="45859"/>
                </a:lnTo>
                <a:lnTo>
                  <a:pt x="65525" y="57091"/>
                </a:lnTo>
                <a:lnTo>
                  <a:pt x="50546" y="81432"/>
                </a:lnTo>
                <a:close/>
              </a:path>
              <a:path w="944245" h="588645">
                <a:moveTo>
                  <a:pt x="65525" y="57091"/>
                </a:moveTo>
                <a:lnTo>
                  <a:pt x="47269" y="45859"/>
                </a:lnTo>
                <a:lnTo>
                  <a:pt x="62242" y="21526"/>
                </a:lnTo>
                <a:lnTo>
                  <a:pt x="80499" y="32759"/>
                </a:lnTo>
                <a:lnTo>
                  <a:pt x="65525" y="57091"/>
                </a:lnTo>
                <a:close/>
              </a:path>
              <a:path w="944245" h="588645">
                <a:moveTo>
                  <a:pt x="80499" y="32759"/>
                </a:moveTo>
                <a:lnTo>
                  <a:pt x="62242" y="21526"/>
                </a:lnTo>
                <a:lnTo>
                  <a:pt x="87412" y="21526"/>
                </a:lnTo>
                <a:lnTo>
                  <a:pt x="80499" y="32759"/>
                </a:lnTo>
                <a:close/>
              </a:path>
              <a:path w="944245" h="588645">
                <a:moveTo>
                  <a:pt x="929131" y="588429"/>
                </a:moveTo>
                <a:lnTo>
                  <a:pt x="65525" y="57091"/>
                </a:lnTo>
                <a:lnTo>
                  <a:pt x="80499" y="32759"/>
                </a:lnTo>
                <a:lnTo>
                  <a:pt x="944105" y="564095"/>
                </a:lnTo>
                <a:lnTo>
                  <a:pt x="929131" y="588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13476" y="30205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745216" y="245363"/>
                </a:moveTo>
                <a:lnTo>
                  <a:pt x="457200" y="245363"/>
                </a:lnTo>
                <a:lnTo>
                  <a:pt x="614172" y="0"/>
                </a:lnTo>
                <a:lnTo>
                  <a:pt x="598932" y="225551"/>
                </a:lnTo>
                <a:lnTo>
                  <a:pt x="757003" y="225551"/>
                </a:lnTo>
                <a:lnTo>
                  <a:pt x="745216" y="245363"/>
                </a:lnTo>
                <a:close/>
              </a:path>
              <a:path w="914400" h="914400">
                <a:moveTo>
                  <a:pt x="6096" y="617219"/>
                </a:moveTo>
                <a:lnTo>
                  <a:pt x="156972" y="498347"/>
                </a:lnTo>
                <a:lnTo>
                  <a:pt x="0" y="365759"/>
                </a:lnTo>
                <a:lnTo>
                  <a:pt x="195072" y="323087"/>
                </a:lnTo>
                <a:lnTo>
                  <a:pt x="15239" y="97535"/>
                </a:lnTo>
                <a:lnTo>
                  <a:pt x="309372" y="268223"/>
                </a:lnTo>
                <a:lnTo>
                  <a:pt x="731616" y="268223"/>
                </a:lnTo>
                <a:lnTo>
                  <a:pt x="707136" y="309371"/>
                </a:lnTo>
                <a:lnTo>
                  <a:pt x="893064" y="344423"/>
                </a:lnTo>
                <a:lnTo>
                  <a:pt x="745236" y="443483"/>
                </a:lnTo>
                <a:lnTo>
                  <a:pt x="894881" y="548639"/>
                </a:lnTo>
                <a:lnTo>
                  <a:pt x="713232" y="548639"/>
                </a:lnTo>
                <a:lnTo>
                  <a:pt x="723590" y="589787"/>
                </a:lnTo>
                <a:lnTo>
                  <a:pt x="239268" y="589787"/>
                </a:lnTo>
                <a:lnTo>
                  <a:pt x="6096" y="617219"/>
                </a:lnTo>
                <a:close/>
              </a:path>
              <a:path w="914400" h="914400">
                <a:moveTo>
                  <a:pt x="731616" y="268223"/>
                </a:moveTo>
                <a:lnTo>
                  <a:pt x="309372" y="268223"/>
                </a:lnTo>
                <a:lnTo>
                  <a:pt x="353568" y="97535"/>
                </a:lnTo>
                <a:lnTo>
                  <a:pt x="457200" y="245363"/>
                </a:lnTo>
                <a:lnTo>
                  <a:pt x="745216" y="245363"/>
                </a:lnTo>
                <a:lnTo>
                  <a:pt x="731616" y="268223"/>
                </a:lnTo>
                <a:close/>
              </a:path>
              <a:path w="914400" h="914400">
                <a:moveTo>
                  <a:pt x="757003" y="225551"/>
                </a:moveTo>
                <a:lnTo>
                  <a:pt x="598932" y="225551"/>
                </a:lnTo>
                <a:lnTo>
                  <a:pt x="778763" y="188975"/>
                </a:lnTo>
                <a:lnTo>
                  <a:pt x="757003" y="225551"/>
                </a:lnTo>
                <a:close/>
              </a:path>
              <a:path w="914400" h="914400">
                <a:moveTo>
                  <a:pt x="914400" y="562355"/>
                </a:moveTo>
                <a:lnTo>
                  <a:pt x="713232" y="548639"/>
                </a:lnTo>
                <a:lnTo>
                  <a:pt x="894881" y="548639"/>
                </a:lnTo>
                <a:lnTo>
                  <a:pt x="914400" y="562355"/>
                </a:lnTo>
                <a:close/>
              </a:path>
              <a:path w="914400" h="914400">
                <a:moveTo>
                  <a:pt x="201168" y="746759"/>
                </a:moveTo>
                <a:lnTo>
                  <a:pt x="239268" y="589787"/>
                </a:lnTo>
                <a:lnTo>
                  <a:pt x="723590" y="589787"/>
                </a:lnTo>
                <a:lnTo>
                  <a:pt x="729345" y="612647"/>
                </a:lnTo>
                <a:lnTo>
                  <a:pt x="592836" y="612647"/>
                </a:lnTo>
                <a:lnTo>
                  <a:pt x="590005" y="632459"/>
                </a:lnTo>
                <a:lnTo>
                  <a:pt x="446532" y="632459"/>
                </a:lnTo>
                <a:lnTo>
                  <a:pt x="437610" y="661415"/>
                </a:lnTo>
                <a:lnTo>
                  <a:pt x="326136" y="661415"/>
                </a:lnTo>
                <a:lnTo>
                  <a:pt x="201168" y="746759"/>
                </a:lnTo>
                <a:close/>
              </a:path>
              <a:path w="914400" h="914400">
                <a:moveTo>
                  <a:pt x="768096" y="766571"/>
                </a:moveTo>
                <a:lnTo>
                  <a:pt x="592836" y="612647"/>
                </a:lnTo>
                <a:lnTo>
                  <a:pt x="729345" y="612647"/>
                </a:lnTo>
                <a:lnTo>
                  <a:pt x="768096" y="766571"/>
                </a:lnTo>
                <a:close/>
              </a:path>
              <a:path w="914400" h="914400">
                <a:moveTo>
                  <a:pt x="560832" y="836676"/>
                </a:moveTo>
                <a:lnTo>
                  <a:pt x="446532" y="632459"/>
                </a:lnTo>
                <a:lnTo>
                  <a:pt x="590005" y="632459"/>
                </a:lnTo>
                <a:lnTo>
                  <a:pt x="560832" y="836676"/>
                </a:lnTo>
                <a:close/>
              </a:path>
              <a:path w="914400" h="914400">
                <a:moveTo>
                  <a:pt x="359663" y="914399"/>
                </a:moveTo>
                <a:lnTo>
                  <a:pt x="326136" y="661415"/>
                </a:lnTo>
                <a:lnTo>
                  <a:pt x="437610" y="661415"/>
                </a:lnTo>
                <a:lnTo>
                  <a:pt x="359663" y="91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02846" y="3002800"/>
            <a:ext cx="942340" cy="955675"/>
          </a:xfrm>
          <a:custGeom>
            <a:avLst/>
            <a:gdLst/>
            <a:ahLst/>
            <a:cxnLst/>
            <a:rect l="l" t="t" r="r" b="b"/>
            <a:pathLst>
              <a:path w="942340" h="955675">
                <a:moveTo>
                  <a:pt x="475070" y="261175"/>
                </a:moveTo>
                <a:lnTo>
                  <a:pt x="463753" y="261175"/>
                </a:lnTo>
                <a:lnTo>
                  <a:pt x="471665" y="261023"/>
                </a:lnTo>
                <a:lnTo>
                  <a:pt x="467593" y="255191"/>
                </a:lnTo>
                <a:lnTo>
                  <a:pt x="631355" y="0"/>
                </a:lnTo>
                <a:lnTo>
                  <a:pt x="630122" y="17881"/>
                </a:lnTo>
                <a:lnTo>
                  <a:pt x="620585" y="17881"/>
                </a:lnTo>
                <a:lnTo>
                  <a:pt x="619307" y="36416"/>
                </a:lnTo>
                <a:lnTo>
                  <a:pt x="475070" y="261175"/>
                </a:lnTo>
                <a:close/>
              </a:path>
              <a:path w="942340" h="955675">
                <a:moveTo>
                  <a:pt x="619307" y="36416"/>
                </a:moveTo>
                <a:lnTo>
                  <a:pt x="620585" y="17881"/>
                </a:lnTo>
                <a:lnTo>
                  <a:pt x="629335" y="20789"/>
                </a:lnTo>
                <a:lnTo>
                  <a:pt x="619307" y="36416"/>
                </a:lnTo>
                <a:close/>
              </a:path>
              <a:path w="942340" h="955675">
                <a:moveTo>
                  <a:pt x="604608" y="249567"/>
                </a:moveTo>
                <a:lnTo>
                  <a:pt x="619307" y="36416"/>
                </a:lnTo>
                <a:lnTo>
                  <a:pt x="629335" y="20789"/>
                </a:lnTo>
                <a:lnTo>
                  <a:pt x="620585" y="17881"/>
                </a:lnTo>
                <a:lnTo>
                  <a:pt x="630122" y="17881"/>
                </a:lnTo>
                <a:lnTo>
                  <a:pt x="614971" y="237715"/>
                </a:lnTo>
                <a:lnTo>
                  <a:pt x="608838" y="238975"/>
                </a:lnTo>
                <a:lnTo>
                  <a:pt x="614540" y="243966"/>
                </a:lnTo>
                <a:lnTo>
                  <a:pt x="631867" y="243966"/>
                </a:lnTo>
                <a:lnTo>
                  <a:pt x="604608" y="249567"/>
                </a:lnTo>
                <a:close/>
              </a:path>
              <a:path w="942340" h="955675">
                <a:moveTo>
                  <a:pt x="197921" y="337624"/>
                </a:moveTo>
                <a:lnTo>
                  <a:pt x="6642" y="98501"/>
                </a:lnTo>
                <a:lnTo>
                  <a:pt x="30604" y="112394"/>
                </a:lnTo>
                <a:lnTo>
                  <a:pt x="29946" y="112394"/>
                </a:lnTo>
                <a:lnTo>
                  <a:pt x="23837" y="119481"/>
                </a:lnTo>
                <a:lnTo>
                  <a:pt x="45802" y="132217"/>
                </a:lnTo>
                <a:lnTo>
                  <a:pt x="208816" y="336003"/>
                </a:lnTo>
                <a:lnTo>
                  <a:pt x="205435" y="336003"/>
                </a:lnTo>
                <a:lnTo>
                  <a:pt x="197921" y="337624"/>
                </a:lnTo>
                <a:close/>
              </a:path>
              <a:path w="942340" h="955675">
                <a:moveTo>
                  <a:pt x="325336" y="284568"/>
                </a:moveTo>
                <a:lnTo>
                  <a:pt x="315493" y="284568"/>
                </a:lnTo>
                <a:lnTo>
                  <a:pt x="322491" y="281635"/>
                </a:lnTo>
                <a:lnTo>
                  <a:pt x="317064" y="278488"/>
                </a:lnTo>
                <a:lnTo>
                  <a:pt x="362115" y="104152"/>
                </a:lnTo>
                <a:lnTo>
                  <a:pt x="370780" y="116560"/>
                </a:lnTo>
                <a:lnTo>
                  <a:pt x="368744" y="116560"/>
                </a:lnTo>
                <a:lnTo>
                  <a:pt x="360235" y="118097"/>
                </a:lnTo>
                <a:lnTo>
                  <a:pt x="366156" y="126575"/>
                </a:lnTo>
                <a:lnTo>
                  <a:pt x="325336" y="284568"/>
                </a:lnTo>
                <a:close/>
              </a:path>
              <a:path w="942340" h="955675">
                <a:moveTo>
                  <a:pt x="45802" y="132217"/>
                </a:moveTo>
                <a:lnTo>
                  <a:pt x="23837" y="119481"/>
                </a:lnTo>
                <a:lnTo>
                  <a:pt x="29946" y="112394"/>
                </a:lnTo>
                <a:lnTo>
                  <a:pt x="45802" y="132217"/>
                </a:lnTo>
                <a:close/>
              </a:path>
              <a:path w="942340" h="955675">
                <a:moveTo>
                  <a:pt x="323151" y="293027"/>
                </a:moveTo>
                <a:lnTo>
                  <a:pt x="45802" y="132217"/>
                </a:lnTo>
                <a:lnTo>
                  <a:pt x="29946" y="112394"/>
                </a:lnTo>
                <a:lnTo>
                  <a:pt x="30604" y="112394"/>
                </a:lnTo>
                <a:lnTo>
                  <a:pt x="317064" y="278488"/>
                </a:lnTo>
                <a:lnTo>
                  <a:pt x="315493" y="284568"/>
                </a:lnTo>
                <a:lnTo>
                  <a:pt x="325336" y="284568"/>
                </a:lnTo>
                <a:lnTo>
                  <a:pt x="323151" y="293027"/>
                </a:lnTo>
                <a:close/>
              </a:path>
              <a:path w="942340" h="955675">
                <a:moveTo>
                  <a:pt x="366156" y="126575"/>
                </a:moveTo>
                <a:lnTo>
                  <a:pt x="360235" y="118097"/>
                </a:lnTo>
                <a:lnTo>
                  <a:pt x="368744" y="116560"/>
                </a:lnTo>
                <a:lnTo>
                  <a:pt x="366156" y="126575"/>
                </a:lnTo>
                <a:close/>
              </a:path>
              <a:path w="942340" h="955675">
                <a:moveTo>
                  <a:pt x="467931" y="272300"/>
                </a:moveTo>
                <a:lnTo>
                  <a:pt x="366156" y="126575"/>
                </a:lnTo>
                <a:lnTo>
                  <a:pt x="368744" y="116560"/>
                </a:lnTo>
                <a:lnTo>
                  <a:pt x="370780" y="116560"/>
                </a:lnTo>
                <a:lnTo>
                  <a:pt x="467593" y="255191"/>
                </a:lnTo>
                <a:lnTo>
                  <a:pt x="463753" y="261175"/>
                </a:lnTo>
                <a:lnTo>
                  <a:pt x="475070" y="261175"/>
                </a:lnTo>
                <a:lnTo>
                  <a:pt x="467931" y="272300"/>
                </a:lnTo>
                <a:close/>
              </a:path>
              <a:path w="942340" h="955675">
                <a:moveTo>
                  <a:pt x="631867" y="243966"/>
                </a:moveTo>
                <a:lnTo>
                  <a:pt x="614540" y="243966"/>
                </a:lnTo>
                <a:lnTo>
                  <a:pt x="614971" y="237715"/>
                </a:lnTo>
                <a:lnTo>
                  <a:pt x="798182" y="200075"/>
                </a:lnTo>
                <a:lnTo>
                  <a:pt x="795594" y="204482"/>
                </a:lnTo>
                <a:lnTo>
                  <a:pt x="784542" y="204482"/>
                </a:lnTo>
                <a:lnTo>
                  <a:pt x="779124" y="213710"/>
                </a:lnTo>
                <a:lnTo>
                  <a:pt x="631867" y="243966"/>
                </a:lnTo>
                <a:close/>
              </a:path>
              <a:path w="942340" h="955675">
                <a:moveTo>
                  <a:pt x="779124" y="213710"/>
                </a:moveTo>
                <a:lnTo>
                  <a:pt x="784542" y="204482"/>
                </a:lnTo>
                <a:lnTo>
                  <a:pt x="789609" y="211556"/>
                </a:lnTo>
                <a:lnTo>
                  <a:pt x="779124" y="213710"/>
                </a:lnTo>
                <a:close/>
              </a:path>
              <a:path w="942340" h="955675">
                <a:moveTo>
                  <a:pt x="891334" y="365217"/>
                </a:moveTo>
                <a:lnTo>
                  <a:pt x="710082" y="331317"/>
                </a:lnTo>
                <a:lnTo>
                  <a:pt x="779124" y="213710"/>
                </a:lnTo>
                <a:lnTo>
                  <a:pt x="789609" y="211556"/>
                </a:lnTo>
                <a:lnTo>
                  <a:pt x="784542" y="204482"/>
                </a:lnTo>
                <a:lnTo>
                  <a:pt x="795594" y="204482"/>
                </a:lnTo>
                <a:lnTo>
                  <a:pt x="725889" y="323202"/>
                </a:lnTo>
                <a:lnTo>
                  <a:pt x="718489" y="323202"/>
                </a:lnTo>
                <a:lnTo>
                  <a:pt x="721728" y="330288"/>
                </a:lnTo>
                <a:lnTo>
                  <a:pt x="756378" y="330288"/>
                </a:lnTo>
                <a:lnTo>
                  <a:pt x="908408" y="358724"/>
                </a:lnTo>
                <a:lnTo>
                  <a:pt x="901026" y="358724"/>
                </a:lnTo>
                <a:lnTo>
                  <a:pt x="891334" y="365217"/>
                </a:lnTo>
                <a:close/>
              </a:path>
              <a:path w="942340" h="955675">
                <a:moveTo>
                  <a:pt x="614540" y="243966"/>
                </a:moveTo>
                <a:lnTo>
                  <a:pt x="608838" y="238975"/>
                </a:lnTo>
                <a:lnTo>
                  <a:pt x="614971" y="237715"/>
                </a:lnTo>
                <a:lnTo>
                  <a:pt x="614540" y="243966"/>
                </a:lnTo>
                <a:close/>
              </a:path>
              <a:path w="942340" h="955675">
                <a:moveTo>
                  <a:pt x="463753" y="261175"/>
                </a:moveTo>
                <a:lnTo>
                  <a:pt x="467593" y="255191"/>
                </a:lnTo>
                <a:lnTo>
                  <a:pt x="471665" y="261023"/>
                </a:lnTo>
                <a:lnTo>
                  <a:pt x="463753" y="261175"/>
                </a:lnTo>
                <a:close/>
              </a:path>
              <a:path w="942340" h="955675">
                <a:moveTo>
                  <a:pt x="315493" y="284568"/>
                </a:moveTo>
                <a:lnTo>
                  <a:pt x="317064" y="278488"/>
                </a:lnTo>
                <a:lnTo>
                  <a:pt x="322491" y="281635"/>
                </a:lnTo>
                <a:lnTo>
                  <a:pt x="315493" y="284568"/>
                </a:lnTo>
                <a:close/>
              </a:path>
              <a:path w="942340" h="955675">
                <a:moveTo>
                  <a:pt x="721728" y="330288"/>
                </a:moveTo>
                <a:lnTo>
                  <a:pt x="718489" y="323202"/>
                </a:lnTo>
                <a:lnTo>
                  <a:pt x="725156" y="324449"/>
                </a:lnTo>
                <a:lnTo>
                  <a:pt x="721728" y="330288"/>
                </a:lnTo>
                <a:close/>
              </a:path>
              <a:path w="942340" h="955675">
                <a:moveTo>
                  <a:pt x="725156" y="324449"/>
                </a:moveTo>
                <a:lnTo>
                  <a:pt x="718489" y="323202"/>
                </a:lnTo>
                <a:lnTo>
                  <a:pt x="725889" y="323202"/>
                </a:lnTo>
                <a:lnTo>
                  <a:pt x="725156" y="324449"/>
                </a:lnTo>
                <a:close/>
              </a:path>
              <a:path w="942340" h="955675">
                <a:moveTo>
                  <a:pt x="756378" y="330288"/>
                </a:moveTo>
                <a:lnTo>
                  <a:pt x="721728" y="330288"/>
                </a:lnTo>
                <a:lnTo>
                  <a:pt x="725156" y="324449"/>
                </a:lnTo>
                <a:lnTo>
                  <a:pt x="756378" y="330288"/>
                </a:lnTo>
                <a:close/>
              </a:path>
              <a:path w="942340" h="955675">
                <a:moveTo>
                  <a:pt x="202730" y="343636"/>
                </a:moveTo>
                <a:lnTo>
                  <a:pt x="197921" y="337624"/>
                </a:lnTo>
                <a:lnTo>
                  <a:pt x="205435" y="336003"/>
                </a:lnTo>
                <a:lnTo>
                  <a:pt x="202730" y="343636"/>
                </a:lnTo>
                <a:close/>
              </a:path>
              <a:path w="942340" h="955675">
                <a:moveTo>
                  <a:pt x="214922" y="343636"/>
                </a:moveTo>
                <a:lnTo>
                  <a:pt x="202730" y="343636"/>
                </a:lnTo>
                <a:lnTo>
                  <a:pt x="205435" y="336003"/>
                </a:lnTo>
                <a:lnTo>
                  <a:pt x="208816" y="336003"/>
                </a:lnTo>
                <a:lnTo>
                  <a:pt x="214922" y="343636"/>
                </a:lnTo>
                <a:close/>
              </a:path>
              <a:path w="942340" h="955675">
                <a:moveTo>
                  <a:pt x="160597" y="516539"/>
                </a:moveTo>
                <a:lnTo>
                  <a:pt x="126" y="380288"/>
                </a:lnTo>
                <a:lnTo>
                  <a:pt x="197921" y="337624"/>
                </a:lnTo>
                <a:lnTo>
                  <a:pt x="202730" y="343636"/>
                </a:lnTo>
                <a:lnTo>
                  <a:pt x="214922" y="343636"/>
                </a:lnTo>
                <a:lnTo>
                  <a:pt x="49965" y="379285"/>
                </a:lnTo>
                <a:lnTo>
                  <a:pt x="13652" y="379285"/>
                </a:lnTo>
                <a:lnTo>
                  <a:pt x="11569" y="387565"/>
                </a:lnTo>
                <a:lnTo>
                  <a:pt x="23405" y="387565"/>
                </a:lnTo>
                <a:lnTo>
                  <a:pt x="171074" y="512940"/>
                </a:lnTo>
                <a:lnTo>
                  <a:pt x="165188" y="512940"/>
                </a:lnTo>
                <a:lnTo>
                  <a:pt x="160597" y="516539"/>
                </a:lnTo>
                <a:close/>
              </a:path>
              <a:path w="942340" h="955675">
                <a:moveTo>
                  <a:pt x="902792" y="367360"/>
                </a:moveTo>
                <a:lnTo>
                  <a:pt x="891334" y="365217"/>
                </a:lnTo>
                <a:lnTo>
                  <a:pt x="901026" y="358724"/>
                </a:lnTo>
                <a:lnTo>
                  <a:pt x="902792" y="367360"/>
                </a:lnTo>
                <a:close/>
              </a:path>
              <a:path w="942340" h="955675">
                <a:moveTo>
                  <a:pt x="905244" y="367360"/>
                </a:moveTo>
                <a:lnTo>
                  <a:pt x="902792" y="367360"/>
                </a:lnTo>
                <a:lnTo>
                  <a:pt x="901026" y="358724"/>
                </a:lnTo>
                <a:lnTo>
                  <a:pt x="908408" y="358724"/>
                </a:lnTo>
                <a:lnTo>
                  <a:pt x="916012" y="360146"/>
                </a:lnTo>
                <a:lnTo>
                  <a:pt x="905244" y="367360"/>
                </a:lnTo>
                <a:close/>
              </a:path>
              <a:path w="942340" h="955675">
                <a:moveTo>
                  <a:pt x="938752" y="584720"/>
                </a:moveTo>
                <a:lnTo>
                  <a:pt x="922223" y="584720"/>
                </a:lnTo>
                <a:lnTo>
                  <a:pt x="925309" y="576071"/>
                </a:lnTo>
                <a:lnTo>
                  <a:pt x="908180" y="574820"/>
                </a:lnTo>
                <a:lnTo>
                  <a:pt x="747522" y="461556"/>
                </a:lnTo>
                <a:lnTo>
                  <a:pt x="891334" y="365217"/>
                </a:lnTo>
                <a:lnTo>
                  <a:pt x="902792" y="367360"/>
                </a:lnTo>
                <a:lnTo>
                  <a:pt x="905244" y="367360"/>
                </a:lnTo>
                <a:lnTo>
                  <a:pt x="770299" y="457758"/>
                </a:lnTo>
                <a:lnTo>
                  <a:pt x="758672" y="457758"/>
                </a:lnTo>
                <a:lnTo>
                  <a:pt x="758583" y="465607"/>
                </a:lnTo>
                <a:lnTo>
                  <a:pt x="769804" y="465607"/>
                </a:lnTo>
                <a:lnTo>
                  <a:pt x="938752" y="584720"/>
                </a:lnTo>
                <a:close/>
              </a:path>
              <a:path w="942340" h="955675">
                <a:moveTo>
                  <a:pt x="11569" y="387565"/>
                </a:moveTo>
                <a:lnTo>
                  <a:pt x="13652" y="379285"/>
                </a:lnTo>
                <a:lnTo>
                  <a:pt x="21007" y="385530"/>
                </a:lnTo>
                <a:lnTo>
                  <a:pt x="11569" y="387565"/>
                </a:lnTo>
                <a:close/>
              </a:path>
              <a:path w="942340" h="955675">
                <a:moveTo>
                  <a:pt x="21007" y="385530"/>
                </a:moveTo>
                <a:lnTo>
                  <a:pt x="13652" y="379285"/>
                </a:lnTo>
                <a:lnTo>
                  <a:pt x="49965" y="379285"/>
                </a:lnTo>
                <a:lnTo>
                  <a:pt x="21007" y="385530"/>
                </a:lnTo>
                <a:close/>
              </a:path>
              <a:path w="942340" h="955675">
                <a:moveTo>
                  <a:pt x="23405" y="387565"/>
                </a:moveTo>
                <a:lnTo>
                  <a:pt x="11569" y="387565"/>
                </a:lnTo>
                <a:lnTo>
                  <a:pt x="21007" y="385530"/>
                </a:lnTo>
                <a:lnTo>
                  <a:pt x="23405" y="387565"/>
                </a:lnTo>
                <a:close/>
              </a:path>
              <a:path w="942340" h="955675">
                <a:moveTo>
                  <a:pt x="758583" y="465607"/>
                </a:moveTo>
                <a:lnTo>
                  <a:pt x="758672" y="457758"/>
                </a:lnTo>
                <a:lnTo>
                  <a:pt x="764337" y="461752"/>
                </a:lnTo>
                <a:lnTo>
                  <a:pt x="758583" y="465607"/>
                </a:lnTo>
                <a:close/>
              </a:path>
              <a:path w="942340" h="955675">
                <a:moveTo>
                  <a:pt x="764337" y="461752"/>
                </a:moveTo>
                <a:lnTo>
                  <a:pt x="758672" y="457758"/>
                </a:lnTo>
                <a:lnTo>
                  <a:pt x="770299" y="457758"/>
                </a:lnTo>
                <a:lnTo>
                  <a:pt x="764337" y="461752"/>
                </a:lnTo>
                <a:close/>
              </a:path>
              <a:path w="942340" h="955675">
                <a:moveTo>
                  <a:pt x="769804" y="465607"/>
                </a:moveTo>
                <a:lnTo>
                  <a:pt x="758583" y="465607"/>
                </a:lnTo>
                <a:lnTo>
                  <a:pt x="764337" y="461752"/>
                </a:lnTo>
                <a:lnTo>
                  <a:pt x="769804" y="465607"/>
                </a:lnTo>
                <a:close/>
              </a:path>
              <a:path w="942340" h="955675">
                <a:moveTo>
                  <a:pt x="165049" y="520318"/>
                </a:moveTo>
                <a:lnTo>
                  <a:pt x="160597" y="516539"/>
                </a:lnTo>
                <a:lnTo>
                  <a:pt x="165188" y="512940"/>
                </a:lnTo>
                <a:lnTo>
                  <a:pt x="165049" y="520318"/>
                </a:lnTo>
                <a:close/>
              </a:path>
              <a:path w="942340" h="955675">
                <a:moveTo>
                  <a:pt x="171226" y="520318"/>
                </a:moveTo>
                <a:lnTo>
                  <a:pt x="165049" y="520318"/>
                </a:lnTo>
                <a:lnTo>
                  <a:pt x="165188" y="512940"/>
                </a:lnTo>
                <a:lnTo>
                  <a:pt x="171074" y="512940"/>
                </a:lnTo>
                <a:lnTo>
                  <a:pt x="175666" y="516839"/>
                </a:lnTo>
                <a:lnTo>
                  <a:pt x="171226" y="520318"/>
                </a:lnTo>
                <a:close/>
              </a:path>
              <a:path w="942340" h="955675">
                <a:moveTo>
                  <a:pt x="0" y="642442"/>
                </a:moveTo>
                <a:lnTo>
                  <a:pt x="160597" y="516539"/>
                </a:lnTo>
                <a:lnTo>
                  <a:pt x="165049" y="520318"/>
                </a:lnTo>
                <a:lnTo>
                  <a:pt x="171226" y="520318"/>
                </a:lnTo>
                <a:lnTo>
                  <a:pt x="32544" y="629022"/>
                </a:lnTo>
                <a:lnTo>
                  <a:pt x="15722" y="630999"/>
                </a:lnTo>
                <a:lnTo>
                  <a:pt x="19215" y="639470"/>
                </a:lnTo>
                <a:lnTo>
                  <a:pt x="25286" y="639470"/>
                </a:lnTo>
                <a:lnTo>
                  <a:pt x="0" y="642442"/>
                </a:lnTo>
                <a:close/>
              </a:path>
              <a:path w="942340" h="955675">
                <a:moveTo>
                  <a:pt x="783910" y="785406"/>
                </a:moveTo>
                <a:lnTo>
                  <a:pt x="774090" y="785406"/>
                </a:lnTo>
                <a:lnTo>
                  <a:pt x="781850" y="780656"/>
                </a:lnTo>
                <a:lnTo>
                  <a:pt x="770298" y="770468"/>
                </a:lnTo>
                <a:lnTo>
                  <a:pt x="717092" y="560857"/>
                </a:lnTo>
                <a:lnTo>
                  <a:pt x="772709" y="564921"/>
                </a:lnTo>
                <a:lnTo>
                  <a:pt x="727951" y="564921"/>
                </a:lnTo>
                <a:lnTo>
                  <a:pt x="722985" y="570839"/>
                </a:lnTo>
                <a:lnTo>
                  <a:pt x="729575" y="571321"/>
                </a:lnTo>
                <a:lnTo>
                  <a:pt x="783910" y="785406"/>
                </a:lnTo>
                <a:close/>
              </a:path>
              <a:path w="942340" h="955675">
                <a:moveTo>
                  <a:pt x="729575" y="571321"/>
                </a:moveTo>
                <a:lnTo>
                  <a:pt x="722985" y="570839"/>
                </a:lnTo>
                <a:lnTo>
                  <a:pt x="727951" y="564921"/>
                </a:lnTo>
                <a:lnTo>
                  <a:pt x="729575" y="571321"/>
                </a:lnTo>
                <a:close/>
              </a:path>
              <a:path w="942340" h="955675">
                <a:moveTo>
                  <a:pt x="941743" y="586828"/>
                </a:moveTo>
                <a:lnTo>
                  <a:pt x="729575" y="571321"/>
                </a:lnTo>
                <a:lnTo>
                  <a:pt x="727951" y="564921"/>
                </a:lnTo>
                <a:lnTo>
                  <a:pt x="772709" y="564921"/>
                </a:lnTo>
                <a:lnTo>
                  <a:pt x="908180" y="574820"/>
                </a:lnTo>
                <a:lnTo>
                  <a:pt x="922223" y="584720"/>
                </a:lnTo>
                <a:lnTo>
                  <a:pt x="938752" y="584720"/>
                </a:lnTo>
                <a:lnTo>
                  <a:pt x="941743" y="586828"/>
                </a:lnTo>
                <a:close/>
              </a:path>
              <a:path w="942340" h="955675">
                <a:moveTo>
                  <a:pt x="922223" y="584720"/>
                </a:moveTo>
                <a:lnTo>
                  <a:pt x="908180" y="574820"/>
                </a:lnTo>
                <a:lnTo>
                  <a:pt x="925309" y="576071"/>
                </a:lnTo>
                <a:lnTo>
                  <a:pt x="922223" y="584720"/>
                </a:lnTo>
                <a:close/>
              </a:path>
              <a:path w="942340" h="955675">
                <a:moveTo>
                  <a:pt x="25286" y="639470"/>
                </a:moveTo>
                <a:lnTo>
                  <a:pt x="19215" y="639470"/>
                </a:lnTo>
                <a:lnTo>
                  <a:pt x="32544" y="629022"/>
                </a:lnTo>
                <a:lnTo>
                  <a:pt x="256730" y="602678"/>
                </a:lnTo>
                <a:lnTo>
                  <a:pt x="255650" y="607072"/>
                </a:lnTo>
                <a:lnTo>
                  <a:pt x="245846" y="607072"/>
                </a:lnTo>
                <a:lnTo>
                  <a:pt x="244206" y="613741"/>
                </a:lnTo>
                <a:lnTo>
                  <a:pt x="25286" y="639470"/>
                </a:lnTo>
                <a:close/>
              </a:path>
              <a:path w="942340" h="955675">
                <a:moveTo>
                  <a:pt x="244206" y="613741"/>
                </a:moveTo>
                <a:lnTo>
                  <a:pt x="245846" y="607072"/>
                </a:lnTo>
                <a:lnTo>
                  <a:pt x="251028" y="612940"/>
                </a:lnTo>
                <a:lnTo>
                  <a:pt x="244206" y="613741"/>
                </a:lnTo>
                <a:close/>
              </a:path>
              <a:path w="942340" h="955675">
                <a:moveTo>
                  <a:pt x="204584" y="774839"/>
                </a:moveTo>
                <a:lnTo>
                  <a:pt x="244206" y="613741"/>
                </a:lnTo>
                <a:lnTo>
                  <a:pt x="251028" y="612940"/>
                </a:lnTo>
                <a:lnTo>
                  <a:pt x="245846" y="607072"/>
                </a:lnTo>
                <a:lnTo>
                  <a:pt x="255650" y="607072"/>
                </a:lnTo>
                <a:lnTo>
                  <a:pt x="219737" y="753145"/>
                </a:lnTo>
                <a:lnTo>
                  <a:pt x="209499" y="760044"/>
                </a:lnTo>
                <a:lnTo>
                  <a:pt x="216788" y="765136"/>
                </a:lnTo>
                <a:lnTo>
                  <a:pt x="218983" y="765136"/>
                </a:lnTo>
                <a:lnTo>
                  <a:pt x="204584" y="774839"/>
                </a:lnTo>
                <a:close/>
              </a:path>
              <a:path w="942340" h="955675">
                <a:moveTo>
                  <a:pt x="576268" y="853058"/>
                </a:moveTo>
                <a:lnTo>
                  <a:pt x="566648" y="853058"/>
                </a:lnTo>
                <a:lnTo>
                  <a:pt x="575500" y="851395"/>
                </a:lnTo>
                <a:lnTo>
                  <a:pt x="568662" y="839301"/>
                </a:lnTo>
                <a:lnTo>
                  <a:pt x="600646" y="620839"/>
                </a:lnTo>
                <a:lnTo>
                  <a:pt x="612065" y="630910"/>
                </a:lnTo>
                <a:lnTo>
                  <a:pt x="608787" y="630910"/>
                </a:lnTo>
                <a:lnTo>
                  <a:pt x="600925" y="633793"/>
                </a:lnTo>
                <a:lnTo>
                  <a:pt x="607514" y="639604"/>
                </a:lnTo>
                <a:lnTo>
                  <a:pt x="576268" y="853058"/>
                </a:lnTo>
                <a:close/>
              </a:path>
              <a:path w="942340" h="955675">
                <a:moveTo>
                  <a:pt x="19215" y="639470"/>
                </a:moveTo>
                <a:lnTo>
                  <a:pt x="15722" y="630999"/>
                </a:lnTo>
                <a:lnTo>
                  <a:pt x="32544" y="629022"/>
                </a:lnTo>
                <a:lnTo>
                  <a:pt x="19215" y="639470"/>
                </a:lnTo>
                <a:close/>
              </a:path>
              <a:path w="942340" h="955675">
                <a:moveTo>
                  <a:pt x="607514" y="639604"/>
                </a:moveTo>
                <a:lnTo>
                  <a:pt x="600925" y="633793"/>
                </a:lnTo>
                <a:lnTo>
                  <a:pt x="608787" y="630910"/>
                </a:lnTo>
                <a:lnTo>
                  <a:pt x="607514" y="639604"/>
                </a:lnTo>
                <a:close/>
              </a:path>
              <a:path w="942340" h="955675">
                <a:moveTo>
                  <a:pt x="787107" y="798004"/>
                </a:moveTo>
                <a:lnTo>
                  <a:pt x="607514" y="639604"/>
                </a:lnTo>
                <a:lnTo>
                  <a:pt x="608787" y="630910"/>
                </a:lnTo>
                <a:lnTo>
                  <a:pt x="612065" y="630910"/>
                </a:lnTo>
                <a:lnTo>
                  <a:pt x="770298" y="770468"/>
                </a:lnTo>
                <a:lnTo>
                  <a:pt x="774090" y="785406"/>
                </a:lnTo>
                <a:lnTo>
                  <a:pt x="783910" y="785406"/>
                </a:lnTo>
                <a:lnTo>
                  <a:pt x="787107" y="798004"/>
                </a:lnTo>
                <a:close/>
              </a:path>
              <a:path w="942340" h="955675">
                <a:moveTo>
                  <a:pt x="374934" y="932002"/>
                </a:moveTo>
                <a:lnTo>
                  <a:pt x="374484" y="932002"/>
                </a:lnTo>
                <a:lnTo>
                  <a:pt x="371672" y="910184"/>
                </a:lnTo>
                <a:lnTo>
                  <a:pt x="455117" y="638479"/>
                </a:lnTo>
                <a:lnTo>
                  <a:pt x="462678" y="651852"/>
                </a:lnTo>
                <a:lnTo>
                  <a:pt x="460971" y="651852"/>
                </a:lnTo>
                <a:lnTo>
                  <a:pt x="452272" y="652805"/>
                </a:lnTo>
                <a:lnTo>
                  <a:pt x="457720" y="662440"/>
                </a:lnTo>
                <a:lnTo>
                  <a:pt x="374934" y="932002"/>
                </a:lnTo>
                <a:close/>
              </a:path>
              <a:path w="942340" h="955675">
                <a:moveTo>
                  <a:pt x="457720" y="662440"/>
                </a:moveTo>
                <a:lnTo>
                  <a:pt x="452272" y="652805"/>
                </a:lnTo>
                <a:lnTo>
                  <a:pt x="460971" y="651852"/>
                </a:lnTo>
                <a:lnTo>
                  <a:pt x="457720" y="662440"/>
                </a:lnTo>
                <a:close/>
              </a:path>
              <a:path w="942340" h="955675">
                <a:moveTo>
                  <a:pt x="574052" y="868197"/>
                </a:moveTo>
                <a:lnTo>
                  <a:pt x="457720" y="662440"/>
                </a:lnTo>
                <a:lnTo>
                  <a:pt x="460971" y="651852"/>
                </a:lnTo>
                <a:lnTo>
                  <a:pt x="462678" y="651852"/>
                </a:lnTo>
                <a:lnTo>
                  <a:pt x="568662" y="839301"/>
                </a:lnTo>
                <a:lnTo>
                  <a:pt x="566648" y="853058"/>
                </a:lnTo>
                <a:lnTo>
                  <a:pt x="576268" y="853058"/>
                </a:lnTo>
                <a:lnTo>
                  <a:pt x="574052" y="868197"/>
                </a:lnTo>
                <a:close/>
              </a:path>
              <a:path w="942340" h="955675">
                <a:moveTo>
                  <a:pt x="218983" y="765136"/>
                </a:moveTo>
                <a:lnTo>
                  <a:pt x="216788" y="765136"/>
                </a:lnTo>
                <a:lnTo>
                  <a:pt x="219737" y="753145"/>
                </a:lnTo>
                <a:lnTo>
                  <a:pt x="340906" y="671499"/>
                </a:lnTo>
                <a:lnTo>
                  <a:pt x="342048" y="680364"/>
                </a:lnTo>
                <a:lnTo>
                  <a:pt x="332447" y="680364"/>
                </a:lnTo>
                <a:lnTo>
                  <a:pt x="333433" y="688012"/>
                </a:lnTo>
                <a:lnTo>
                  <a:pt x="218983" y="765136"/>
                </a:lnTo>
                <a:close/>
              </a:path>
              <a:path w="942340" h="955675">
                <a:moveTo>
                  <a:pt x="333433" y="688012"/>
                </a:moveTo>
                <a:lnTo>
                  <a:pt x="332447" y="680364"/>
                </a:lnTo>
                <a:lnTo>
                  <a:pt x="339826" y="683704"/>
                </a:lnTo>
                <a:lnTo>
                  <a:pt x="333433" y="688012"/>
                </a:lnTo>
                <a:close/>
              </a:path>
              <a:path w="942340" h="955675">
                <a:moveTo>
                  <a:pt x="367855" y="955052"/>
                </a:moveTo>
                <a:lnTo>
                  <a:pt x="333433" y="688012"/>
                </a:lnTo>
                <a:lnTo>
                  <a:pt x="339826" y="683704"/>
                </a:lnTo>
                <a:lnTo>
                  <a:pt x="332447" y="680364"/>
                </a:lnTo>
                <a:lnTo>
                  <a:pt x="342048" y="680364"/>
                </a:lnTo>
                <a:lnTo>
                  <a:pt x="371672" y="910184"/>
                </a:lnTo>
                <a:lnTo>
                  <a:pt x="365213" y="931214"/>
                </a:lnTo>
                <a:lnTo>
                  <a:pt x="374484" y="932002"/>
                </a:lnTo>
                <a:lnTo>
                  <a:pt x="374934" y="932002"/>
                </a:lnTo>
                <a:lnTo>
                  <a:pt x="367855" y="955052"/>
                </a:lnTo>
                <a:close/>
              </a:path>
              <a:path w="942340" h="955675">
                <a:moveTo>
                  <a:pt x="216788" y="765136"/>
                </a:moveTo>
                <a:lnTo>
                  <a:pt x="209499" y="760044"/>
                </a:lnTo>
                <a:lnTo>
                  <a:pt x="219737" y="753145"/>
                </a:lnTo>
                <a:lnTo>
                  <a:pt x="216788" y="765136"/>
                </a:lnTo>
                <a:close/>
              </a:path>
              <a:path w="942340" h="955675">
                <a:moveTo>
                  <a:pt x="774090" y="785406"/>
                </a:moveTo>
                <a:lnTo>
                  <a:pt x="770298" y="770468"/>
                </a:lnTo>
                <a:lnTo>
                  <a:pt x="781850" y="780656"/>
                </a:lnTo>
                <a:lnTo>
                  <a:pt x="774090" y="785406"/>
                </a:lnTo>
                <a:close/>
              </a:path>
              <a:path w="942340" h="955675">
                <a:moveTo>
                  <a:pt x="566648" y="853058"/>
                </a:moveTo>
                <a:lnTo>
                  <a:pt x="568662" y="839301"/>
                </a:lnTo>
                <a:lnTo>
                  <a:pt x="575500" y="851395"/>
                </a:lnTo>
                <a:lnTo>
                  <a:pt x="566648" y="853058"/>
                </a:lnTo>
                <a:close/>
              </a:path>
              <a:path w="942340" h="955675">
                <a:moveTo>
                  <a:pt x="374484" y="932002"/>
                </a:moveTo>
                <a:lnTo>
                  <a:pt x="365213" y="931214"/>
                </a:lnTo>
                <a:lnTo>
                  <a:pt x="371672" y="910184"/>
                </a:lnTo>
                <a:lnTo>
                  <a:pt x="374484" y="932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961354" y="2939948"/>
            <a:ext cx="406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6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80352"/>
            <a:ext cx="21590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资源占用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18025"/>
            <a:ext cx="7988300" cy="331406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35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资源占用手段包括：</a:t>
            </a:r>
            <a:endParaRPr sz="3000">
              <a:latin typeface="宋体" pitchFamily="2" charset="-122"/>
              <a:cs typeface="宋体" pitchFamily="2" charset="-122"/>
            </a:endParaRPr>
          </a:p>
          <a:p>
            <a:pPr marL="682625" marR="33020" lvl="1" indent="-325755">
              <a:lnSpc>
                <a:spcPct val="100000"/>
              </a:lnSpc>
              <a:spcBef>
                <a:spcPts val="645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600" dirty="0">
                <a:latin typeface="宋体" pitchFamily="2" charset="-122"/>
                <a:cs typeface="宋体" pitchFamily="2" charset="-122"/>
              </a:rPr>
              <a:t>带宽占用：大量请求数据，占用种子节点的上传带 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宽</a:t>
            </a:r>
            <a:endParaRPr sz="2600">
              <a:latin typeface="宋体" pitchFamily="2" charset="-122"/>
              <a:cs typeface="宋体" pitchFamily="2" charset="-122"/>
            </a:endParaRPr>
          </a:p>
          <a:p>
            <a:pPr marL="682625" marR="5080" lvl="1" indent="-325755" algn="r">
              <a:lnSpc>
                <a:spcPts val="3040"/>
              </a:lnSpc>
              <a:spcBef>
                <a:spcPts val="790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600" dirty="0">
                <a:latin typeface="宋体" pitchFamily="2" charset="-122"/>
                <a:cs typeface="宋体" pitchFamily="2" charset="-122"/>
              </a:rPr>
              <a:t>连接占用：不请求数据，只是和种子节点保持应用 层的</a:t>
            </a:r>
            <a:r>
              <a:rPr sz="2600" spc="-5" dirty="0">
                <a:latin typeface="Tw Cen MT" panose="020B0602020104020603"/>
                <a:cs typeface="Tw Cen MT" panose="020B0602020104020603"/>
              </a:rPr>
              <a:t>TCP</a:t>
            </a:r>
            <a:r>
              <a:rPr sz="2600" dirty="0">
                <a:latin typeface="宋体" pitchFamily="2" charset="-122"/>
                <a:cs typeface="宋体" pitchFamily="2" charset="-122"/>
              </a:rPr>
              <a:t>连接，使种子节点的</a:t>
            </a:r>
            <a:r>
              <a:rPr sz="2600" spc="-5" dirty="0">
                <a:latin typeface="Tw Cen MT" panose="020B0602020104020603"/>
                <a:cs typeface="Tw Cen MT" panose="020B0602020104020603"/>
              </a:rPr>
              <a:t>TCP</a:t>
            </a:r>
            <a:r>
              <a:rPr sz="2600" dirty="0">
                <a:latin typeface="宋体" pitchFamily="2" charset="-122"/>
                <a:cs typeface="宋体" pitchFamily="2" charset="-122"/>
              </a:rPr>
              <a:t>连接数达到上限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。</a:t>
            </a:r>
            <a:endParaRPr sz="2600">
              <a:latin typeface="宋体" pitchFamily="2" charset="-122"/>
              <a:cs typeface="宋体" pitchFamily="2" charset="-122"/>
            </a:endParaRPr>
          </a:p>
          <a:p>
            <a:pPr marL="342265" marR="5080" indent="-342265" algn="r">
              <a:lnSpc>
                <a:spcPts val="3555"/>
              </a:lnSpc>
              <a:spcBef>
                <a:spcPts val="685"/>
              </a:spcBef>
              <a:buClr>
                <a:srgbClr val="CC9900"/>
              </a:buClr>
              <a:buSzPct val="65000"/>
              <a:buFont typeface="Wingdings" panose="05000000000000000000"/>
              <a:buChar char=""/>
              <a:tabLst>
                <a:tab pos="342265" algn="l"/>
                <a:tab pos="355600" algn="l"/>
              </a:tabLst>
            </a:pPr>
            <a:r>
              <a:rPr sz="3000" dirty="0">
                <a:latin typeface="宋体" pitchFamily="2" charset="-122"/>
                <a:cs typeface="宋体" pitchFamily="2" charset="-122"/>
              </a:rPr>
              <a:t>效果：在共享网络中所有下载节点完成量低于</a:t>
            </a:r>
            <a:endParaRPr sz="3000">
              <a:latin typeface="宋体" pitchFamily="2" charset="-122"/>
              <a:cs typeface="宋体" pitchFamily="2" charset="-122"/>
            </a:endParaRPr>
          </a:p>
          <a:p>
            <a:pPr marL="355600">
              <a:lnSpc>
                <a:spcPts val="3555"/>
              </a:lnSpc>
            </a:pPr>
            <a:r>
              <a:rPr sz="3000" spc="-5" dirty="0">
                <a:latin typeface="Tw Cen MT" panose="020B0602020104020603"/>
                <a:cs typeface="Tw Cen MT" panose="020B0602020104020603"/>
              </a:rPr>
              <a:t>20%</a:t>
            </a:r>
            <a:r>
              <a:rPr sz="3000" dirty="0">
                <a:latin typeface="宋体" pitchFamily="2" charset="-122"/>
                <a:cs typeface="宋体" pitchFamily="2" charset="-122"/>
              </a:rPr>
              <a:t>之前采用这种方法是有效的。</a:t>
            </a:r>
            <a:endParaRPr sz="30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80352"/>
            <a:ext cx="21590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数据欺骗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18027"/>
            <a:ext cx="7960359" cy="30841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4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宋体" pitchFamily="2" charset="-122"/>
                <a:cs typeface="宋体" pitchFamily="2" charset="-122"/>
              </a:rPr>
              <a:t>数据欺骗</a:t>
            </a:r>
            <a:r>
              <a:rPr sz="2800" spc="-5" dirty="0">
                <a:latin typeface="宋体" pitchFamily="2" charset="-122"/>
                <a:cs typeface="宋体" pitchFamily="2" charset="-122"/>
              </a:rPr>
              <a:t>（</a:t>
            </a:r>
            <a:r>
              <a:rPr sz="2800" spc="-5" dirty="0">
                <a:latin typeface="Tw Cen MT" panose="020B0602020104020603"/>
                <a:cs typeface="Tw Cen MT" panose="020B0602020104020603"/>
              </a:rPr>
              <a:t>Lying Piece</a:t>
            </a:r>
            <a:r>
              <a:rPr sz="2800" dirty="0">
                <a:latin typeface="Tw Cen MT" panose="020B0602020104020603"/>
                <a:cs typeface="Tw Cen MT" panose="020B0602020104020603"/>
              </a:rPr>
              <a:t> </a:t>
            </a:r>
            <a:r>
              <a:rPr sz="2800" spc="-5" dirty="0">
                <a:latin typeface="Tw Cen MT" panose="020B0602020104020603"/>
                <a:cs typeface="Tw Cen MT" panose="020B0602020104020603"/>
              </a:rPr>
              <a:t>Possession</a:t>
            </a:r>
            <a:r>
              <a:rPr sz="2800" spc="-10" dirty="0">
                <a:latin typeface="Tw Cen MT" panose="020B0602020104020603"/>
                <a:cs typeface="Tw Cen MT" panose="020B0602020104020603"/>
              </a:rPr>
              <a:t> </a:t>
            </a:r>
            <a:r>
              <a:rPr sz="2800" spc="-5" dirty="0">
                <a:latin typeface="Tw Cen MT" panose="020B0602020104020603"/>
                <a:cs typeface="Tw Cen MT" panose="020B0602020104020603"/>
              </a:rPr>
              <a:t>)</a:t>
            </a:r>
            <a:endParaRPr sz="2800">
              <a:latin typeface="Tw Cen MT" panose="020B0602020104020603"/>
              <a:cs typeface="Tw Cen MT" panose="020B0602020104020603"/>
            </a:endParaRPr>
          </a:p>
          <a:p>
            <a:pPr marL="682625" marR="92710" lvl="1" indent="-325755" algn="just">
              <a:lnSpc>
                <a:spcPct val="100000"/>
              </a:lnSpc>
              <a:spcBef>
                <a:spcPts val="635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2625" algn="l"/>
              </a:tabLst>
            </a:pPr>
            <a:r>
              <a:rPr sz="2600" dirty="0">
                <a:latin typeface="宋体" pitchFamily="2" charset="-122"/>
                <a:cs typeface="宋体" pitchFamily="2" charset="-122"/>
              </a:rPr>
              <a:t>多数</a:t>
            </a:r>
            <a:r>
              <a:rPr sz="2600" spc="-5" dirty="0">
                <a:latin typeface="Tw Cen MT" panose="020B0602020104020603"/>
                <a:cs typeface="Tw Cen MT" panose="020B0602020104020603"/>
              </a:rPr>
              <a:t>P2P</a:t>
            </a:r>
            <a:r>
              <a:rPr sz="2600" dirty="0">
                <a:latin typeface="宋体" pitchFamily="2" charset="-122"/>
                <a:cs typeface="宋体" pitchFamily="2" charset="-122"/>
              </a:rPr>
              <a:t>软件的</a:t>
            </a:r>
            <a:r>
              <a:rPr sz="2600" spc="-5" dirty="0">
                <a:latin typeface="Tw Cen MT" panose="020B0602020104020603"/>
                <a:cs typeface="Tw Cen MT" panose="020B0602020104020603"/>
              </a:rPr>
              <a:t>piece</a:t>
            </a:r>
            <a:r>
              <a:rPr sz="2600" dirty="0">
                <a:latin typeface="宋体" pitchFamily="2" charset="-122"/>
                <a:cs typeface="宋体" pitchFamily="2" charset="-122"/>
              </a:rPr>
              <a:t>选择策略是使用</a:t>
            </a:r>
            <a:r>
              <a:rPr sz="2600" spc="-5" dirty="0">
                <a:latin typeface="Tw Cen MT" panose="020B0602020104020603"/>
                <a:cs typeface="Tw Cen MT" panose="020B0602020104020603"/>
              </a:rPr>
              <a:t>Local</a:t>
            </a:r>
            <a:r>
              <a:rPr sz="2600" spc="-15" dirty="0">
                <a:latin typeface="Tw Cen MT" panose="020B0602020104020603"/>
                <a:cs typeface="Tw Cen MT" panose="020B0602020104020603"/>
              </a:rPr>
              <a:t> </a:t>
            </a:r>
            <a:r>
              <a:rPr sz="2600" spc="-5" dirty="0">
                <a:latin typeface="Tw Cen MT" panose="020B0602020104020603"/>
                <a:cs typeface="Tw Cen MT" panose="020B0602020104020603"/>
              </a:rPr>
              <a:t>Rarest  First</a:t>
            </a:r>
            <a:r>
              <a:rPr sz="2600" spc="-80" dirty="0">
                <a:latin typeface="Tw Cen MT" panose="020B0602020104020603"/>
                <a:cs typeface="Tw Cen MT" panose="020B0602020104020603"/>
              </a:rPr>
              <a:t> </a:t>
            </a:r>
            <a:r>
              <a:rPr sz="2600" spc="-5" dirty="0">
                <a:latin typeface="Tw Cen MT" panose="020B0602020104020603"/>
                <a:cs typeface="Tw Cen MT" panose="020B0602020104020603"/>
              </a:rPr>
              <a:t>(LRF)</a:t>
            </a:r>
            <a:r>
              <a:rPr sz="2600" dirty="0">
                <a:latin typeface="宋体" pitchFamily="2" charset="-122"/>
                <a:cs typeface="宋体" pitchFamily="2" charset="-122"/>
              </a:rPr>
              <a:t>。数据欺骗就是</a:t>
            </a:r>
            <a:r>
              <a:rPr sz="2600" dirty="0">
                <a:solidFill>
                  <a:srgbClr val="FF3300"/>
                </a:solidFill>
                <a:latin typeface="宋体" pitchFamily="2" charset="-122"/>
                <a:cs typeface="宋体" pitchFamily="2" charset="-122"/>
              </a:rPr>
              <a:t>可控</a:t>
            </a:r>
            <a:r>
              <a:rPr sz="2600" dirty="0">
                <a:latin typeface="宋体" pitchFamily="2" charset="-122"/>
                <a:cs typeface="宋体" pitchFamily="2" charset="-122"/>
              </a:rPr>
              <a:t>节点沒有某些数据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块</a:t>
            </a:r>
            <a:endParaRPr sz="2600">
              <a:latin typeface="宋体" pitchFamily="2" charset="-122"/>
              <a:cs typeface="宋体" pitchFamily="2" charset="-122"/>
            </a:endParaRPr>
          </a:p>
          <a:p>
            <a:pPr marL="682625" marR="5080" algn="just">
              <a:lnSpc>
                <a:spcPct val="100000"/>
              </a:lnSpc>
              <a:spcBef>
                <a:spcPts val="75"/>
              </a:spcBef>
            </a:pPr>
            <a:r>
              <a:rPr sz="2600" dirty="0">
                <a:latin typeface="宋体" pitchFamily="2" charset="-122"/>
                <a:cs typeface="宋体" pitchFamily="2" charset="-122"/>
              </a:rPr>
              <a:t>，却声称自己有，使得其他节点去下载其他的块， 导致恶意节点宣称的块无人下载，直到消失，共享 网络失败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。</a:t>
            </a:r>
            <a:endParaRPr sz="2600">
              <a:latin typeface="宋体" pitchFamily="2" charset="-122"/>
              <a:cs typeface="宋体" pitchFamily="2" charset="-122"/>
            </a:endParaRPr>
          </a:p>
          <a:p>
            <a:pPr marL="682625" lvl="1" indent="-326390" algn="just">
              <a:lnSpc>
                <a:spcPct val="100000"/>
              </a:lnSpc>
              <a:spcBef>
                <a:spcPts val="620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2625" algn="l"/>
              </a:tabLst>
            </a:pPr>
            <a:r>
              <a:rPr sz="2600" dirty="0">
                <a:latin typeface="宋体" pitchFamily="2" charset="-122"/>
                <a:cs typeface="宋体" pitchFamily="2" charset="-122"/>
              </a:rPr>
              <a:t>针对稀缺块，进行攻</a:t>
            </a:r>
            <a:r>
              <a:rPr sz="2600" spc="5" dirty="0">
                <a:latin typeface="宋体" pitchFamily="2" charset="-122"/>
                <a:cs typeface="宋体" pitchFamily="2" charset="-122"/>
              </a:rPr>
              <a:t>击</a:t>
            </a:r>
            <a:endParaRPr sz="26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4815" y="6172200"/>
            <a:ext cx="3682365" cy="0"/>
          </a:xfrm>
          <a:custGeom>
            <a:avLst/>
            <a:gdLst/>
            <a:ahLst/>
            <a:cxnLst/>
            <a:rect l="l" t="t" r="r" b="b"/>
            <a:pathLst>
              <a:path w="3682365">
                <a:moveTo>
                  <a:pt x="0" y="0"/>
                </a:moveTo>
                <a:lnTo>
                  <a:pt x="3681983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6172200"/>
            <a:ext cx="3971925" cy="0"/>
          </a:xfrm>
          <a:custGeom>
            <a:avLst/>
            <a:gdLst/>
            <a:ahLst/>
            <a:cxnLst/>
            <a:rect l="l" t="t" r="r" b="b"/>
            <a:pathLst>
              <a:path w="3971925">
                <a:moveTo>
                  <a:pt x="0" y="0"/>
                </a:moveTo>
                <a:lnTo>
                  <a:pt x="3971544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747192" y="2704603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280352"/>
            <a:ext cx="21590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数据欺骗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8023" y="4148328"/>
            <a:ext cx="571500" cy="4815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28490" y="5731764"/>
            <a:ext cx="576326" cy="48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98587" y="2703512"/>
            <a:ext cx="6923087" cy="3395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7532" y="2133600"/>
            <a:ext cx="288290" cy="289560"/>
          </a:xfrm>
          <a:custGeom>
            <a:avLst/>
            <a:gdLst/>
            <a:ahLst/>
            <a:cxnLst/>
            <a:rect l="l" t="t" r="r" b="b"/>
            <a:pathLst>
              <a:path w="288290" h="289560">
                <a:moveTo>
                  <a:pt x="0" y="0"/>
                </a:moveTo>
                <a:lnTo>
                  <a:pt x="288036" y="0"/>
                </a:lnTo>
                <a:lnTo>
                  <a:pt x="288036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2325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15567" y="213360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0" y="0"/>
                </a:moveTo>
                <a:lnTo>
                  <a:pt x="289559" y="0"/>
                </a:lnTo>
                <a:lnTo>
                  <a:pt x="289559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11250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03603" y="2133600"/>
            <a:ext cx="288290" cy="289560"/>
          </a:xfrm>
          <a:custGeom>
            <a:avLst/>
            <a:gdLst/>
            <a:ahLst/>
            <a:cxnLst/>
            <a:rect l="l" t="t" r="r" b="b"/>
            <a:pathLst>
              <a:path w="288289" h="289560">
                <a:moveTo>
                  <a:pt x="0" y="0"/>
                </a:moveTo>
                <a:lnTo>
                  <a:pt x="288035" y="0"/>
                </a:lnTo>
                <a:lnTo>
                  <a:pt x="288035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98587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91639" y="213360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60" h="289560">
                <a:moveTo>
                  <a:pt x="0" y="0"/>
                </a:moveTo>
                <a:lnTo>
                  <a:pt x="289560" y="0"/>
                </a:lnTo>
                <a:lnTo>
                  <a:pt x="289560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87512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79676" y="213360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60" h="289560">
                <a:moveTo>
                  <a:pt x="0" y="0"/>
                </a:moveTo>
                <a:lnTo>
                  <a:pt x="289560" y="0"/>
                </a:lnTo>
                <a:lnTo>
                  <a:pt x="289560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74850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27532" y="1653857"/>
            <a:ext cx="144208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文件分块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L="86995">
              <a:lnSpc>
                <a:spcPct val="100000"/>
              </a:lnSpc>
              <a:spcBef>
                <a:spcPts val="1615"/>
              </a:spcBef>
              <a:tabLst>
                <a:tab pos="375920" algn="l"/>
                <a:tab pos="662940" algn="l"/>
                <a:tab pos="951865" algn="l"/>
                <a:tab pos="123952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2	3	4	5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73854" y="4143057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共享网络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7532" y="436625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0"/>
                </a:moveTo>
                <a:lnTo>
                  <a:pt x="288036" y="0"/>
                </a:lnTo>
                <a:lnTo>
                  <a:pt x="288036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2325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1250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98587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87512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74850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27532" y="4366259"/>
            <a:ext cx="136525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95"/>
              </a:spcBef>
              <a:tabLst>
                <a:tab pos="375920" algn="l"/>
                <a:tab pos="662940" algn="l"/>
                <a:tab pos="951865" algn="l"/>
                <a:tab pos="123952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x	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78280" y="5158422"/>
            <a:ext cx="2011680" cy="916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0990" algn="l"/>
                <a:tab pos="588645" algn="l"/>
                <a:tab pos="876935" algn="l"/>
                <a:tab pos="116459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x	x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733425">
              <a:lnSpc>
                <a:spcPct val="100000"/>
              </a:lnSpc>
              <a:spcBef>
                <a:spcPts val="1110"/>
              </a:spcBef>
              <a:tabLst>
                <a:tab pos="1021715" algn="l"/>
                <a:tab pos="1309370" algn="l"/>
                <a:tab pos="1598295" algn="l"/>
                <a:tab pos="188468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x	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58667" y="6309359"/>
            <a:ext cx="289560" cy="288290"/>
          </a:xfrm>
          <a:custGeom>
            <a:avLst/>
            <a:gdLst/>
            <a:ahLst/>
            <a:cxnLst/>
            <a:rect l="l" t="t" r="r" b="b"/>
            <a:pathLst>
              <a:path w="289560" h="288290">
                <a:moveTo>
                  <a:pt x="0" y="0"/>
                </a:moveTo>
                <a:lnTo>
                  <a:pt x="289559" y="0"/>
                </a:lnTo>
                <a:lnTo>
                  <a:pt x="289559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54350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43275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30612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919537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206875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036117" y="2704603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15617" y="3857128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26692" y="3857128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50392" y="3825239"/>
            <a:ext cx="129095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9720" algn="l"/>
                <a:tab pos="588645" algn="l"/>
                <a:tab pos="876935" algn="l"/>
                <a:tab pos="1164590" algn="l"/>
              </a:tabLst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4	5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55255" y="4865190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78992" y="4865190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90030" y="4833302"/>
            <a:ext cx="129095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9720" algn="l"/>
                <a:tab pos="588645" algn="l"/>
                <a:tab pos="875665" algn="l"/>
                <a:tab pos="1164590" algn="l"/>
              </a:tabLst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3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5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59400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70475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162867" y="2417265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494212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206875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4299267" y="2417265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212335" y="2421635"/>
            <a:ext cx="288290" cy="215265"/>
          </a:xfrm>
          <a:custGeom>
            <a:avLst/>
            <a:gdLst/>
            <a:ahLst/>
            <a:cxnLst/>
            <a:rect l="l" t="t" r="r" b="b"/>
            <a:pathLst>
              <a:path w="288289" h="215264">
                <a:moveTo>
                  <a:pt x="0" y="0"/>
                </a:moveTo>
                <a:lnTo>
                  <a:pt x="288036" y="0"/>
                </a:lnTo>
                <a:lnTo>
                  <a:pt x="288036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206875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076444" y="2421635"/>
            <a:ext cx="289560" cy="215265"/>
          </a:xfrm>
          <a:custGeom>
            <a:avLst/>
            <a:gdLst/>
            <a:ahLst/>
            <a:cxnLst/>
            <a:rect l="l" t="t" r="r" b="b"/>
            <a:pathLst>
              <a:path w="289560" h="215264">
                <a:moveTo>
                  <a:pt x="0" y="0"/>
                </a:moveTo>
                <a:lnTo>
                  <a:pt x="289560" y="0"/>
                </a:lnTo>
                <a:lnTo>
                  <a:pt x="289560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072062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783137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212335" y="2341117"/>
            <a:ext cx="3525520" cy="60007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440"/>
              </a:spcBef>
              <a:tabLst>
                <a:tab pos="374015" algn="l"/>
                <a:tab pos="662940" algn="l"/>
                <a:tab pos="951865" algn="l"/>
                <a:tab pos="1238885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4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2247265">
              <a:lnSpc>
                <a:spcPct val="100000"/>
              </a:lnSpc>
              <a:spcBef>
                <a:spcPts val="345"/>
              </a:spcBef>
              <a:tabLst>
                <a:tab pos="2536190" algn="l"/>
                <a:tab pos="2823210" algn="l"/>
                <a:tab pos="3110865" algn="l"/>
                <a:tab pos="3399790" algn="l"/>
              </a:tabLst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2	3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134042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22967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10304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999229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286567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4815" y="6172200"/>
            <a:ext cx="3682365" cy="0"/>
          </a:xfrm>
          <a:custGeom>
            <a:avLst/>
            <a:gdLst/>
            <a:ahLst/>
            <a:cxnLst/>
            <a:rect l="l" t="t" r="r" b="b"/>
            <a:pathLst>
              <a:path w="3682365">
                <a:moveTo>
                  <a:pt x="0" y="0"/>
                </a:moveTo>
                <a:lnTo>
                  <a:pt x="3681983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6172200"/>
            <a:ext cx="3971925" cy="0"/>
          </a:xfrm>
          <a:custGeom>
            <a:avLst/>
            <a:gdLst/>
            <a:ahLst/>
            <a:cxnLst/>
            <a:rect l="l" t="t" r="r" b="b"/>
            <a:pathLst>
              <a:path w="3971925">
                <a:moveTo>
                  <a:pt x="0" y="0"/>
                </a:moveTo>
                <a:lnTo>
                  <a:pt x="3971544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12380" y="2704603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7192" y="2704603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280352"/>
            <a:ext cx="21590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数据欺骗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78023" y="4148328"/>
            <a:ext cx="571500" cy="4815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28490" y="5731764"/>
            <a:ext cx="576326" cy="48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98587" y="2703512"/>
            <a:ext cx="6923087" cy="3395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7532" y="2133600"/>
            <a:ext cx="288290" cy="289560"/>
          </a:xfrm>
          <a:custGeom>
            <a:avLst/>
            <a:gdLst/>
            <a:ahLst/>
            <a:cxnLst/>
            <a:rect l="l" t="t" r="r" b="b"/>
            <a:pathLst>
              <a:path w="288290" h="289560">
                <a:moveTo>
                  <a:pt x="0" y="0"/>
                </a:moveTo>
                <a:lnTo>
                  <a:pt x="288036" y="0"/>
                </a:lnTo>
                <a:lnTo>
                  <a:pt x="288036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2325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15567" y="213360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0" y="0"/>
                </a:moveTo>
                <a:lnTo>
                  <a:pt x="289559" y="0"/>
                </a:lnTo>
                <a:lnTo>
                  <a:pt x="289559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11250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03603" y="2133600"/>
            <a:ext cx="288290" cy="289560"/>
          </a:xfrm>
          <a:custGeom>
            <a:avLst/>
            <a:gdLst/>
            <a:ahLst/>
            <a:cxnLst/>
            <a:rect l="l" t="t" r="r" b="b"/>
            <a:pathLst>
              <a:path w="288289" h="289560">
                <a:moveTo>
                  <a:pt x="0" y="0"/>
                </a:moveTo>
                <a:lnTo>
                  <a:pt x="288035" y="0"/>
                </a:lnTo>
                <a:lnTo>
                  <a:pt x="288035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98587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91639" y="213360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60" h="289560">
                <a:moveTo>
                  <a:pt x="0" y="0"/>
                </a:moveTo>
                <a:lnTo>
                  <a:pt x="289560" y="0"/>
                </a:lnTo>
                <a:lnTo>
                  <a:pt x="289560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87512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79676" y="213360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60" h="289560">
                <a:moveTo>
                  <a:pt x="0" y="0"/>
                </a:moveTo>
                <a:lnTo>
                  <a:pt x="289560" y="0"/>
                </a:lnTo>
                <a:lnTo>
                  <a:pt x="289560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74850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27532" y="1653857"/>
            <a:ext cx="144208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文件分块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L="86995">
              <a:lnSpc>
                <a:spcPct val="100000"/>
              </a:lnSpc>
              <a:spcBef>
                <a:spcPts val="1615"/>
              </a:spcBef>
              <a:tabLst>
                <a:tab pos="375920" algn="l"/>
                <a:tab pos="662940" algn="l"/>
                <a:tab pos="951865" algn="l"/>
                <a:tab pos="123952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2	3	4	5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73854" y="4143057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共享网络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7532" y="436625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0"/>
                </a:moveTo>
                <a:lnTo>
                  <a:pt x="288036" y="0"/>
                </a:lnTo>
                <a:lnTo>
                  <a:pt x="288036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2325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11250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98587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87512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74850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27532" y="4366259"/>
            <a:ext cx="136525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95"/>
              </a:spcBef>
              <a:tabLst>
                <a:tab pos="375920" algn="l"/>
                <a:tab pos="662940" algn="l"/>
                <a:tab pos="951865" algn="l"/>
                <a:tab pos="123952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x	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8280" y="5158422"/>
            <a:ext cx="2011680" cy="916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0990" algn="l"/>
                <a:tab pos="588645" algn="l"/>
                <a:tab pos="876935" algn="l"/>
                <a:tab pos="116459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x	x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733425">
              <a:lnSpc>
                <a:spcPct val="100000"/>
              </a:lnSpc>
              <a:spcBef>
                <a:spcPts val="1110"/>
              </a:spcBef>
              <a:tabLst>
                <a:tab pos="1021715" algn="l"/>
                <a:tab pos="1309370" algn="l"/>
                <a:tab pos="1598295" algn="l"/>
                <a:tab pos="188468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x	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8667" y="6309359"/>
            <a:ext cx="289560" cy="288290"/>
          </a:xfrm>
          <a:custGeom>
            <a:avLst/>
            <a:gdLst/>
            <a:ahLst/>
            <a:cxnLst/>
            <a:rect l="l" t="t" r="r" b="b"/>
            <a:pathLst>
              <a:path w="289560" h="288290">
                <a:moveTo>
                  <a:pt x="0" y="0"/>
                </a:moveTo>
                <a:lnTo>
                  <a:pt x="289559" y="0"/>
                </a:lnTo>
                <a:lnTo>
                  <a:pt x="289559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54350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343275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30612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19537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206875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036117" y="2704603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15617" y="3857128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26692" y="3857128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39355" y="3857128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50392" y="3825239"/>
            <a:ext cx="129095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9720" algn="l"/>
                <a:tab pos="588645" algn="l"/>
                <a:tab pos="876935" algn="l"/>
                <a:tab pos="1164590" algn="l"/>
              </a:tabLst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3	4	5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55255" y="4865190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66330" y="4865190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90067" y="4865190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90030" y="4833302"/>
            <a:ext cx="129095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0990" algn="l"/>
                <a:tab pos="588645" algn="l"/>
                <a:tab pos="876935" algn="l"/>
                <a:tab pos="1164590" algn="l"/>
              </a:tabLst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2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4	5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59400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451792" y="2417265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070475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162867" y="2417265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494212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206875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4299267" y="2417265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212335" y="2421635"/>
            <a:ext cx="288290" cy="215265"/>
          </a:xfrm>
          <a:custGeom>
            <a:avLst/>
            <a:gdLst/>
            <a:ahLst/>
            <a:cxnLst/>
            <a:rect l="l" t="t" r="r" b="b"/>
            <a:pathLst>
              <a:path w="288289" h="215264">
                <a:moveTo>
                  <a:pt x="0" y="0"/>
                </a:moveTo>
                <a:lnTo>
                  <a:pt x="288036" y="0"/>
                </a:lnTo>
                <a:lnTo>
                  <a:pt x="288036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206875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76444" y="2421635"/>
            <a:ext cx="289560" cy="215265"/>
          </a:xfrm>
          <a:custGeom>
            <a:avLst/>
            <a:gdLst/>
            <a:ahLst/>
            <a:cxnLst/>
            <a:rect l="l" t="t" r="r" b="b"/>
            <a:pathLst>
              <a:path w="289560" h="215264">
                <a:moveTo>
                  <a:pt x="0" y="0"/>
                </a:moveTo>
                <a:lnTo>
                  <a:pt x="289560" y="0"/>
                </a:lnTo>
                <a:lnTo>
                  <a:pt x="289560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072062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64479" y="2421635"/>
            <a:ext cx="288290" cy="215265"/>
          </a:xfrm>
          <a:custGeom>
            <a:avLst/>
            <a:gdLst/>
            <a:ahLst/>
            <a:cxnLst/>
            <a:rect l="l" t="t" r="r" b="b"/>
            <a:pathLst>
              <a:path w="288289" h="215264">
                <a:moveTo>
                  <a:pt x="0" y="0"/>
                </a:moveTo>
                <a:lnTo>
                  <a:pt x="288036" y="0"/>
                </a:lnTo>
                <a:lnTo>
                  <a:pt x="288036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59400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783137" y="24161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212335" y="2341117"/>
            <a:ext cx="3525520" cy="60007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440"/>
              </a:spcBef>
              <a:tabLst>
                <a:tab pos="374015" algn="l"/>
                <a:tab pos="662940" algn="l"/>
                <a:tab pos="951865" algn="l"/>
                <a:tab pos="1238885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4	5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2247265">
              <a:lnSpc>
                <a:spcPct val="100000"/>
              </a:lnSpc>
              <a:spcBef>
                <a:spcPts val="345"/>
              </a:spcBef>
              <a:tabLst>
                <a:tab pos="2536190" algn="l"/>
                <a:tab pos="2823210" algn="l"/>
                <a:tab pos="3110865" algn="l"/>
                <a:tab pos="3399790" algn="l"/>
              </a:tabLst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2	3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5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134042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422967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710304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999229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286567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4815" y="6172200"/>
            <a:ext cx="3682365" cy="0"/>
          </a:xfrm>
          <a:custGeom>
            <a:avLst/>
            <a:gdLst/>
            <a:ahLst/>
            <a:cxnLst/>
            <a:rect l="l" t="t" r="r" b="b"/>
            <a:pathLst>
              <a:path w="3682365">
                <a:moveTo>
                  <a:pt x="0" y="0"/>
                </a:moveTo>
                <a:lnTo>
                  <a:pt x="3681983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6172200"/>
            <a:ext cx="3971925" cy="0"/>
          </a:xfrm>
          <a:custGeom>
            <a:avLst/>
            <a:gdLst/>
            <a:ahLst/>
            <a:cxnLst/>
            <a:rect l="l" t="t" r="r" b="b"/>
            <a:pathLst>
              <a:path w="3971925">
                <a:moveTo>
                  <a:pt x="0" y="0"/>
                </a:moveTo>
                <a:lnTo>
                  <a:pt x="3971544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12380" y="2704603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3455" y="2704603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92" y="2704603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40" y="280352"/>
            <a:ext cx="21590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数据欺骗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78023" y="4148328"/>
            <a:ext cx="571500" cy="4815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28490" y="5731764"/>
            <a:ext cx="576326" cy="48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98587" y="2703512"/>
            <a:ext cx="6923087" cy="3395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7532" y="2133600"/>
            <a:ext cx="288290" cy="289560"/>
          </a:xfrm>
          <a:custGeom>
            <a:avLst/>
            <a:gdLst/>
            <a:ahLst/>
            <a:cxnLst/>
            <a:rect l="l" t="t" r="r" b="b"/>
            <a:pathLst>
              <a:path w="288290" h="289560">
                <a:moveTo>
                  <a:pt x="0" y="0"/>
                </a:moveTo>
                <a:lnTo>
                  <a:pt x="288036" y="0"/>
                </a:lnTo>
                <a:lnTo>
                  <a:pt x="288036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2325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15567" y="213360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0" y="0"/>
                </a:moveTo>
                <a:lnTo>
                  <a:pt x="289559" y="0"/>
                </a:lnTo>
                <a:lnTo>
                  <a:pt x="289559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11250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03603" y="2133600"/>
            <a:ext cx="288290" cy="289560"/>
          </a:xfrm>
          <a:custGeom>
            <a:avLst/>
            <a:gdLst/>
            <a:ahLst/>
            <a:cxnLst/>
            <a:rect l="l" t="t" r="r" b="b"/>
            <a:pathLst>
              <a:path w="288289" h="289560">
                <a:moveTo>
                  <a:pt x="0" y="0"/>
                </a:moveTo>
                <a:lnTo>
                  <a:pt x="288035" y="0"/>
                </a:lnTo>
                <a:lnTo>
                  <a:pt x="288035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98587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91639" y="213360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60" h="289560">
                <a:moveTo>
                  <a:pt x="0" y="0"/>
                </a:moveTo>
                <a:lnTo>
                  <a:pt x="289560" y="0"/>
                </a:lnTo>
                <a:lnTo>
                  <a:pt x="289560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87512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79676" y="213360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60" h="289560">
                <a:moveTo>
                  <a:pt x="0" y="0"/>
                </a:moveTo>
                <a:lnTo>
                  <a:pt x="289560" y="0"/>
                </a:lnTo>
                <a:lnTo>
                  <a:pt x="289560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74850" y="212883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27532" y="1653857"/>
            <a:ext cx="144208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文件分块</a:t>
            </a:r>
            <a:endParaRPr sz="1800">
              <a:latin typeface="宋体" pitchFamily="2" charset="-122"/>
              <a:cs typeface="宋体" pitchFamily="2" charset="-122"/>
            </a:endParaRPr>
          </a:p>
          <a:p>
            <a:pPr marL="86995">
              <a:lnSpc>
                <a:spcPct val="100000"/>
              </a:lnSpc>
              <a:spcBef>
                <a:spcPts val="1615"/>
              </a:spcBef>
              <a:tabLst>
                <a:tab pos="375920" algn="l"/>
                <a:tab pos="662940" algn="l"/>
                <a:tab pos="951865" algn="l"/>
                <a:tab pos="123952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2	3	4	5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73854" y="4143057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共享网络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7532" y="436625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0"/>
                </a:moveTo>
                <a:lnTo>
                  <a:pt x="288036" y="0"/>
                </a:lnTo>
                <a:lnTo>
                  <a:pt x="288036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2325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11250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98587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87512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778921" y="2051596"/>
            <a:ext cx="576516" cy="522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74850" y="43608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27532" y="4366259"/>
            <a:ext cx="136525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95"/>
              </a:spcBef>
              <a:tabLst>
                <a:tab pos="375920" algn="l"/>
                <a:tab pos="662940" algn="l"/>
                <a:tab pos="951865" algn="l"/>
                <a:tab pos="123952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x	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78280" y="5158422"/>
            <a:ext cx="2011680" cy="916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0990" algn="l"/>
                <a:tab pos="588645" algn="l"/>
                <a:tab pos="876935" algn="l"/>
                <a:tab pos="116459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x	x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733425">
              <a:lnSpc>
                <a:spcPct val="100000"/>
              </a:lnSpc>
              <a:spcBef>
                <a:spcPts val="1110"/>
              </a:spcBef>
              <a:tabLst>
                <a:tab pos="1021715" algn="l"/>
                <a:tab pos="1309370" algn="l"/>
                <a:tab pos="1598295" algn="l"/>
                <a:tab pos="1884680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</a:t>
            </a: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x	x	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058667" y="6309359"/>
            <a:ext cx="289560" cy="288290"/>
          </a:xfrm>
          <a:custGeom>
            <a:avLst/>
            <a:gdLst/>
            <a:ahLst/>
            <a:cxnLst/>
            <a:rect l="l" t="t" r="r" b="b"/>
            <a:pathLst>
              <a:path w="289560" h="288290">
                <a:moveTo>
                  <a:pt x="0" y="0"/>
                </a:moveTo>
                <a:lnTo>
                  <a:pt x="289559" y="0"/>
                </a:lnTo>
                <a:lnTo>
                  <a:pt x="289559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054350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43275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30612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19537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206875" y="63039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50" y="298450"/>
                </a:moveTo>
                <a:lnTo>
                  <a:pt x="0" y="298450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8925"/>
                </a:lnTo>
                <a:lnTo>
                  <a:pt x="4762" y="288925"/>
                </a:lnTo>
                <a:lnTo>
                  <a:pt x="9525" y="293687"/>
                </a:lnTo>
                <a:lnTo>
                  <a:pt x="298450" y="293687"/>
                </a:lnTo>
                <a:lnTo>
                  <a:pt x="298450" y="298450"/>
                </a:lnTo>
                <a:close/>
              </a:path>
              <a:path w="298450" h="298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98450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88925"/>
                </a:lnTo>
                <a:lnTo>
                  <a:pt x="293687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98450">
                <a:moveTo>
                  <a:pt x="9525" y="293687"/>
                </a:moveTo>
                <a:lnTo>
                  <a:pt x="4762" y="288925"/>
                </a:lnTo>
                <a:lnTo>
                  <a:pt x="9525" y="288925"/>
                </a:lnTo>
                <a:lnTo>
                  <a:pt x="9525" y="293687"/>
                </a:lnTo>
                <a:close/>
              </a:path>
              <a:path w="298450" h="298450">
                <a:moveTo>
                  <a:pt x="288925" y="293687"/>
                </a:moveTo>
                <a:lnTo>
                  <a:pt x="9525" y="293687"/>
                </a:lnTo>
                <a:lnTo>
                  <a:pt x="9525" y="288925"/>
                </a:lnTo>
                <a:lnTo>
                  <a:pt x="288925" y="288925"/>
                </a:lnTo>
                <a:lnTo>
                  <a:pt x="288925" y="293687"/>
                </a:lnTo>
                <a:close/>
              </a:path>
              <a:path w="298450" h="298450">
                <a:moveTo>
                  <a:pt x="298450" y="293687"/>
                </a:moveTo>
                <a:lnTo>
                  <a:pt x="288925" y="293687"/>
                </a:lnTo>
                <a:lnTo>
                  <a:pt x="293687" y="288925"/>
                </a:lnTo>
                <a:lnTo>
                  <a:pt x="298450" y="288925"/>
                </a:lnTo>
                <a:lnTo>
                  <a:pt x="298450" y="29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036117" y="2704603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15617" y="3857128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26692" y="3857128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50430" y="3857128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39355" y="3857128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50392" y="3825239"/>
            <a:ext cx="129095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0990" algn="l"/>
                <a:tab pos="588645" algn="l"/>
                <a:tab pos="876935" algn="l"/>
                <a:tab pos="1164590" algn="l"/>
              </a:tabLst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2	3	4	5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55255" y="4865190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66330" y="4865190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90067" y="4865190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78992" y="4865190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90030" y="4833302"/>
            <a:ext cx="129095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0990" algn="l"/>
                <a:tab pos="588645" algn="l"/>
                <a:tab pos="876935" algn="l"/>
                <a:tab pos="1164590" algn="l"/>
              </a:tabLst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2	3	4	5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59400" y="17684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451792" y="1769565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070475" y="17684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5162867" y="1769565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494212" y="17684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586604" y="1769565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206875" y="17684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4299267" y="1769565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212335" y="1773935"/>
            <a:ext cx="288290" cy="215265"/>
          </a:xfrm>
          <a:custGeom>
            <a:avLst/>
            <a:gdLst/>
            <a:ahLst/>
            <a:cxnLst/>
            <a:rect l="l" t="t" r="r" b="b"/>
            <a:pathLst>
              <a:path w="288289" h="215264">
                <a:moveTo>
                  <a:pt x="0" y="0"/>
                </a:moveTo>
                <a:lnTo>
                  <a:pt x="288036" y="0"/>
                </a:lnTo>
                <a:lnTo>
                  <a:pt x="288036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206875" y="17684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500371" y="1773935"/>
            <a:ext cx="289560" cy="215265"/>
          </a:xfrm>
          <a:custGeom>
            <a:avLst/>
            <a:gdLst/>
            <a:ahLst/>
            <a:cxnLst/>
            <a:rect l="l" t="t" r="r" b="b"/>
            <a:pathLst>
              <a:path w="289560" h="215264">
                <a:moveTo>
                  <a:pt x="0" y="0"/>
                </a:moveTo>
                <a:lnTo>
                  <a:pt x="289560" y="0"/>
                </a:lnTo>
                <a:lnTo>
                  <a:pt x="289560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495800" y="17684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076444" y="1773935"/>
            <a:ext cx="289560" cy="215265"/>
          </a:xfrm>
          <a:custGeom>
            <a:avLst/>
            <a:gdLst/>
            <a:ahLst/>
            <a:cxnLst/>
            <a:rect l="l" t="t" r="r" b="b"/>
            <a:pathLst>
              <a:path w="289560" h="215264">
                <a:moveTo>
                  <a:pt x="0" y="0"/>
                </a:moveTo>
                <a:lnTo>
                  <a:pt x="289560" y="0"/>
                </a:lnTo>
                <a:lnTo>
                  <a:pt x="289560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072062" y="17684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64479" y="1773935"/>
            <a:ext cx="288290" cy="215265"/>
          </a:xfrm>
          <a:custGeom>
            <a:avLst/>
            <a:gdLst/>
            <a:ahLst/>
            <a:cxnLst/>
            <a:rect l="l" t="t" r="r" b="b"/>
            <a:pathLst>
              <a:path w="288289" h="215264">
                <a:moveTo>
                  <a:pt x="0" y="0"/>
                </a:moveTo>
                <a:lnTo>
                  <a:pt x="288036" y="0"/>
                </a:lnTo>
                <a:lnTo>
                  <a:pt x="288036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59400" y="17684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783137" y="17684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4875529" y="1769565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788408" y="1773935"/>
            <a:ext cx="288290" cy="215265"/>
          </a:xfrm>
          <a:custGeom>
            <a:avLst/>
            <a:gdLst/>
            <a:ahLst/>
            <a:cxnLst/>
            <a:rect l="l" t="t" r="r" b="b"/>
            <a:pathLst>
              <a:path w="288289" h="215264">
                <a:moveTo>
                  <a:pt x="0" y="0"/>
                </a:moveTo>
                <a:lnTo>
                  <a:pt x="288036" y="0"/>
                </a:lnTo>
                <a:lnTo>
                  <a:pt x="288036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783137" y="1768475"/>
            <a:ext cx="298450" cy="225425"/>
          </a:xfrm>
          <a:custGeom>
            <a:avLst/>
            <a:gdLst/>
            <a:ahLst/>
            <a:cxnLst/>
            <a:rect l="l" t="t" r="r" b="b"/>
            <a:pathLst>
              <a:path w="298450" h="225425">
                <a:moveTo>
                  <a:pt x="298450" y="225425"/>
                </a:moveTo>
                <a:lnTo>
                  <a:pt x="0" y="225425"/>
                </a:lnTo>
                <a:lnTo>
                  <a:pt x="0" y="0"/>
                </a:lnTo>
                <a:lnTo>
                  <a:pt x="298450" y="0"/>
                </a:lnTo>
                <a:lnTo>
                  <a:pt x="2984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900"/>
                </a:lnTo>
                <a:lnTo>
                  <a:pt x="4762" y="215900"/>
                </a:lnTo>
                <a:lnTo>
                  <a:pt x="9525" y="220662"/>
                </a:lnTo>
                <a:lnTo>
                  <a:pt x="298450" y="220662"/>
                </a:lnTo>
                <a:lnTo>
                  <a:pt x="298450" y="225425"/>
                </a:lnTo>
                <a:close/>
              </a:path>
              <a:path w="298450" h="2254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98450" h="225425">
                <a:moveTo>
                  <a:pt x="2889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88925" y="4762"/>
                </a:lnTo>
                <a:lnTo>
                  <a:pt x="288925" y="9525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288925" y="4762"/>
                </a:lnTo>
                <a:lnTo>
                  <a:pt x="293687" y="9525"/>
                </a:lnTo>
                <a:lnTo>
                  <a:pt x="298450" y="9525"/>
                </a:lnTo>
                <a:lnTo>
                  <a:pt x="298450" y="215900"/>
                </a:lnTo>
                <a:lnTo>
                  <a:pt x="293687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9525"/>
                </a:moveTo>
                <a:lnTo>
                  <a:pt x="293687" y="9525"/>
                </a:lnTo>
                <a:lnTo>
                  <a:pt x="288925" y="4762"/>
                </a:lnTo>
                <a:lnTo>
                  <a:pt x="298450" y="4762"/>
                </a:lnTo>
                <a:lnTo>
                  <a:pt x="298450" y="9525"/>
                </a:lnTo>
                <a:close/>
              </a:path>
              <a:path w="298450" h="225425">
                <a:moveTo>
                  <a:pt x="9525" y="220662"/>
                </a:moveTo>
                <a:lnTo>
                  <a:pt x="4762" y="215900"/>
                </a:lnTo>
                <a:lnTo>
                  <a:pt x="9525" y="215900"/>
                </a:lnTo>
                <a:lnTo>
                  <a:pt x="9525" y="220662"/>
                </a:lnTo>
                <a:close/>
              </a:path>
              <a:path w="298450" h="225425">
                <a:moveTo>
                  <a:pt x="288925" y="220662"/>
                </a:moveTo>
                <a:lnTo>
                  <a:pt x="9525" y="220662"/>
                </a:lnTo>
                <a:lnTo>
                  <a:pt x="9525" y="215900"/>
                </a:lnTo>
                <a:lnTo>
                  <a:pt x="288925" y="215900"/>
                </a:lnTo>
                <a:lnTo>
                  <a:pt x="288925" y="220662"/>
                </a:lnTo>
                <a:close/>
              </a:path>
              <a:path w="298450" h="225425">
                <a:moveTo>
                  <a:pt x="298450" y="220662"/>
                </a:moveTo>
                <a:lnTo>
                  <a:pt x="288925" y="220662"/>
                </a:lnTo>
                <a:lnTo>
                  <a:pt x="293687" y="215900"/>
                </a:lnTo>
                <a:lnTo>
                  <a:pt x="298450" y="215900"/>
                </a:lnTo>
                <a:lnTo>
                  <a:pt x="298450" y="22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4212335" y="1737677"/>
            <a:ext cx="144018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95"/>
              </a:spcBef>
              <a:tabLst>
                <a:tab pos="375285" algn="l"/>
                <a:tab pos="662940" algn="l"/>
                <a:tab pos="951865" algn="l"/>
                <a:tab pos="1238885" algn="l"/>
              </a:tabLst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	2	3	4	5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202814" y="2672714"/>
            <a:ext cx="5535295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1755"/>
              </a:lnSpc>
              <a:spcBef>
                <a:spcPts val="95"/>
              </a:spcBef>
              <a:tabLst>
                <a:tab pos="288290" algn="l"/>
                <a:tab pos="575945" algn="l"/>
                <a:tab pos="864235" algn="l"/>
                <a:tab pos="1151890" algn="l"/>
              </a:tabLst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	</a:t>
            </a:r>
            <a:r>
              <a:rPr sz="1600" b="1" spc="-5" dirty="0">
                <a:latin typeface="Arial" panose="020B0604020202090204"/>
                <a:cs typeface="Arial" panose="020B0604020202090204"/>
              </a:rPr>
              <a:t>2	3	4	5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ts val="1755"/>
              </a:lnSpc>
            </a:pPr>
            <a:r>
              <a:rPr sz="1600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网络中缺少第一块，使网络共享失</a:t>
            </a:r>
            <a:r>
              <a:rPr sz="1600" spc="-5" dirty="0">
                <a:solidFill>
                  <a:srgbClr val="FF0000"/>
                </a:solidFill>
                <a:latin typeface="宋体" pitchFamily="2" charset="-122"/>
                <a:cs typeface="宋体" pitchFamily="2" charset="-122"/>
              </a:rPr>
              <a:t>败</a:t>
            </a:r>
            <a:endParaRPr sz="16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3134042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latin typeface="Arial" panose="020B0604020202090204"/>
                <a:cs typeface="Arial" panose="020B0604020202090204"/>
              </a:rPr>
              <a:t>1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422967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710304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999229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86567" y="632854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b="1" spc="-5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x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80352"/>
            <a:ext cx="26924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数据块污染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50962"/>
            <a:ext cx="7847965" cy="42176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5"/>
              </a:spcBef>
              <a:buClr>
                <a:srgbClr val="CC9900"/>
              </a:buClr>
              <a:buSzPct val="63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1900" spc="-5" dirty="0">
                <a:latin typeface="Tw Cen MT" panose="020B0602020104020603"/>
                <a:cs typeface="Tw Cen MT" panose="020B0602020104020603"/>
              </a:rPr>
              <a:t>P2P</a:t>
            </a:r>
            <a:r>
              <a:rPr sz="1900" dirty="0">
                <a:latin typeface="宋体" pitchFamily="2" charset="-122"/>
                <a:cs typeface="宋体" pitchFamily="2" charset="-122"/>
              </a:rPr>
              <a:t>软件文件是分块存储的，每个分块又有更细的分</a:t>
            </a:r>
            <a:r>
              <a:rPr sz="1900" spc="-5" dirty="0">
                <a:latin typeface="宋体" pitchFamily="2" charset="-122"/>
                <a:cs typeface="宋体" pitchFamily="2" charset="-122"/>
              </a:rPr>
              <a:t>片</a:t>
            </a:r>
            <a:endParaRPr sz="1900">
              <a:latin typeface="宋体" pitchFamily="2" charset="-122"/>
              <a:cs typeface="宋体" pitchFamily="2" charset="-122"/>
            </a:endParaRPr>
          </a:p>
          <a:p>
            <a:pPr marL="355600" indent="-342900">
              <a:lnSpc>
                <a:spcPct val="100000"/>
              </a:lnSpc>
              <a:spcBef>
                <a:spcPts val="545"/>
              </a:spcBef>
              <a:buClr>
                <a:srgbClr val="CC9900"/>
              </a:buClr>
              <a:buSzPct val="64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100" dirty="0">
                <a:latin typeface="宋体" pitchFamily="2" charset="-122"/>
                <a:cs typeface="宋体" pitchFamily="2" charset="-122"/>
              </a:rPr>
              <a:t>文件下载过程：</a:t>
            </a:r>
            <a:endParaRPr sz="2100">
              <a:latin typeface="宋体" pitchFamily="2" charset="-122"/>
              <a:cs typeface="宋体" pitchFamily="2" charset="-122"/>
            </a:endParaRPr>
          </a:p>
          <a:p>
            <a:pPr marL="682625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000" dirty="0">
                <a:latin typeface="宋体" pitchFamily="2" charset="-122"/>
                <a:cs typeface="宋体" pitchFamily="2" charset="-122"/>
              </a:rPr>
              <a:t>获得正确的文件块</a:t>
            </a:r>
            <a:r>
              <a:rPr sz="2000" spc="-5" dirty="0">
                <a:latin typeface="Tw Cen MT" panose="020B0602020104020603"/>
                <a:cs typeface="Tw Cen MT" panose="020B0602020104020603"/>
              </a:rPr>
              <a:t>Hash</a:t>
            </a:r>
            <a:r>
              <a:rPr sz="2000" dirty="0">
                <a:latin typeface="宋体" pitchFamily="2" charset="-122"/>
                <a:cs typeface="宋体" pitchFamily="2" charset="-122"/>
              </a:rPr>
              <a:t>集</a:t>
            </a:r>
            <a:r>
              <a:rPr sz="2000" spc="5" dirty="0">
                <a:latin typeface="宋体" pitchFamily="2" charset="-122"/>
                <a:cs typeface="宋体" pitchFamily="2" charset="-122"/>
              </a:rPr>
              <a:t>合</a:t>
            </a:r>
            <a:endParaRPr sz="2000">
              <a:latin typeface="宋体" pitchFamily="2" charset="-122"/>
              <a:cs typeface="宋体" pitchFamily="2" charset="-122"/>
            </a:endParaRPr>
          </a:p>
          <a:p>
            <a:pPr marL="682625" lvl="1" indent="-326390">
              <a:lnSpc>
                <a:spcPct val="100000"/>
              </a:lnSpc>
              <a:spcBef>
                <a:spcPts val="535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000" dirty="0">
                <a:latin typeface="宋体" pitchFamily="2" charset="-122"/>
                <a:cs typeface="宋体" pitchFamily="2" charset="-122"/>
              </a:rPr>
              <a:t>选择一个缺失块进行下</a:t>
            </a:r>
            <a:r>
              <a:rPr sz="2000" spc="5" dirty="0">
                <a:latin typeface="宋体" pitchFamily="2" charset="-122"/>
                <a:cs typeface="宋体" pitchFamily="2" charset="-122"/>
              </a:rPr>
              <a:t>载</a:t>
            </a:r>
            <a:endParaRPr sz="2000">
              <a:latin typeface="宋体" pitchFamily="2" charset="-122"/>
              <a:cs typeface="宋体" pitchFamily="2" charset="-122"/>
            </a:endParaRPr>
          </a:p>
          <a:p>
            <a:pPr marL="682625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000" dirty="0">
                <a:latin typeface="宋体" pitchFamily="2" charset="-122"/>
                <a:cs typeface="宋体" pitchFamily="2" charset="-122"/>
              </a:rPr>
              <a:t>从其他节点以分片为传输单位下</a:t>
            </a:r>
            <a:r>
              <a:rPr sz="2000" spc="5" dirty="0">
                <a:latin typeface="宋体" pitchFamily="2" charset="-122"/>
                <a:cs typeface="宋体" pitchFamily="2" charset="-122"/>
              </a:rPr>
              <a:t>载</a:t>
            </a:r>
            <a:endParaRPr sz="2000">
              <a:latin typeface="宋体" pitchFamily="2" charset="-122"/>
              <a:cs typeface="宋体" pitchFamily="2" charset="-122"/>
            </a:endParaRPr>
          </a:p>
          <a:p>
            <a:pPr marL="682625" lvl="1" indent="-326390">
              <a:lnSpc>
                <a:spcPct val="100000"/>
              </a:lnSpc>
              <a:spcBef>
                <a:spcPts val="425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000" dirty="0">
                <a:latin typeface="宋体" pitchFamily="2" charset="-122"/>
                <a:cs typeface="宋体" pitchFamily="2" charset="-122"/>
              </a:rPr>
              <a:t>下载完所有分片进行对应块的</a:t>
            </a:r>
            <a:r>
              <a:rPr sz="2000" spc="-5" dirty="0">
                <a:latin typeface="Tw Cen MT" panose="020B0602020104020603"/>
                <a:cs typeface="Tw Cen MT" panose="020B0602020104020603"/>
              </a:rPr>
              <a:t>Hash</a:t>
            </a:r>
            <a:r>
              <a:rPr sz="2000" dirty="0">
                <a:latin typeface="宋体" pitchFamily="2" charset="-122"/>
                <a:cs typeface="宋体" pitchFamily="2" charset="-122"/>
              </a:rPr>
              <a:t>校</a:t>
            </a:r>
            <a:r>
              <a:rPr sz="2000" spc="5" dirty="0">
                <a:latin typeface="宋体" pitchFamily="2" charset="-122"/>
                <a:cs typeface="宋体" pitchFamily="2" charset="-122"/>
              </a:rPr>
              <a:t>验</a:t>
            </a:r>
            <a:endParaRPr sz="2000">
              <a:latin typeface="宋体" pitchFamily="2" charset="-122"/>
              <a:cs typeface="宋体" pitchFamily="2" charset="-122"/>
            </a:endParaRPr>
          </a:p>
          <a:p>
            <a:pPr marL="682625" lvl="1" indent="-326390">
              <a:lnSpc>
                <a:spcPct val="100000"/>
              </a:lnSpc>
              <a:spcBef>
                <a:spcPts val="535"/>
              </a:spcBef>
              <a:buClr>
                <a:srgbClr val="3A812E"/>
              </a:buClr>
              <a:buSzPct val="60000"/>
              <a:buFont typeface="Wingdings" panose="05000000000000000000"/>
              <a:buChar char=""/>
              <a:tabLst>
                <a:tab pos="681990" algn="l"/>
                <a:tab pos="682625" algn="l"/>
              </a:tabLst>
            </a:pPr>
            <a:r>
              <a:rPr sz="2000" dirty="0">
                <a:latin typeface="宋体" pitchFamily="2" charset="-122"/>
                <a:cs typeface="宋体" pitchFamily="2" charset="-122"/>
              </a:rPr>
              <a:t>如果校验失败则丢弃整个</a:t>
            </a:r>
            <a:r>
              <a:rPr sz="2000" spc="5" dirty="0">
                <a:latin typeface="宋体" pitchFamily="2" charset="-122"/>
                <a:cs typeface="宋体" pitchFamily="2" charset="-122"/>
              </a:rPr>
              <a:t>块</a:t>
            </a:r>
            <a:endParaRPr sz="2000">
              <a:latin typeface="宋体" pitchFamily="2" charset="-122"/>
              <a:cs typeface="宋体" pitchFamily="2" charset="-122"/>
            </a:endParaRPr>
          </a:p>
          <a:p>
            <a:pPr marL="355600" indent="-342900" algn="just">
              <a:lnSpc>
                <a:spcPct val="100000"/>
              </a:lnSpc>
              <a:spcBef>
                <a:spcPts val="405"/>
              </a:spcBef>
              <a:buClr>
                <a:srgbClr val="CC9900"/>
              </a:buClr>
              <a:buSzPct val="63000"/>
              <a:buFont typeface="Wingdings" panose="05000000000000000000"/>
              <a:buChar char=""/>
              <a:tabLst>
                <a:tab pos="355600" algn="l"/>
              </a:tabLst>
            </a:pPr>
            <a:r>
              <a:rPr sz="1900" dirty="0">
                <a:latin typeface="宋体" pitchFamily="2" charset="-122"/>
                <a:cs typeface="宋体" pitchFamily="2" charset="-122"/>
              </a:rPr>
              <a:t>为了减少校验</a:t>
            </a:r>
            <a:r>
              <a:rPr sz="1900" spc="-5" dirty="0">
                <a:latin typeface="Tw Cen MT" panose="020B0602020104020603"/>
                <a:cs typeface="Tw Cen MT" panose="020B0602020104020603"/>
              </a:rPr>
              <a:t>hash</a:t>
            </a:r>
            <a:r>
              <a:rPr sz="1900" dirty="0">
                <a:latin typeface="宋体" pitchFamily="2" charset="-122"/>
                <a:cs typeface="宋体" pitchFamily="2" charset="-122"/>
              </a:rPr>
              <a:t>值的数目，一般不会校验分片，只校验分</a:t>
            </a:r>
            <a:r>
              <a:rPr sz="1900" spc="-5" dirty="0">
                <a:latin typeface="宋体" pitchFamily="2" charset="-122"/>
                <a:cs typeface="宋体" pitchFamily="2" charset="-122"/>
              </a:rPr>
              <a:t>块</a:t>
            </a:r>
            <a:endParaRPr sz="1900">
              <a:latin typeface="宋体" pitchFamily="2" charset="-122"/>
              <a:cs typeface="宋体" pitchFamily="2" charset="-122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10"/>
              </a:spcBef>
              <a:buClr>
                <a:srgbClr val="CC9900"/>
              </a:buClr>
              <a:buSzPct val="63000"/>
              <a:buFont typeface="Wingdings" panose="05000000000000000000"/>
              <a:buChar char=""/>
              <a:tabLst>
                <a:tab pos="355600" algn="l"/>
              </a:tabLst>
            </a:pPr>
            <a:r>
              <a:rPr sz="1900" dirty="0">
                <a:latin typeface="宋体" pitchFamily="2" charset="-122"/>
                <a:cs typeface="宋体" pitchFamily="2" charset="-122"/>
              </a:rPr>
              <a:t>攻击者谎称自己拥有所有块，诱使其他节点下载，而提供给下载者的</a:t>
            </a:r>
            <a:r>
              <a:rPr sz="1900" spc="-5" dirty="0">
                <a:latin typeface="宋体" pitchFamily="2" charset="-122"/>
                <a:cs typeface="宋体" pitchFamily="2" charset="-122"/>
              </a:rPr>
              <a:t>分 </a:t>
            </a:r>
            <a:r>
              <a:rPr sz="1900" dirty="0">
                <a:latin typeface="宋体" pitchFamily="2" charset="-122"/>
                <a:cs typeface="宋体" pitchFamily="2" charset="-122"/>
              </a:rPr>
              <a:t>块是虚假的，当下载者下载完分块后校验一定失败，从而整个分块的</a:t>
            </a:r>
            <a:r>
              <a:rPr sz="1900" spc="-5" dirty="0">
                <a:latin typeface="宋体" pitchFamily="2" charset="-122"/>
                <a:cs typeface="宋体" pitchFamily="2" charset="-122"/>
              </a:rPr>
              <a:t>下 </a:t>
            </a:r>
            <a:r>
              <a:rPr sz="1900" dirty="0">
                <a:latin typeface="宋体" pitchFamily="2" charset="-122"/>
                <a:cs typeface="宋体" pitchFamily="2" charset="-122"/>
              </a:rPr>
              <a:t>载失败</a:t>
            </a:r>
            <a:r>
              <a:rPr sz="1900" spc="-5" dirty="0">
                <a:latin typeface="宋体" pitchFamily="2" charset="-122"/>
                <a:cs typeface="宋体" pitchFamily="2" charset="-122"/>
              </a:rPr>
              <a:t>。</a:t>
            </a:r>
            <a:endParaRPr sz="1900">
              <a:latin typeface="宋体" pitchFamily="2" charset="-122"/>
              <a:cs typeface="宋体" pitchFamily="2" charset="-122"/>
            </a:endParaRPr>
          </a:p>
          <a:p>
            <a:pPr marL="355600" indent="-342900" algn="just">
              <a:lnSpc>
                <a:spcPct val="100000"/>
              </a:lnSpc>
              <a:spcBef>
                <a:spcPts val="455"/>
              </a:spcBef>
              <a:buClr>
                <a:srgbClr val="CC9900"/>
              </a:buClr>
              <a:buSzPct val="63000"/>
              <a:buFont typeface="Wingdings" panose="05000000000000000000"/>
              <a:buChar char=""/>
              <a:tabLst>
                <a:tab pos="355600" algn="l"/>
              </a:tabLst>
            </a:pPr>
            <a:r>
              <a:rPr sz="1900" dirty="0">
                <a:latin typeface="宋体" pitchFamily="2" charset="-122"/>
                <a:cs typeface="宋体" pitchFamily="2" charset="-122"/>
              </a:rPr>
              <a:t>数据块污染攻击可以明显拖慢节点下载速</a:t>
            </a:r>
            <a:r>
              <a:rPr sz="1900" spc="-5" dirty="0">
                <a:latin typeface="宋体" pitchFamily="2" charset="-122"/>
                <a:cs typeface="宋体" pitchFamily="2" charset="-122"/>
              </a:rPr>
              <a:t>度</a:t>
            </a:r>
            <a:endParaRPr sz="19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80352"/>
            <a:ext cx="26924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数据块污染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8300" y="5173979"/>
            <a:ext cx="1289685" cy="870585"/>
          </a:xfrm>
          <a:custGeom>
            <a:avLst/>
            <a:gdLst/>
            <a:ahLst/>
            <a:cxnLst/>
            <a:rect l="l" t="t" r="r" b="b"/>
            <a:pathLst>
              <a:path w="1289685" h="870585">
                <a:moveTo>
                  <a:pt x="1144524" y="870204"/>
                </a:moveTo>
                <a:lnTo>
                  <a:pt x="144780" y="870204"/>
                </a:lnTo>
                <a:lnTo>
                  <a:pt x="99057" y="862527"/>
                </a:lnTo>
                <a:lnTo>
                  <a:pt x="59318" y="841735"/>
                </a:lnTo>
                <a:lnTo>
                  <a:pt x="27963" y="810149"/>
                </a:lnTo>
                <a:lnTo>
                  <a:pt x="7390" y="770096"/>
                </a:lnTo>
                <a:lnTo>
                  <a:pt x="0" y="723900"/>
                </a:lnTo>
                <a:lnTo>
                  <a:pt x="0" y="144780"/>
                </a:lnTo>
                <a:lnTo>
                  <a:pt x="7390" y="98905"/>
                </a:lnTo>
                <a:lnTo>
                  <a:pt x="27963" y="59090"/>
                </a:lnTo>
                <a:lnTo>
                  <a:pt x="59318" y="27734"/>
                </a:lnTo>
                <a:lnTo>
                  <a:pt x="99057" y="7238"/>
                </a:lnTo>
                <a:lnTo>
                  <a:pt x="144780" y="0"/>
                </a:lnTo>
                <a:lnTo>
                  <a:pt x="1144524" y="0"/>
                </a:lnTo>
                <a:lnTo>
                  <a:pt x="1190124" y="7238"/>
                </a:lnTo>
                <a:lnTo>
                  <a:pt x="1229802" y="27734"/>
                </a:lnTo>
                <a:lnTo>
                  <a:pt x="1261157" y="59090"/>
                </a:lnTo>
                <a:lnTo>
                  <a:pt x="1281791" y="98905"/>
                </a:lnTo>
                <a:lnTo>
                  <a:pt x="1289304" y="144780"/>
                </a:lnTo>
                <a:lnTo>
                  <a:pt x="1289304" y="723900"/>
                </a:lnTo>
                <a:lnTo>
                  <a:pt x="1281791" y="770096"/>
                </a:lnTo>
                <a:lnTo>
                  <a:pt x="1261157" y="810149"/>
                </a:lnTo>
                <a:lnTo>
                  <a:pt x="1229802" y="841735"/>
                </a:lnTo>
                <a:lnTo>
                  <a:pt x="1190124" y="862527"/>
                </a:lnTo>
                <a:lnTo>
                  <a:pt x="1144524" y="870204"/>
                </a:lnTo>
                <a:close/>
              </a:path>
            </a:pathLst>
          </a:custGeom>
          <a:solidFill>
            <a:srgbClr val="FF3333">
              <a:alpha val="32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3537" y="5168900"/>
            <a:ext cx="1298575" cy="878840"/>
          </a:xfrm>
          <a:custGeom>
            <a:avLst/>
            <a:gdLst/>
            <a:ahLst/>
            <a:cxnLst/>
            <a:rect l="l" t="t" r="r" b="b"/>
            <a:pathLst>
              <a:path w="1298575" h="878839">
                <a:moveTo>
                  <a:pt x="1171740" y="877570"/>
                </a:moveTo>
                <a:lnTo>
                  <a:pt x="126834" y="877570"/>
                </a:lnTo>
                <a:lnTo>
                  <a:pt x="119468" y="876300"/>
                </a:lnTo>
                <a:lnTo>
                  <a:pt x="112217" y="873760"/>
                </a:lnTo>
                <a:lnTo>
                  <a:pt x="105117" y="872489"/>
                </a:lnTo>
                <a:lnTo>
                  <a:pt x="91351" y="867410"/>
                </a:lnTo>
                <a:lnTo>
                  <a:pt x="84721" y="863600"/>
                </a:lnTo>
                <a:lnTo>
                  <a:pt x="78270" y="861060"/>
                </a:lnTo>
                <a:lnTo>
                  <a:pt x="43789" y="834389"/>
                </a:lnTo>
                <a:lnTo>
                  <a:pt x="18021" y="800100"/>
                </a:lnTo>
                <a:lnTo>
                  <a:pt x="3022" y="759460"/>
                </a:lnTo>
                <a:lnTo>
                  <a:pt x="0" y="728979"/>
                </a:lnTo>
                <a:lnTo>
                  <a:pt x="0" y="148589"/>
                </a:lnTo>
                <a:lnTo>
                  <a:pt x="6769" y="104139"/>
                </a:lnTo>
                <a:lnTo>
                  <a:pt x="9131" y="97789"/>
                </a:lnTo>
                <a:lnTo>
                  <a:pt x="11811" y="90170"/>
                </a:lnTo>
                <a:lnTo>
                  <a:pt x="29819" y="59689"/>
                </a:lnTo>
                <a:lnTo>
                  <a:pt x="34277" y="53339"/>
                </a:lnTo>
                <a:lnTo>
                  <a:pt x="66116" y="25400"/>
                </a:lnTo>
                <a:lnTo>
                  <a:pt x="71996" y="21589"/>
                </a:lnTo>
                <a:lnTo>
                  <a:pt x="112445" y="3810"/>
                </a:lnTo>
                <a:lnTo>
                  <a:pt x="134569" y="0"/>
                </a:lnTo>
                <a:lnTo>
                  <a:pt x="1164247" y="0"/>
                </a:lnTo>
                <a:lnTo>
                  <a:pt x="1186357" y="3810"/>
                </a:lnTo>
                <a:lnTo>
                  <a:pt x="1200416" y="8889"/>
                </a:lnTo>
                <a:lnTo>
                  <a:pt x="142659" y="8889"/>
                </a:lnTo>
                <a:lnTo>
                  <a:pt x="135293" y="10160"/>
                </a:lnTo>
                <a:lnTo>
                  <a:pt x="128511" y="10160"/>
                </a:lnTo>
                <a:lnTo>
                  <a:pt x="121373" y="11429"/>
                </a:lnTo>
                <a:lnTo>
                  <a:pt x="121602" y="11429"/>
                </a:lnTo>
                <a:lnTo>
                  <a:pt x="118097" y="12700"/>
                </a:lnTo>
                <a:lnTo>
                  <a:pt x="114820" y="12700"/>
                </a:lnTo>
                <a:lnTo>
                  <a:pt x="107937" y="15239"/>
                </a:lnTo>
                <a:lnTo>
                  <a:pt x="108165" y="15239"/>
                </a:lnTo>
                <a:lnTo>
                  <a:pt x="101434" y="17779"/>
                </a:lnTo>
                <a:lnTo>
                  <a:pt x="101650" y="17779"/>
                </a:lnTo>
                <a:lnTo>
                  <a:pt x="95059" y="20320"/>
                </a:lnTo>
                <a:lnTo>
                  <a:pt x="95275" y="20320"/>
                </a:lnTo>
                <a:lnTo>
                  <a:pt x="88861" y="22860"/>
                </a:lnTo>
                <a:lnTo>
                  <a:pt x="89065" y="22860"/>
                </a:lnTo>
                <a:lnTo>
                  <a:pt x="82816" y="25400"/>
                </a:lnTo>
                <a:lnTo>
                  <a:pt x="83019" y="25400"/>
                </a:lnTo>
                <a:lnTo>
                  <a:pt x="76949" y="29210"/>
                </a:lnTo>
                <a:lnTo>
                  <a:pt x="77139" y="29210"/>
                </a:lnTo>
                <a:lnTo>
                  <a:pt x="71259" y="33020"/>
                </a:lnTo>
                <a:lnTo>
                  <a:pt x="71450" y="33020"/>
                </a:lnTo>
                <a:lnTo>
                  <a:pt x="65760" y="36829"/>
                </a:lnTo>
                <a:lnTo>
                  <a:pt x="65951" y="36829"/>
                </a:lnTo>
                <a:lnTo>
                  <a:pt x="60464" y="40639"/>
                </a:lnTo>
                <a:lnTo>
                  <a:pt x="60642" y="40639"/>
                </a:lnTo>
                <a:lnTo>
                  <a:pt x="55384" y="45720"/>
                </a:lnTo>
                <a:lnTo>
                  <a:pt x="55549" y="45720"/>
                </a:lnTo>
                <a:lnTo>
                  <a:pt x="50520" y="49529"/>
                </a:lnTo>
                <a:lnTo>
                  <a:pt x="50673" y="49529"/>
                </a:lnTo>
                <a:lnTo>
                  <a:pt x="45872" y="54610"/>
                </a:lnTo>
                <a:lnTo>
                  <a:pt x="46024" y="54610"/>
                </a:lnTo>
                <a:lnTo>
                  <a:pt x="41478" y="59689"/>
                </a:lnTo>
                <a:lnTo>
                  <a:pt x="41617" y="59689"/>
                </a:lnTo>
                <a:lnTo>
                  <a:pt x="37312" y="64770"/>
                </a:lnTo>
                <a:lnTo>
                  <a:pt x="37452" y="64770"/>
                </a:lnTo>
                <a:lnTo>
                  <a:pt x="33400" y="71120"/>
                </a:lnTo>
                <a:lnTo>
                  <a:pt x="33540" y="71120"/>
                </a:lnTo>
                <a:lnTo>
                  <a:pt x="29768" y="76200"/>
                </a:lnTo>
                <a:lnTo>
                  <a:pt x="26390" y="82550"/>
                </a:lnTo>
                <a:lnTo>
                  <a:pt x="23944" y="87629"/>
                </a:lnTo>
                <a:lnTo>
                  <a:pt x="23406" y="87629"/>
                </a:lnTo>
                <a:lnTo>
                  <a:pt x="20982" y="93979"/>
                </a:lnTo>
                <a:lnTo>
                  <a:pt x="20586" y="93979"/>
                </a:lnTo>
                <a:lnTo>
                  <a:pt x="18427" y="100329"/>
                </a:lnTo>
                <a:lnTo>
                  <a:pt x="18072" y="100329"/>
                </a:lnTo>
                <a:lnTo>
                  <a:pt x="16167" y="106679"/>
                </a:lnTo>
                <a:lnTo>
                  <a:pt x="15862" y="106679"/>
                </a:lnTo>
                <a:lnTo>
                  <a:pt x="13906" y="114300"/>
                </a:lnTo>
                <a:lnTo>
                  <a:pt x="12344" y="120650"/>
                </a:lnTo>
                <a:lnTo>
                  <a:pt x="11125" y="128270"/>
                </a:lnTo>
                <a:lnTo>
                  <a:pt x="10236" y="134620"/>
                </a:lnTo>
                <a:lnTo>
                  <a:pt x="9715" y="142239"/>
                </a:lnTo>
                <a:lnTo>
                  <a:pt x="9556" y="148589"/>
                </a:lnTo>
                <a:lnTo>
                  <a:pt x="9525" y="728979"/>
                </a:lnTo>
                <a:lnTo>
                  <a:pt x="9715" y="736600"/>
                </a:lnTo>
                <a:lnTo>
                  <a:pt x="10261" y="742950"/>
                </a:lnTo>
                <a:lnTo>
                  <a:pt x="11163" y="750570"/>
                </a:lnTo>
                <a:lnTo>
                  <a:pt x="12395" y="756920"/>
                </a:lnTo>
                <a:lnTo>
                  <a:pt x="13969" y="764539"/>
                </a:lnTo>
                <a:lnTo>
                  <a:pt x="15862" y="770889"/>
                </a:lnTo>
                <a:lnTo>
                  <a:pt x="18072" y="777239"/>
                </a:lnTo>
                <a:lnTo>
                  <a:pt x="20586" y="783589"/>
                </a:lnTo>
                <a:lnTo>
                  <a:pt x="23406" y="789939"/>
                </a:lnTo>
                <a:lnTo>
                  <a:pt x="26504" y="796289"/>
                </a:lnTo>
                <a:lnTo>
                  <a:pt x="29883" y="801370"/>
                </a:lnTo>
                <a:lnTo>
                  <a:pt x="33540" y="807720"/>
                </a:lnTo>
                <a:lnTo>
                  <a:pt x="33400" y="807720"/>
                </a:lnTo>
                <a:lnTo>
                  <a:pt x="37452" y="812800"/>
                </a:lnTo>
                <a:lnTo>
                  <a:pt x="37312" y="812800"/>
                </a:lnTo>
                <a:lnTo>
                  <a:pt x="41617" y="817879"/>
                </a:lnTo>
                <a:lnTo>
                  <a:pt x="41478" y="817879"/>
                </a:lnTo>
                <a:lnTo>
                  <a:pt x="46024" y="822960"/>
                </a:lnTo>
                <a:lnTo>
                  <a:pt x="45872" y="822960"/>
                </a:lnTo>
                <a:lnTo>
                  <a:pt x="50673" y="828039"/>
                </a:lnTo>
                <a:lnTo>
                  <a:pt x="50520" y="828039"/>
                </a:lnTo>
                <a:lnTo>
                  <a:pt x="55549" y="833120"/>
                </a:lnTo>
                <a:lnTo>
                  <a:pt x="55384" y="833120"/>
                </a:lnTo>
                <a:lnTo>
                  <a:pt x="60642" y="836929"/>
                </a:lnTo>
                <a:lnTo>
                  <a:pt x="60464" y="836929"/>
                </a:lnTo>
                <a:lnTo>
                  <a:pt x="65951" y="842010"/>
                </a:lnTo>
                <a:lnTo>
                  <a:pt x="65760" y="842010"/>
                </a:lnTo>
                <a:lnTo>
                  <a:pt x="71450" y="845820"/>
                </a:lnTo>
                <a:lnTo>
                  <a:pt x="71259" y="845820"/>
                </a:lnTo>
                <a:lnTo>
                  <a:pt x="77139" y="849629"/>
                </a:lnTo>
                <a:lnTo>
                  <a:pt x="78972" y="849629"/>
                </a:lnTo>
                <a:lnTo>
                  <a:pt x="83019" y="852170"/>
                </a:lnTo>
                <a:lnTo>
                  <a:pt x="82816" y="852170"/>
                </a:lnTo>
                <a:lnTo>
                  <a:pt x="89065" y="855979"/>
                </a:lnTo>
                <a:lnTo>
                  <a:pt x="88861" y="855979"/>
                </a:lnTo>
                <a:lnTo>
                  <a:pt x="95275" y="858520"/>
                </a:lnTo>
                <a:lnTo>
                  <a:pt x="95059" y="858520"/>
                </a:lnTo>
                <a:lnTo>
                  <a:pt x="101650" y="861060"/>
                </a:lnTo>
                <a:lnTo>
                  <a:pt x="101434" y="861060"/>
                </a:lnTo>
                <a:lnTo>
                  <a:pt x="108165" y="863600"/>
                </a:lnTo>
                <a:lnTo>
                  <a:pt x="107937" y="863600"/>
                </a:lnTo>
                <a:lnTo>
                  <a:pt x="114820" y="864870"/>
                </a:lnTo>
                <a:lnTo>
                  <a:pt x="114592" y="864870"/>
                </a:lnTo>
                <a:lnTo>
                  <a:pt x="121602" y="866139"/>
                </a:lnTo>
                <a:lnTo>
                  <a:pt x="121373" y="866139"/>
                </a:lnTo>
                <a:lnTo>
                  <a:pt x="128511" y="867410"/>
                </a:lnTo>
                <a:lnTo>
                  <a:pt x="128269" y="867410"/>
                </a:lnTo>
                <a:lnTo>
                  <a:pt x="135534" y="868679"/>
                </a:lnTo>
                <a:lnTo>
                  <a:pt x="142417" y="868679"/>
                </a:lnTo>
                <a:lnTo>
                  <a:pt x="149872" y="869950"/>
                </a:lnTo>
                <a:lnTo>
                  <a:pt x="1200200" y="869950"/>
                </a:lnTo>
                <a:lnTo>
                  <a:pt x="1193241" y="872489"/>
                </a:lnTo>
                <a:lnTo>
                  <a:pt x="1186129" y="873760"/>
                </a:lnTo>
                <a:lnTo>
                  <a:pt x="1178877" y="876300"/>
                </a:lnTo>
                <a:lnTo>
                  <a:pt x="1171740" y="877570"/>
                </a:lnTo>
                <a:close/>
              </a:path>
              <a:path w="1298575" h="878839">
                <a:moveTo>
                  <a:pt x="1183982" y="13970"/>
                </a:moveTo>
                <a:lnTo>
                  <a:pt x="1176972" y="11429"/>
                </a:lnTo>
                <a:lnTo>
                  <a:pt x="1177201" y="11429"/>
                </a:lnTo>
                <a:lnTo>
                  <a:pt x="1170063" y="10160"/>
                </a:lnTo>
                <a:lnTo>
                  <a:pt x="1163281" y="10160"/>
                </a:lnTo>
                <a:lnTo>
                  <a:pt x="1155915" y="8889"/>
                </a:lnTo>
                <a:lnTo>
                  <a:pt x="1200416" y="8889"/>
                </a:lnTo>
                <a:lnTo>
                  <a:pt x="1207008" y="11429"/>
                </a:lnTo>
                <a:lnTo>
                  <a:pt x="1210430" y="12700"/>
                </a:lnTo>
                <a:lnTo>
                  <a:pt x="1183754" y="12700"/>
                </a:lnTo>
                <a:lnTo>
                  <a:pt x="1183982" y="13970"/>
                </a:lnTo>
                <a:close/>
              </a:path>
              <a:path w="1298575" h="878839">
                <a:moveTo>
                  <a:pt x="114592" y="13970"/>
                </a:moveTo>
                <a:lnTo>
                  <a:pt x="114820" y="12700"/>
                </a:lnTo>
                <a:lnTo>
                  <a:pt x="118097" y="12700"/>
                </a:lnTo>
                <a:lnTo>
                  <a:pt x="114592" y="13970"/>
                </a:lnTo>
                <a:close/>
              </a:path>
              <a:path w="1298575" h="878839">
                <a:moveTo>
                  <a:pt x="1275270" y="88900"/>
                </a:moveTo>
                <a:lnTo>
                  <a:pt x="1272070" y="82550"/>
                </a:lnTo>
                <a:lnTo>
                  <a:pt x="1268691" y="76200"/>
                </a:lnTo>
                <a:lnTo>
                  <a:pt x="1265034" y="71120"/>
                </a:lnTo>
                <a:lnTo>
                  <a:pt x="1265174" y="71120"/>
                </a:lnTo>
                <a:lnTo>
                  <a:pt x="1261122" y="64770"/>
                </a:lnTo>
                <a:lnTo>
                  <a:pt x="1261262" y="64770"/>
                </a:lnTo>
                <a:lnTo>
                  <a:pt x="1256957" y="59689"/>
                </a:lnTo>
                <a:lnTo>
                  <a:pt x="1257096" y="59689"/>
                </a:lnTo>
                <a:lnTo>
                  <a:pt x="1252550" y="54610"/>
                </a:lnTo>
                <a:lnTo>
                  <a:pt x="1252702" y="54610"/>
                </a:lnTo>
                <a:lnTo>
                  <a:pt x="1247902" y="49529"/>
                </a:lnTo>
                <a:lnTo>
                  <a:pt x="1248054" y="49529"/>
                </a:lnTo>
                <a:lnTo>
                  <a:pt x="1243025" y="45720"/>
                </a:lnTo>
                <a:lnTo>
                  <a:pt x="1243190" y="45720"/>
                </a:lnTo>
                <a:lnTo>
                  <a:pt x="1237932" y="40639"/>
                </a:lnTo>
                <a:lnTo>
                  <a:pt x="1238110" y="40639"/>
                </a:lnTo>
                <a:lnTo>
                  <a:pt x="1232623" y="36829"/>
                </a:lnTo>
                <a:lnTo>
                  <a:pt x="1232814" y="36829"/>
                </a:lnTo>
                <a:lnTo>
                  <a:pt x="1227124" y="33020"/>
                </a:lnTo>
                <a:lnTo>
                  <a:pt x="1227315" y="33020"/>
                </a:lnTo>
                <a:lnTo>
                  <a:pt x="1221435" y="29210"/>
                </a:lnTo>
                <a:lnTo>
                  <a:pt x="1221625" y="29210"/>
                </a:lnTo>
                <a:lnTo>
                  <a:pt x="1215555" y="25400"/>
                </a:lnTo>
                <a:lnTo>
                  <a:pt x="1215758" y="25400"/>
                </a:lnTo>
                <a:lnTo>
                  <a:pt x="1209509" y="22860"/>
                </a:lnTo>
                <a:lnTo>
                  <a:pt x="1209713" y="22860"/>
                </a:lnTo>
                <a:lnTo>
                  <a:pt x="1203299" y="20320"/>
                </a:lnTo>
                <a:lnTo>
                  <a:pt x="1203515" y="20320"/>
                </a:lnTo>
                <a:lnTo>
                  <a:pt x="1196924" y="17779"/>
                </a:lnTo>
                <a:lnTo>
                  <a:pt x="1197140" y="17779"/>
                </a:lnTo>
                <a:lnTo>
                  <a:pt x="1190409" y="15239"/>
                </a:lnTo>
                <a:lnTo>
                  <a:pt x="1190637" y="15239"/>
                </a:lnTo>
                <a:lnTo>
                  <a:pt x="1183754" y="12700"/>
                </a:lnTo>
                <a:lnTo>
                  <a:pt x="1210430" y="12700"/>
                </a:lnTo>
                <a:lnTo>
                  <a:pt x="1244168" y="33020"/>
                </a:lnTo>
                <a:lnTo>
                  <a:pt x="1249426" y="38100"/>
                </a:lnTo>
                <a:lnTo>
                  <a:pt x="1254785" y="43179"/>
                </a:lnTo>
                <a:lnTo>
                  <a:pt x="1259751" y="48260"/>
                </a:lnTo>
                <a:lnTo>
                  <a:pt x="1264450" y="53339"/>
                </a:lnTo>
                <a:lnTo>
                  <a:pt x="1273060" y="66039"/>
                </a:lnTo>
                <a:lnTo>
                  <a:pt x="1276832" y="71120"/>
                </a:lnTo>
                <a:lnTo>
                  <a:pt x="1280553" y="77470"/>
                </a:lnTo>
                <a:lnTo>
                  <a:pt x="1283855" y="83820"/>
                </a:lnTo>
                <a:lnTo>
                  <a:pt x="1285354" y="87629"/>
                </a:lnTo>
                <a:lnTo>
                  <a:pt x="1275168" y="87629"/>
                </a:lnTo>
                <a:lnTo>
                  <a:pt x="1275270" y="88900"/>
                </a:lnTo>
                <a:close/>
              </a:path>
              <a:path w="1298575" h="878839">
                <a:moveTo>
                  <a:pt x="23304" y="88900"/>
                </a:moveTo>
                <a:lnTo>
                  <a:pt x="23406" y="87629"/>
                </a:lnTo>
                <a:lnTo>
                  <a:pt x="23944" y="87629"/>
                </a:lnTo>
                <a:lnTo>
                  <a:pt x="23304" y="88900"/>
                </a:lnTo>
                <a:close/>
              </a:path>
              <a:path w="1298575" h="878839">
                <a:moveTo>
                  <a:pt x="1278077" y="95250"/>
                </a:moveTo>
                <a:lnTo>
                  <a:pt x="1275168" y="87629"/>
                </a:lnTo>
                <a:lnTo>
                  <a:pt x="1285354" y="87629"/>
                </a:lnTo>
                <a:lnTo>
                  <a:pt x="1286852" y="91439"/>
                </a:lnTo>
                <a:lnTo>
                  <a:pt x="1287919" y="93979"/>
                </a:lnTo>
                <a:lnTo>
                  <a:pt x="1277988" y="93979"/>
                </a:lnTo>
                <a:lnTo>
                  <a:pt x="1278077" y="95250"/>
                </a:lnTo>
                <a:close/>
              </a:path>
              <a:path w="1298575" h="878839">
                <a:moveTo>
                  <a:pt x="20497" y="95250"/>
                </a:moveTo>
                <a:lnTo>
                  <a:pt x="20586" y="93979"/>
                </a:lnTo>
                <a:lnTo>
                  <a:pt x="20982" y="93979"/>
                </a:lnTo>
                <a:lnTo>
                  <a:pt x="20497" y="95250"/>
                </a:lnTo>
                <a:close/>
              </a:path>
              <a:path w="1298575" h="878839">
                <a:moveTo>
                  <a:pt x="1280579" y="101600"/>
                </a:moveTo>
                <a:lnTo>
                  <a:pt x="1277988" y="93979"/>
                </a:lnTo>
                <a:lnTo>
                  <a:pt x="1287919" y="93979"/>
                </a:lnTo>
                <a:lnTo>
                  <a:pt x="1289519" y="97789"/>
                </a:lnTo>
                <a:lnTo>
                  <a:pt x="1290459" y="100329"/>
                </a:lnTo>
                <a:lnTo>
                  <a:pt x="1280502" y="100329"/>
                </a:lnTo>
                <a:lnTo>
                  <a:pt x="1280579" y="101600"/>
                </a:lnTo>
                <a:close/>
              </a:path>
              <a:path w="1298575" h="878839">
                <a:moveTo>
                  <a:pt x="17995" y="101600"/>
                </a:moveTo>
                <a:lnTo>
                  <a:pt x="18072" y="100329"/>
                </a:lnTo>
                <a:lnTo>
                  <a:pt x="18427" y="100329"/>
                </a:lnTo>
                <a:lnTo>
                  <a:pt x="17995" y="101600"/>
                </a:lnTo>
                <a:close/>
              </a:path>
              <a:path w="1298575" h="878839">
                <a:moveTo>
                  <a:pt x="1282788" y="107950"/>
                </a:moveTo>
                <a:lnTo>
                  <a:pt x="1280502" y="100329"/>
                </a:lnTo>
                <a:lnTo>
                  <a:pt x="1290459" y="100329"/>
                </a:lnTo>
                <a:lnTo>
                  <a:pt x="1291869" y="104139"/>
                </a:lnTo>
                <a:lnTo>
                  <a:pt x="1292542" y="106679"/>
                </a:lnTo>
                <a:lnTo>
                  <a:pt x="1282712" y="106679"/>
                </a:lnTo>
                <a:lnTo>
                  <a:pt x="1282788" y="107950"/>
                </a:lnTo>
                <a:close/>
              </a:path>
              <a:path w="1298575" h="878839">
                <a:moveTo>
                  <a:pt x="15786" y="107950"/>
                </a:moveTo>
                <a:lnTo>
                  <a:pt x="15862" y="106679"/>
                </a:lnTo>
                <a:lnTo>
                  <a:pt x="16167" y="106679"/>
                </a:lnTo>
                <a:lnTo>
                  <a:pt x="15786" y="107950"/>
                </a:lnTo>
                <a:close/>
              </a:path>
              <a:path w="1298575" h="878839">
                <a:moveTo>
                  <a:pt x="1238326" y="849629"/>
                </a:moveTo>
                <a:lnTo>
                  <a:pt x="1221435" y="849629"/>
                </a:lnTo>
                <a:lnTo>
                  <a:pt x="1227315" y="845820"/>
                </a:lnTo>
                <a:lnTo>
                  <a:pt x="1227124" y="845820"/>
                </a:lnTo>
                <a:lnTo>
                  <a:pt x="1232814" y="842010"/>
                </a:lnTo>
                <a:lnTo>
                  <a:pt x="1232623" y="842010"/>
                </a:lnTo>
                <a:lnTo>
                  <a:pt x="1238110" y="836929"/>
                </a:lnTo>
                <a:lnTo>
                  <a:pt x="1237932" y="836929"/>
                </a:lnTo>
                <a:lnTo>
                  <a:pt x="1243190" y="833120"/>
                </a:lnTo>
                <a:lnTo>
                  <a:pt x="1243025" y="833120"/>
                </a:lnTo>
                <a:lnTo>
                  <a:pt x="1248054" y="828039"/>
                </a:lnTo>
                <a:lnTo>
                  <a:pt x="1247902" y="828039"/>
                </a:lnTo>
                <a:lnTo>
                  <a:pt x="1252702" y="822960"/>
                </a:lnTo>
                <a:lnTo>
                  <a:pt x="1252550" y="822960"/>
                </a:lnTo>
                <a:lnTo>
                  <a:pt x="1257096" y="817879"/>
                </a:lnTo>
                <a:lnTo>
                  <a:pt x="1256957" y="817879"/>
                </a:lnTo>
                <a:lnTo>
                  <a:pt x="1261262" y="812800"/>
                </a:lnTo>
                <a:lnTo>
                  <a:pt x="1261122" y="812800"/>
                </a:lnTo>
                <a:lnTo>
                  <a:pt x="1265174" y="807720"/>
                </a:lnTo>
                <a:lnTo>
                  <a:pt x="1265034" y="807720"/>
                </a:lnTo>
                <a:lnTo>
                  <a:pt x="1268806" y="801370"/>
                </a:lnTo>
                <a:lnTo>
                  <a:pt x="1272184" y="796289"/>
                </a:lnTo>
                <a:lnTo>
                  <a:pt x="1275270" y="789939"/>
                </a:lnTo>
                <a:lnTo>
                  <a:pt x="1278077" y="783589"/>
                </a:lnTo>
                <a:lnTo>
                  <a:pt x="1280579" y="777239"/>
                </a:lnTo>
                <a:lnTo>
                  <a:pt x="1282788" y="770889"/>
                </a:lnTo>
                <a:lnTo>
                  <a:pt x="1284668" y="764539"/>
                </a:lnTo>
                <a:lnTo>
                  <a:pt x="1286230" y="756920"/>
                </a:lnTo>
                <a:lnTo>
                  <a:pt x="1287449" y="750570"/>
                </a:lnTo>
                <a:lnTo>
                  <a:pt x="1288338" y="742950"/>
                </a:lnTo>
                <a:lnTo>
                  <a:pt x="1288872" y="736600"/>
                </a:lnTo>
                <a:lnTo>
                  <a:pt x="1289050" y="728979"/>
                </a:lnTo>
                <a:lnTo>
                  <a:pt x="1289050" y="148589"/>
                </a:lnTo>
                <a:lnTo>
                  <a:pt x="1288859" y="142239"/>
                </a:lnTo>
                <a:lnTo>
                  <a:pt x="1288313" y="134620"/>
                </a:lnTo>
                <a:lnTo>
                  <a:pt x="1287411" y="128270"/>
                </a:lnTo>
                <a:lnTo>
                  <a:pt x="1286179" y="120650"/>
                </a:lnTo>
                <a:lnTo>
                  <a:pt x="1284605" y="114300"/>
                </a:lnTo>
                <a:lnTo>
                  <a:pt x="1282712" y="106679"/>
                </a:lnTo>
                <a:lnTo>
                  <a:pt x="1292542" y="106679"/>
                </a:lnTo>
                <a:lnTo>
                  <a:pt x="1293888" y="111760"/>
                </a:lnTo>
                <a:lnTo>
                  <a:pt x="1298575" y="148589"/>
                </a:lnTo>
                <a:lnTo>
                  <a:pt x="1298575" y="728979"/>
                </a:lnTo>
                <a:lnTo>
                  <a:pt x="1293825" y="767079"/>
                </a:lnTo>
                <a:lnTo>
                  <a:pt x="1291805" y="773429"/>
                </a:lnTo>
                <a:lnTo>
                  <a:pt x="1289443" y="781050"/>
                </a:lnTo>
                <a:lnTo>
                  <a:pt x="1268755" y="819150"/>
                </a:lnTo>
                <a:lnTo>
                  <a:pt x="1259598" y="829310"/>
                </a:lnTo>
                <a:lnTo>
                  <a:pt x="1254633" y="835660"/>
                </a:lnTo>
                <a:lnTo>
                  <a:pt x="1249426" y="839470"/>
                </a:lnTo>
                <a:lnTo>
                  <a:pt x="1243990" y="844550"/>
                </a:lnTo>
                <a:lnTo>
                  <a:pt x="1238326" y="849629"/>
                </a:lnTo>
                <a:close/>
              </a:path>
              <a:path w="1298575" h="878839">
                <a:moveTo>
                  <a:pt x="9525" y="149860"/>
                </a:moveTo>
                <a:lnTo>
                  <a:pt x="9525" y="148589"/>
                </a:lnTo>
                <a:lnTo>
                  <a:pt x="9525" y="149860"/>
                </a:lnTo>
                <a:close/>
              </a:path>
              <a:path w="1298575" h="878839">
                <a:moveTo>
                  <a:pt x="1289050" y="149860"/>
                </a:moveTo>
                <a:lnTo>
                  <a:pt x="1289018" y="148589"/>
                </a:lnTo>
                <a:lnTo>
                  <a:pt x="1289050" y="149860"/>
                </a:lnTo>
                <a:close/>
              </a:path>
              <a:path w="1298575" h="878839">
                <a:moveTo>
                  <a:pt x="78972" y="849629"/>
                </a:moveTo>
                <a:lnTo>
                  <a:pt x="77139" y="849629"/>
                </a:lnTo>
                <a:lnTo>
                  <a:pt x="76949" y="848360"/>
                </a:lnTo>
                <a:lnTo>
                  <a:pt x="78972" y="849629"/>
                </a:lnTo>
                <a:close/>
              </a:path>
              <a:path w="1298575" h="878839">
                <a:moveTo>
                  <a:pt x="1200200" y="869950"/>
                </a:moveTo>
                <a:lnTo>
                  <a:pt x="1148702" y="869950"/>
                </a:lnTo>
                <a:lnTo>
                  <a:pt x="1156157" y="868679"/>
                </a:lnTo>
                <a:lnTo>
                  <a:pt x="1163040" y="868679"/>
                </a:lnTo>
                <a:lnTo>
                  <a:pt x="1170305" y="867410"/>
                </a:lnTo>
                <a:lnTo>
                  <a:pt x="1170063" y="867410"/>
                </a:lnTo>
                <a:lnTo>
                  <a:pt x="1177201" y="866139"/>
                </a:lnTo>
                <a:lnTo>
                  <a:pt x="1176972" y="866139"/>
                </a:lnTo>
                <a:lnTo>
                  <a:pt x="1183982" y="864870"/>
                </a:lnTo>
                <a:lnTo>
                  <a:pt x="1183754" y="864870"/>
                </a:lnTo>
                <a:lnTo>
                  <a:pt x="1190637" y="863600"/>
                </a:lnTo>
                <a:lnTo>
                  <a:pt x="1190409" y="863600"/>
                </a:lnTo>
                <a:lnTo>
                  <a:pt x="1197140" y="861060"/>
                </a:lnTo>
                <a:lnTo>
                  <a:pt x="1196924" y="861060"/>
                </a:lnTo>
                <a:lnTo>
                  <a:pt x="1203515" y="858520"/>
                </a:lnTo>
                <a:lnTo>
                  <a:pt x="1203299" y="858520"/>
                </a:lnTo>
                <a:lnTo>
                  <a:pt x="1209713" y="855979"/>
                </a:lnTo>
                <a:lnTo>
                  <a:pt x="1209509" y="855979"/>
                </a:lnTo>
                <a:lnTo>
                  <a:pt x="1215758" y="852170"/>
                </a:lnTo>
                <a:lnTo>
                  <a:pt x="1215555" y="852170"/>
                </a:lnTo>
                <a:lnTo>
                  <a:pt x="1221625" y="848360"/>
                </a:lnTo>
                <a:lnTo>
                  <a:pt x="1221435" y="849629"/>
                </a:lnTo>
                <a:lnTo>
                  <a:pt x="1238326" y="849629"/>
                </a:lnTo>
                <a:lnTo>
                  <a:pt x="1226578" y="857250"/>
                </a:lnTo>
                <a:lnTo>
                  <a:pt x="1220101" y="861060"/>
                </a:lnTo>
                <a:lnTo>
                  <a:pt x="1213637" y="863600"/>
                </a:lnTo>
                <a:lnTo>
                  <a:pt x="1207008" y="867410"/>
                </a:lnTo>
                <a:lnTo>
                  <a:pt x="1200200" y="869950"/>
                </a:lnTo>
                <a:close/>
              </a:path>
              <a:path w="1298575" h="878839">
                <a:moveTo>
                  <a:pt x="1156398" y="878839"/>
                </a:moveTo>
                <a:lnTo>
                  <a:pt x="141935" y="878839"/>
                </a:lnTo>
                <a:lnTo>
                  <a:pt x="134327" y="877570"/>
                </a:lnTo>
                <a:lnTo>
                  <a:pt x="1164005" y="877570"/>
                </a:lnTo>
                <a:lnTo>
                  <a:pt x="1156398" y="878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6029325"/>
            <a:ext cx="825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3985" algn="l"/>
                <a:tab pos="8241665" algn="l"/>
              </a:tabLst>
            </a:pPr>
            <a:r>
              <a:rPr sz="1800" strike="sngStrike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1800" b="1" strike="sngStrike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Attacker	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7862" y="2570911"/>
            <a:ext cx="492175" cy="4207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78635" y="2017941"/>
            <a:ext cx="975042" cy="737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65027" y="3387725"/>
            <a:ext cx="160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902030302020204"/>
                <a:cs typeface="Comic Sans MS" panose="030F0902030302020204"/>
              </a:rPr>
              <a:t>Genuine</a:t>
            </a:r>
            <a:r>
              <a:rPr sz="1800" spc="-55" dirty="0"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latin typeface="Comic Sans MS" panose="030F0902030302020204"/>
                <a:cs typeface="Comic Sans MS" panose="030F0902030302020204"/>
              </a:rPr>
              <a:t>Blocks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8264" y="3223972"/>
            <a:ext cx="344170" cy="1620520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2.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Fake</a:t>
            </a:r>
            <a:r>
              <a:rPr sz="1800" spc="-6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BitMap</a:t>
            </a:r>
            <a:endParaRPr sz="1800" dirty="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6577" y="3387725"/>
            <a:ext cx="344170" cy="1431290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4.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Fake</a:t>
            </a:r>
            <a:r>
              <a:rPr sz="1800" spc="-70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Block</a:t>
            </a:r>
            <a:endParaRPr sz="1800" dirty="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96100" y="1954453"/>
            <a:ext cx="975042" cy="738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7990" y="1711325"/>
            <a:ext cx="2510155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491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omic Sans MS" panose="030F0902030302020204"/>
                <a:cs typeface="Comic Sans MS" panose="030F0902030302020204"/>
              </a:rPr>
              <a:t>Victim</a:t>
            </a:r>
            <a:r>
              <a:rPr sz="1800" b="1" spc="-80" dirty="0"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b="1" spc="-5" dirty="0">
                <a:latin typeface="Comic Sans MS" panose="030F0902030302020204"/>
                <a:cs typeface="Comic Sans MS" panose="030F0902030302020204"/>
              </a:rPr>
              <a:t>Peer</a:t>
            </a:r>
            <a:endParaRPr sz="1800">
              <a:latin typeface="Comic Sans MS" panose="030F0902030302020204"/>
              <a:cs typeface="Comic Sans MS" panose="030F090203030202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1800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5.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Hash</a:t>
            </a:r>
            <a:r>
              <a:rPr sz="1800" spc="-10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Fail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39640" y="4716462"/>
            <a:ext cx="160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902030302020204"/>
                <a:cs typeface="Comic Sans MS" panose="030F0902030302020204"/>
              </a:rPr>
              <a:t>Genuine</a:t>
            </a:r>
            <a:r>
              <a:rPr sz="1800" spc="-55" dirty="0"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latin typeface="Comic Sans MS" panose="030F0902030302020204"/>
                <a:cs typeface="Comic Sans MS" panose="030F0902030302020204"/>
              </a:rPr>
              <a:t>Blocks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84500" y="2281275"/>
            <a:ext cx="3863975" cy="101600"/>
          </a:xfrm>
          <a:custGeom>
            <a:avLst/>
            <a:gdLst/>
            <a:ahLst/>
            <a:cxnLst/>
            <a:rect l="l" t="t" r="r" b="b"/>
            <a:pathLst>
              <a:path w="3863975" h="101600">
                <a:moveTo>
                  <a:pt x="89433" y="101536"/>
                </a:moveTo>
                <a:lnTo>
                  <a:pt x="87452" y="101422"/>
                </a:lnTo>
                <a:lnTo>
                  <a:pt x="85598" y="100698"/>
                </a:lnTo>
                <a:lnTo>
                  <a:pt x="0" y="50761"/>
                </a:lnTo>
                <a:lnTo>
                  <a:pt x="85598" y="825"/>
                </a:lnTo>
                <a:lnTo>
                  <a:pt x="87452" y="101"/>
                </a:lnTo>
                <a:lnTo>
                  <a:pt x="89433" y="0"/>
                </a:lnTo>
                <a:lnTo>
                  <a:pt x="91363" y="495"/>
                </a:lnTo>
                <a:lnTo>
                  <a:pt x="93027" y="1574"/>
                </a:lnTo>
                <a:lnTo>
                  <a:pt x="94284" y="3111"/>
                </a:lnTo>
                <a:lnTo>
                  <a:pt x="95008" y="4965"/>
                </a:lnTo>
                <a:lnTo>
                  <a:pt x="95123" y="6946"/>
                </a:lnTo>
                <a:lnTo>
                  <a:pt x="94614" y="8864"/>
                </a:lnTo>
                <a:lnTo>
                  <a:pt x="93535" y="10541"/>
                </a:lnTo>
                <a:lnTo>
                  <a:pt x="91998" y="11798"/>
                </a:lnTo>
                <a:lnTo>
                  <a:pt x="36089" y="44411"/>
                </a:lnTo>
                <a:lnTo>
                  <a:pt x="12598" y="44411"/>
                </a:lnTo>
                <a:lnTo>
                  <a:pt x="12598" y="57111"/>
                </a:lnTo>
                <a:lnTo>
                  <a:pt x="36089" y="57111"/>
                </a:lnTo>
                <a:lnTo>
                  <a:pt x="91998" y="89725"/>
                </a:lnTo>
                <a:lnTo>
                  <a:pt x="93535" y="90982"/>
                </a:lnTo>
                <a:lnTo>
                  <a:pt x="94614" y="92659"/>
                </a:lnTo>
                <a:lnTo>
                  <a:pt x="95123" y="94576"/>
                </a:lnTo>
                <a:lnTo>
                  <a:pt x="95008" y="96558"/>
                </a:lnTo>
                <a:lnTo>
                  <a:pt x="94284" y="98412"/>
                </a:lnTo>
                <a:lnTo>
                  <a:pt x="93027" y="99949"/>
                </a:lnTo>
                <a:lnTo>
                  <a:pt x="91363" y="101028"/>
                </a:lnTo>
                <a:lnTo>
                  <a:pt x="89433" y="101536"/>
                </a:lnTo>
                <a:close/>
              </a:path>
              <a:path w="3863975" h="101600">
                <a:moveTo>
                  <a:pt x="36089" y="57111"/>
                </a:moveTo>
                <a:lnTo>
                  <a:pt x="12598" y="57111"/>
                </a:lnTo>
                <a:lnTo>
                  <a:pt x="12598" y="44411"/>
                </a:lnTo>
                <a:lnTo>
                  <a:pt x="36089" y="44411"/>
                </a:lnTo>
                <a:lnTo>
                  <a:pt x="34609" y="45275"/>
                </a:lnTo>
                <a:lnTo>
                  <a:pt x="15798" y="45275"/>
                </a:lnTo>
                <a:lnTo>
                  <a:pt x="15798" y="56248"/>
                </a:lnTo>
                <a:lnTo>
                  <a:pt x="34609" y="56248"/>
                </a:lnTo>
                <a:lnTo>
                  <a:pt x="36089" y="57111"/>
                </a:lnTo>
                <a:close/>
              </a:path>
              <a:path w="3863975" h="101600">
                <a:moveTo>
                  <a:pt x="3863975" y="57111"/>
                </a:moveTo>
                <a:lnTo>
                  <a:pt x="36089" y="57111"/>
                </a:lnTo>
                <a:lnTo>
                  <a:pt x="25204" y="50761"/>
                </a:lnTo>
                <a:lnTo>
                  <a:pt x="36089" y="44411"/>
                </a:lnTo>
                <a:lnTo>
                  <a:pt x="3863975" y="44411"/>
                </a:lnTo>
                <a:lnTo>
                  <a:pt x="3863975" y="57111"/>
                </a:lnTo>
                <a:close/>
              </a:path>
              <a:path w="3863975" h="101600">
                <a:moveTo>
                  <a:pt x="15798" y="56248"/>
                </a:moveTo>
                <a:lnTo>
                  <a:pt x="15798" y="45275"/>
                </a:lnTo>
                <a:lnTo>
                  <a:pt x="25204" y="50761"/>
                </a:lnTo>
                <a:lnTo>
                  <a:pt x="15798" y="56248"/>
                </a:lnTo>
                <a:close/>
              </a:path>
              <a:path w="3863975" h="101600">
                <a:moveTo>
                  <a:pt x="25204" y="50761"/>
                </a:moveTo>
                <a:lnTo>
                  <a:pt x="15798" y="45275"/>
                </a:lnTo>
                <a:lnTo>
                  <a:pt x="34609" y="45275"/>
                </a:lnTo>
                <a:lnTo>
                  <a:pt x="25204" y="50761"/>
                </a:lnTo>
                <a:close/>
              </a:path>
              <a:path w="3863975" h="101600">
                <a:moveTo>
                  <a:pt x="34609" y="56248"/>
                </a:moveTo>
                <a:lnTo>
                  <a:pt x="15798" y="56248"/>
                </a:lnTo>
                <a:lnTo>
                  <a:pt x="25204" y="50761"/>
                </a:lnTo>
                <a:lnTo>
                  <a:pt x="34609" y="56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84500" y="2424112"/>
            <a:ext cx="1109980" cy="1310640"/>
          </a:xfrm>
          <a:custGeom>
            <a:avLst/>
            <a:gdLst/>
            <a:ahLst/>
            <a:cxnLst/>
            <a:rect l="l" t="t" r="r" b="b"/>
            <a:pathLst>
              <a:path w="1109979" h="1310639">
                <a:moveTo>
                  <a:pt x="22517" y="102793"/>
                </a:moveTo>
                <a:lnTo>
                  <a:pt x="0" y="0"/>
                </a:lnTo>
                <a:lnTo>
                  <a:pt x="15580" y="5524"/>
                </a:lnTo>
                <a:lnTo>
                  <a:pt x="12992" y="5524"/>
                </a:lnTo>
                <a:lnTo>
                  <a:pt x="3289" y="13728"/>
                </a:lnTo>
                <a:lnTo>
                  <a:pt x="18454" y="31660"/>
                </a:lnTo>
                <a:lnTo>
                  <a:pt x="29654" y="95415"/>
                </a:lnTo>
                <a:lnTo>
                  <a:pt x="29626" y="97612"/>
                </a:lnTo>
                <a:lnTo>
                  <a:pt x="29108" y="99301"/>
                </a:lnTo>
                <a:lnTo>
                  <a:pt x="27965" y="100926"/>
                </a:lnTo>
                <a:lnTo>
                  <a:pt x="26377" y="102120"/>
                </a:lnTo>
                <a:lnTo>
                  <a:pt x="24498" y="102768"/>
                </a:lnTo>
                <a:lnTo>
                  <a:pt x="22517" y="102793"/>
                </a:lnTo>
                <a:close/>
              </a:path>
              <a:path w="1109979" h="1310639">
                <a:moveTo>
                  <a:pt x="18454" y="31660"/>
                </a:moveTo>
                <a:lnTo>
                  <a:pt x="3289" y="13728"/>
                </a:lnTo>
                <a:lnTo>
                  <a:pt x="12992" y="5524"/>
                </a:lnTo>
                <a:lnTo>
                  <a:pt x="15526" y="8521"/>
                </a:lnTo>
                <a:lnTo>
                  <a:pt x="14389" y="8521"/>
                </a:lnTo>
                <a:lnTo>
                  <a:pt x="6019" y="15608"/>
                </a:lnTo>
                <a:lnTo>
                  <a:pt x="16272" y="19243"/>
                </a:lnTo>
                <a:lnTo>
                  <a:pt x="18454" y="31660"/>
                </a:lnTo>
                <a:close/>
              </a:path>
              <a:path w="1109979" h="1310639">
                <a:moveTo>
                  <a:pt x="91109" y="45453"/>
                </a:moveTo>
                <a:lnTo>
                  <a:pt x="89166" y="45085"/>
                </a:lnTo>
                <a:lnTo>
                  <a:pt x="28156" y="23456"/>
                </a:lnTo>
                <a:lnTo>
                  <a:pt x="12992" y="5524"/>
                </a:lnTo>
                <a:lnTo>
                  <a:pt x="15580" y="5524"/>
                </a:lnTo>
                <a:lnTo>
                  <a:pt x="93408" y="33121"/>
                </a:lnTo>
                <a:lnTo>
                  <a:pt x="97624" y="39268"/>
                </a:lnTo>
                <a:lnTo>
                  <a:pt x="97269" y="41224"/>
                </a:lnTo>
                <a:lnTo>
                  <a:pt x="96316" y="42976"/>
                </a:lnTo>
                <a:lnTo>
                  <a:pt x="94881" y="44335"/>
                </a:lnTo>
                <a:lnTo>
                  <a:pt x="93078" y="45199"/>
                </a:lnTo>
                <a:lnTo>
                  <a:pt x="91109" y="45453"/>
                </a:lnTo>
                <a:close/>
              </a:path>
              <a:path w="1109979" h="1310639">
                <a:moveTo>
                  <a:pt x="16272" y="19243"/>
                </a:moveTo>
                <a:lnTo>
                  <a:pt x="6019" y="15608"/>
                </a:lnTo>
                <a:lnTo>
                  <a:pt x="14389" y="8521"/>
                </a:lnTo>
                <a:lnTo>
                  <a:pt x="16272" y="19243"/>
                </a:lnTo>
                <a:close/>
              </a:path>
              <a:path w="1109979" h="1310639">
                <a:moveTo>
                  <a:pt x="28156" y="23456"/>
                </a:moveTo>
                <a:lnTo>
                  <a:pt x="16272" y="19243"/>
                </a:lnTo>
                <a:lnTo>
                  <a:pt x="14389" y="8521"/>
                </a:lnTo>
                <a:lnTo>
                  <a:pt x="15526" y="8521"/>
                </a:lnTo>
                <a:lnTo>
                  <a:pt x="28156" y="23456"/>
                </a:lnTo>
                <a:close/>
              </a:path>
              <a:path w="1109979" h="1310639">
                <a:moveTo>
                  <a:pt x="1100048" y="1310614"/>
                </a:moveTo>
                <a:lnTo>
                  <a:pt x="18454" y="31660"/>
                </a:lnTo>
                <a:lnTo>
                  <a:pt x="16272" y="19243"/>
                </a:lnTo>
                <a:lnTo>
                  <a:pt x="28156" y="23456"/>
                </a:lnTo>
                <a:lnTo>
                  <a:pt x="1109751" y="1302410"/>
                </a:lnTo>
                <a:lnTo>
                  <a:pt x="1100048" y="1310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05137" y="2565400"/>
            <a:ext cx="1523365" cy="2554605"/>
          </a:xfrm>
          <a:custGeom>
            <a:avLst/>
            <a:gdLst/>
            <a:ahLst/>
            <a:cxnLst/>
            <a:rect l="l" t="t" r="r" b="b"/>
            <a:pathLst>
              <a:path w="1523364" h="2554604">
                <a:moveTo>
                  <a:pt x="7251" y="105397"/>
                </a:moveTo>
                <a:lnTo>
                  <a:pt x="0" y="0"/>
                </a:lnTo>
                <a:lnTo>
                  <a:pt x="13678" y="7581"/>
                </a:lnTo>
                <a:lnTo>
                  <a:pt x="11899" y="7581"/>
                </a:lnTo>
                <a:lnTo>
                  <a:pt x="990" y="14071"/>
                </a:lnTo>
                <a:lnTo>
                  <a:pt x="12991" y="34245"/>
                </a:lnTo>
                <a:lnTo>
                  <a:pt x="13550" y="98983"/>
                </a:lnTo>
                <a:lnTo>
                  <a:pt x="13258" y="100952"/>
                </a:lnTo>
                <a:lnTo>
                  <a:pt x="12369" y="102730"/>
                </a:lnTo>
                <a:lnTo>
                  <a:pt x="10972" y="104152"/>
                </a:lnTo>
                <a:lnTo>
                  <a:pt x="9220" y="105067"/>
                </a:lnTo>
                <a:lnTo>
                  <a:pt x="7251" y="105397"/>
                </a:lnTo>
                <a:close/>
              </a:path>
              <a:path w="1523364" h="2554604">
                <a:moveTo>
                  <a:pt x="12991" y="34245"/>
                </a:moveTo>
                <a:lnTo>
                  <a:pt x="990" y="14071"/>
                </a:lnTo>
                <a:lnTo>
                  <a:pt x="11899" y="7581"/>
                </a:lnTo>
                <a:lnTo>
                  <a:pt x="13803" y="10782"/>
                </a:lnTo>
                <a:lnTo>
                  <a:pt x="12788" y="10782"/>
                </a:lnTo>
                <a:lnTo>
                  <a:pt x="3365" y="16382"/>
                </a:lnTo>
                <a:lnTo>
                  <a:pt x="12882" y="21657"/>
                </a:lnTo>
                <a:lnTo>
                  <a:pt x="12991" y="34245"/>
                </a:lnTo>
                <a:close/>
              </a:path>
              <a:path w="1523364" h="2554604">
                <a:moveTo>
                  <a:pt x="84378" y="59893"/>
                </a:moveTo>
                <a:lnTo>
                  <a:pt x="82397" y="59829"/>
                </a:lnTo>
                <a:lnTo>
                  <a:pt x="80530" y="59143"/>
                </a:lnTo>
                <a:lnTo>
                  <a:pt x="23907" y="27766"/>
                </a:lnTo>
                <a:lnTo>
                  <a:pt x="11899" y="7581"/>
                </a:lnTo>
                <a:lnTo>
                  <a:pt x="13678" y="7581"/>
                </a:lnTo>
                <a:lnTo>
                  <a:pt x="86677" y="48044"/>
                </a:lnTo>
                <a:lnTo>
                  <a:pt x="88252" y="49263"/>
                </a:lnTo>
                <a:lnTo>
                  <a:pt x="89357" y="50914"/>
                </a:lnTo>
                <a:lnTo>
                  <a:pt x="89903" y="52819"/>
                </a:lnTo>
                <a:lnTo>
                  <a:pt x="89839" y="54800"/>
                </a:lnTo>
                <a:lnTo>
                  <a:pt x="89154" y="56667"/>
                </a:lnTo>
                <a:lnTo>
                  <a:pt x="87934" y="58242"/>
                </a:lnTo>
                <a:lnTo>
                  <a:pt x="86283" y="59347"/>
                </a:lnTo>
                <a:lnTo>
                  <a:pt x="84378" y="59893"/>
                </a:lnTo>
                <a:close/>
              </a:path>
              <a:path w="1523364" h="2554604">
                <a:moveTo>
                  <a:pt x="12882" y="21657"/>
                </a:moveTo>
                <a:lnTo>
                  <a:pt x="3365" y="16382"/>
                </a:lnTo>
                <a:lnTo>
                  <a:pt x="12788" y="10782"/>
                </a:lnTo>
                <a:lnTo>
                  <a:pt x="12882" y="21657"/>
                </a:lnTo>
                <a:close/>
              </a:path>
              <a:path w="1523364" h="2554604">
                <a:moveTo>
                  <a:pt x="23907" y="27766"/>
                </a:moveTo>
                <a:lnTo>
                  <a:pt x="12882" y="21657"/>
                </a:lnTo>
                <a:lnTo>
                  <a:pt x="12788" y="10782"/>
                </a:lnTo>
                <a:lnTo>
                  <a:pt x="13803" y="10782"/>
                </a:lnTo>
                <a:lnTo>
                  <a:pt x="23907" y="27766"/>
                </a:lnTo>
                <a:close/>
              </a:path>
              <a:path w="1523364" h="2554604">
                <a:moveTo>
                  <a:pt x="1512189" y="2554363"/>
                </a:moveTo>
                <a:lnTo>
                  <a:pt x="12991" y="34245"/>
                </a:lnTo>
                <a:lnTo>
                  <a:pt x="12882" y="21657"/>
                </a:lnTo>
                <a:lnTo>
                  <a:pt x="23907" y="27766"/>
                </a:lnTo>
                <a:lnTo>
                  <a:pt x="1523111" y="2547861"/>
                </a:lnTo>
                <a:lnTo>
                  <a:pt x="1512189" y="2554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28523" y="2737643"/>
            <a:ext cx="101600" cy="2365375"/>
          </a:xfrm>
          <a:custGeom>
            <a:avLst/>
            <a:gdLst/>
            <a:ahLst/>
            <a:cxnLst/>
            <a:rect l="l" t="t" r="r" b="b"/>
            <a:pathLst>
              <a:path w="101600" h="2365375">
                <a:moveTo>
                  <a:pt x="6930" y="95097"/>
                </a:moveTo>
                <a:lnTo>
                  <a:pt x="0" y="89471"/>
                </a:lnTo>
                <a:lnTo>
                  <a:pt x="97" y="87426"/>
                </a:lnTo>
                <a:lnTo>
                  <a:pt x="821" y="85572"/>
                </a:lnTo>
                <a:lnTo>
                  <a:pt x="50808" y="0"/>
                </a:lnTo>
                <a:lnTo>
                  <a:pt x="58145" y="12598"/>
                </a:lnTo>
                <a:lnTo>
                  <a:pt x="44445" y="12598"/>
                </a:lnTo>
                <a:lnTo>
                  <a:pt x="44430" y="36096"/>
                </a:lnTo>
                <a:lnTo>
                  <a:pt x="11739" y="92024"/>
                </a:lnTo>
                <a:lnTo>
                  <a:pt x="10524" y="93510"/>
                </a:lnTo>
                <a:lnTo>
                  <a:pt x="8847" y="94589"/>
                </a:lnTo>
                <a:lnTo>
                  <a:pt x="6930" y="95097"/>
                </a:lnTo>
                <a:close/>
              </a:path>
              <a:path w="101600" h="2365375">
                <a:moveTo>
                  <a:pt x="44430" y="36096"/>
                </a:moveTo>
                <a:lnTo>
                  <a:pt x="44445" y="12598"/>
                </a:lnTo>
                <a:lnTo>
                  <a:pt x="57145" y="12611"/>
                </a:lnTo>
                <a:lnTo>
                  <a:pt x="57143" y="15798"/>
                </a:lnTo>
                <a:lnTo>
                  <a:pt x="45309" y="15798"/>
                </a:lnTo>
                <a:lnTo>
                  <a:pt x="50791" y="25209"/>
                </a:lnTo>
                <a:lnTo>
                  <a:pt x="44430" y="36096"/>
                </a:lnTo>
                <a:close/>
              </a:path>
              <a:path w="101600" h="2365375">
                <a:moveTo>
                  <a:pt x="94560" y="95148"/>
                </a:moveTo>
                <a:lnTo>
                  <a:pt x="92642" y="94640"/>
                </a:lnTo>
                <a:lnTo>
                  <a:pt x="90965" y="93573"/>
                </a:lnTo>
                <a:lnTo>
                  <a:pt x="89679" y="91973"/>
                </a:lnTo>
                <a:lnTo>
                  <a:pt x="57132" y="36096"/>
                </a:lnTo>
                <a:lnTo>
                  <a:pt x="57145" y="12611"/>
                </a:lnTo>
                <a:lnTo>
                  <a:pt x="44445" y="12598"/>
                </a:lnTo>
                <a:lnTo>
                  <a:pt x="58153" y="12611"/>
                </a:lnTo>
                <a:lnTo>
                  <a:pt x="100681" y="85636"/>
                </a:lnTo>
                <a:lnTo>
                  <a:pt x="101405" y="87490"/>
                </a:lnTo>
                <a:lnTo>
                  <a:pt x="101519" y="89471"/>
                </a:lnTo>
                <a:lnTo>
                  <a:pt x="101011" y="91389"/>
                </a:lnTo>
                <a:lnTo>
                  <a:pt x="99932" y="93065"/>
                </a:lnTo>
                <a:lnTo>
                  <a:pt x="98395" y="94322"/>
                </a:lnTo>
                <a:lnTo>
                  <a:pt x="96541" y="95034"/>
                </a:lnTo>
                <a:lnTo>
                  <a:pt x="94560" y="95148"/>
                </a:lnTo>
                <a:close/>
              </a:path>
              <a:path w="101600" h="2365375">
                <a:moveTo>
                  <a:pt x="50791" y="25209"/>
                </a:moveTo>
                <a:lnTo>
                  <a:pt x="45309" y="15798"/>
                </a:lnTo>
                <a:lnTo>
                  <a:pt x="56282" y="15811"/>
                </a:lnTo>
                <a:lnTo>
                  <a:pt x="50791" y="25209"/>
                </a:lnTo>
                <a:close/>
              </a:path>
              <a:path w="101600" h="2365375">
                <a:moveTo>
                  <a:pt x="57130" y="36092"/>
                </a:moveTo>
                <a:lnTo>
                  <a:pt x="50791" y="25209"/>
                </a:lnTo>
                <a:lnTo>
                  <a:pt x="56282" y="15811"/>
                </a:lnTo>
                <a:lnTo>
                  <a:pt x="45309" y="15798"/>
                </a:lnTo>
                <a:lnTo>
                  <a:pt x="57143" y="15798"/>
                </a:lnTo>
                <a:lnTo>
                  <a:pt x="57130" y="36092"/>
                </a:lnTo>
                <a:close/>
              </a:path>
              <a:path w="101600" h="2365375">
                <a:moveTo>
                  <a:pt x="55571" y="2365375"/>
                </a:moveTo>
                <a:lnTo>
                  <a:pt x="42871" y="2365375"/>
                </a:lnTo>
                <a:lnTo>
                  <a:pt x="44432" y="36092"/>
                </a:lnTo>
                <a:lnTo>
                  <a:pt x="50791" y="25209"/>
                </a:lnTo>
                <a:lnTo>
                  <a:pt x="57130" y="36092"/>
                </a:lnTo>
                <a:lnTo>
                  <a:pt x="55571" y="23653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75385" y="2754430"/>
            <a:ext cx="101600" cy="2365375"/>
          </a:xfrm>
          <a:custGeom>
            <a:avLst/>
            <a:gdLst/>
            <a:ahLst/>
            <a:cxnLst/>
            <a:rect l="l" t="t" r="r" b="b"/>
            <a:pathLst>
              <a:path w="101600" h="2365375">
                <a:moveTo>
                  <a:pt x="6930" y="95084"/>
                </a:moveTo>
                <a:lnTo>
                  <a:pt x="0" y="89471"/>
                </a:lnTo>
                <a:lnTo>
                  <a:pt x="97" y="87414"/>
                </a:lnTo>
                <a:lnTo>
                  <a:pt x="821" y="85572"/>
                </a:lnTo>
                <a:lnTo>
                  <a:pt x="50808" y="0"/>
                </a:lnTo>
                <a:lnTo>
                  <a:pt x="58145" y="12598"/>
                </a:lnTo>
                <a:lnTo>
                  <a:pt x="44445" y="12598"/>
                </a:lnTo>
                <a:lnTo>
                  <a:pt x="44430" y="36096"/>
                </a:lnTo>
                <a:lnTo>
                  <a:pt x="11739" y="92024"/>
                </a:lnTo>
                <a:lnTo>
                  <a:pt x="10524" y="93510"/>
                </a:lnTo>
                <a:lnTo>
                  <a:pt x="8847" y="94589"/>
                </a:lnTo>
                <a:lnTo>
                  <a:pt x="6930" y="95084"/>
                </a:lnTo>
                <a:close/>
              </a:path>
              <a:path w="101600" h="2365375">
                <a:moveTo>
                  <a:pt x="44430" y="36096"/>
                </a:moveTo>
                <a:lnTo>
                  <a:pt x="44445" y="12598"/>
                </a:lnTo>
                <a:lnTo>
                  <a:pt x="57145" y="12611"/>
                </a:lnTo>
                <a:lnTo>
                  <a:pt x="57143" y="15798"/>
                </a:lnTo>
                <a:lnTo>
                  <a:pt x="45309" y="15798"/>
                </a:lnTo>
                <a:lnTo>
                  <a:pt x="50791" y="25209"/>
                </a:lnTo>
                <a:lnTo>
                  <a:pt x="44430" y="36096"/>
                </a:lnTo>
                <a:close/>
              </a:path>
              <a:path w="101600" h="2365375">
                <a:moveTo>
                  <a:pt x="94560" y="95148"/>
                </a:moveTo>
                <a:lnTo>
                  <a:pt x="92642" y="94640"/>
                </a:lnTo>
                <a:lnTo>
                  <a:pt x="90965" y="93560"/>
                </a:lnTo>
                <a:lnTo>
                  <a:pt x="89679" y="91973"/>
                </a:lnTo>
                <a:lnTo>
                  <a:pt x="57132" y="36096"/>
                </a:lnTo>
                <a:lnTo>
                  <a:pt x="57145" y="12611"/>
                </a:lnTo>
                <a:lnTo>
                  <a:pt x="44445" y="12598"/>
                </a:lnTo>
                <a:lnTo>
                  <a:pt x="58153" y="12611"/>
                </a:lnTo>
                <a:lnTo>
                  <a:pt x="100681" y="85636"/>
                </a:lnTo>
                <a:lnTo>
                  <a:pt x="101405" y="87490"/>
                </a:lnTo>
                <a:lnTo>
                  <a:pt x="101519" y="89471"/>
                </a:lnTo>
                <a:lnTo>
                  <a:pt x="101011" y="91389"/>
                </a:lnTo>
                <a:lnTo>
                  <a:pt x="99932" y="93065"/>
                </a:lnTo>
                <a:lnTo>
                  <a:pt x="98395" y="94322"/>
                </a:lnTo>
                <a:lnTo>
                  <a:pt x="96541" y="95034"/>
                </a:lnTo>
                <a:lnTo>
                  <a:pt x="94560" y="95148"/>
                </a:lnTo>
                <a:close/>
              </a:path>
              <a:path w="101600" h="2365375">
                <a:moveTo>
                  <a:pt x="50791" y="25209"/>
                </a:moveTo>
                <a:lnTo>
                  <a:pt x="45309" y="15798"/>
                </a:lnTo>
                <a:lnTo>
                  <a:pt x="56282" y="15811"/>
                </a:lnTo>
                <a:lnTo>
                  <a:pt x="50791" y="25209"/>
                </a:lnTo>
                <a:close/>
              </a:path>
              <a:path w="101600" h="2365375">
                <a:moveTo>
                  <a:pt x="57130" y="36092"/>
                </a:moveTo>
                <a:lnTo>
                  <a:pt x="50791" y="25209"/>
                </a:lnTo>
                <a:lnTo>
                  <a:pt x="56282" y="15811"/>
                </a:lnTo>
                <a:lnTo>
                  <a:pt x="45309" y="15798"/>
                </a:lnTo>
                <a:lnTo>
                  <a:pt x="57143" y="15798"/>
                </a:lnTo>
                <a:lnTo>
                  <a:pt x="57130" y="36092"/>
                </a:lnTo>
                <a:close/>
              </a:path>
              <a:path w="101600" h="2365375">
                <a:moveTo>
                  <a:pt x="55571" y="2365375"/>
                </a:moveTo>
                <a:lnTo>
                  <a:pt x="42871" y="2365375"/>
                </a:lnTo>
                <a:lnTo>
                  <a:pt x="44432" y="36092"/>
                </a:lnTo>
                <a:lnTo>
                  <a:pt x="50791" y="25209"/>
                </a:lnTo>
                <a:lnTo>
                  <a:pt x="57130" y="36092"/>
                </a:lnTo>
                <a:lnTo>
                  <a:pt x="55571" y="23653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49904" y="2770105"/>
            <a:ext cx="101600" cy="2300605"/>
          </a:xfrm>
          <a:custGeom>
            <a:avLst/>
            <a:gdLst/>
            <a:ahLst/>
            <a:cxnLst/>
            <a:rect l="l" t="t" r="r" b="b"/>
            <a:pathLst>
              <a:path w="101600" h="2300604">
                <a:moveTo>
                  <a:pt x="50728" y="2275077"/>
                </a:moveTo>
                <a:lnTo>
                  <a:pt x="44389" y="2264195"/>
                </a:lnTo>
                <a:lnTo>
                  <a:pt x="45948" y="0"/>
                </a:lnTo>
                <a:lnTo>
                  <a:pt x="58648" y="0"/>
                </a:lnTo>
                <a:lnTo>
                  <a:pt x="57087" y="2264195"/>
                </a:lnTo>
                <a:lnTo>
                  <a:pt x="50728" y="2275077"/>
                </a:lnTo>
                <a:close/>
              </a:path>
              <a:path w="101600" h="2300604">
                <a:moveTo>
                  <a:pt x="50711" y="2300287"/>
                </a:moveTo>
                <a:lnTo>
                  <a:pt x="838" y="2214651"/>
                </a:lnTo>
                <a:lnTo>
                  <a:pt x="114" y="2212797"/>
                </a:lnTo>
                <a:lnTo>
                  <a:pt x="0" y="2210816"/>
                </a:lnTo>
                <a:lnTo>
                  <a:pt x="507" y="2208898"/>
                </a:lnTo>
                <a:lnTo>
                  <a:pt x="1587" y="2207221"/>
                </a:lnTo>
                <a:lnTo>
                  <a:pt x="3124" y="2205964"/>
                </a:lnTo>
                <a:lnTo>
                  <a:pt x="4978" y="2205253"/>
                </a:lnTo>
                <a:lnTo>
                  <a:pt x="6959" y="2205139"/>
                </a:lnTo>
                <a:lnTo>
                  <a:pt x="8877" y="2205647"/>
                </a:lnTo>
                <a:lnTo>
                  <a:pt x="10553" y="2206713"/>
                </a:lnTo>
                <a:lnTo>
                  <a:pt x="11840" y="2208314"/>
                </a:lnTo>
                <a:lnTo>
                  <a:pt x="44387" y="2264190"/>
                </a:lnTo>
                <a:lnTo>
                  <a:pt x="44373" y="2287676"/>
                </a:lnTo>
                <a:lnTo>
                  <a:pt x="58072" y="2287689"/>
                </a:lnTo>
                <a:lnTo>
                  <a:pt x="50711" y="2300287"/>
                </a:lnTo>
                <a:close/>
              </a:path>
              <a:path w="101600" h="2300604">
                <a:moveTo>
                  <a:pt x="58072" y="2287689"/>
                </a:moveTo>
                <a:lnTo>
                  <a:pt x="57073" y="2287689"/>
                </a:lnTo>
                <a:lnTo>
                  <a:pt x="57089" y="2264190"/>
                </a:lnTo>
                <a:lnTo>
                  <a:pt x="89779" y="2208263"/>
                </a:lnTo>
                <a:lnTo>
                  <a:pt x="90995" y="2206777"/>
                </a:lnTo>
                <a:lnTo>
                  <a:pt x="92671" y="2205697"/>
                </a:lnTo>
                <a:lnTo>
                  <a:pt x="94589" y="2205202"/>
                </a:lnTo>
                <a:lnTo>
                  <a:pt x="96570" y="2205316"/>
                </a:lnTo>
                <a:lnTo>
                  <a:pt x="98425" y="2206028"/>
                </a:lnTo>
                <a:lnTo>
                  <a:pt x="99961" y="2207285"/>
                </a:lnTo>
                <a:lnTo>
                  <a:pt x="101041" y="2208961"/>
                </a:lnTo>
                <a:lnTo>
                  <a:pt x="101520" y="2210816"/>
                </a:lnTo>
                <a:lnTo>
                  <a:pt x="101422" y="2212873"/>
                </a:lnTo>
                <a:lnTo>
                  <a:pt x="100711" y="2214714"/>
                </a:lnTo>
                <a:lnTo>
                  <a:pt x="58072" y="2287689"/>
                </a:lnTo>
                <a:close/>
              </a:path>
              <a:path w="101600" h="2300604">
                <a:moveTo>
                  <a:pt x="57076" y="2284488"/>
                </a:moveTo>
                <a:lnTo>
                  <a:pt x="56202" y="2284476"/>
                </a:lnTo>
                <a:lnTo>
                  <a:pt x="50728" y="2275077"/>
                </a:lnTo>
                <a:lnTo>
                  <a:pt x="57089" y="2264190"/>
                </a:lnTo>
                <a:lnTo>
                  <a:pt x="57076" y="2284488"/>
                </a:lnTo>
                <a:close/>
              </a:path>
              <a:path w="101600" h="2300604">
                <a:moveTo>
                  <a:pt x="57073" y="2287689"/>
                </a:moveTo>
                <a:lnTo>
                  <a:pt x="44373" y="2287676"/>
                </a:lnTo>
                <a:lnTo>
                  <a:pt x="44389" y="2264195"/>
                </a:lnTo>
                <a:lnTo>
                  <a:pt x="50728" y="2275077"/>
                </a:lnTo>
                <a:lnTo>
                  <a:pt x="45237" y="2284476"/>
                </a:lnTo>
                <a:lnTo>
                  <a:pt x="57076" y="2284488"/>
                </a:lnTo>
                <a:lnTo>
                  <a:pt x="57073" y="2287689"/>
                </a:lnTo>
                <a:close/>
              </a:path>
              <a:path w="101600" h="2300604">
                <a:moveTo>
                  <a:pt x="56210" y="2284488"/>
                </a:moveTo>
                <a:lnTo>
                  <a:pt x="45237" y="2284476"/>
                </a:lnTo>
                <a:lnTo>
                  <a:pt x="50728" y="2275077"/>
                </a:lnTo>
                <a:lnTo>
                  <a:pt x="56210" y="2284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52600" y="5243169"/>
            <a:ext cx="983792" cy="744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536440" y="1995487"/>
            <a:ext cx="160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902030302020204"/>
                <a:cs typeface="Comic Sans MS" panose="030F0902030302020204"/>
              </a:rPr>
              <a:t>Genuine</a:t>
            </a:r>
            <a:r>
              <a:rPr sz="1800" spc="-55" dirty="0"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latin typeface="Comic Sans MS" panose="030F0902030302020204"/>
                <a:cs typeface="Comic Sans MS" panose="030F0902030302020204"/>
              </a:rPr>
              <a:t>Blocks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89400" y="3723481"/>
            <a:ext cx="2965450" cy="0"/>
          </a:xfrm>
          <a:custGeom>
            <a:avLst/>
            <a:gdLst/>
            <a:ahLst/>
            <a:cxnLst/>
            <a:rect l="l" t="t" r="r" b="b"/>
            <a:pathLst>
              <a:path w="2965450">
                <a:moveTo>
                  <a:pt x="0" y="0"/>
                </a:moveTo>
                <a:lnTo>
                  <a:pt x="2965450" y="0"/>
                </a:lnTo>
              </a:path>
            </a:pathLst>
          </a:custGeom>
          <a:ln w="142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97387" y="5103018"/>
            <a:ext cx="2965450" cy="0"/>
          </a:xfrm>
          <a:custGeom>
            <a:avLst/>
            <a:gdLst/>
            <a:ahLst/>
            <a:cxnLst/>
            <a:rect l="l" t="t" r="r" b="b"/>
            <a:pathLst>
              <a:path w="2965450">
                <a:moveTo>
                  <a:pt x="0" y="0"/>
                </a:moveTo>
                <a:lnTo>
                  <a:pt x="2965450" y="0"/>
                </a:lnTo>
              </a:path>
            </a:pathLst>
          </a:custGeom>
          <a:ln w="142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505700" y="4698352"/>
            <a:ext cx="975042" cy="816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24700" y="3326180"/>
            <a:ext cx="900036" cy="7540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2" name="组合 31"/>
          <p:cNvGrpSpPr/>
          <p:nvPr/>
        </p:nvGrpSpPr>
        <p:grpSpPr>
          <a:xfrm>
            <a:off x="1209441" y="2838795"/>
            <a:ext cx="553998" cy="2362200"/>
            <a:chOff x="1209441" y="2838795"/>
            <a:chExt cx="553998" cy="2362200"/>
          </a:xfrm>
        </p:grpSpPr>
        <p:sp>
          <p:nvSpPr>
            <p:cNvPr id="26" name="object 26"/>
            <p:cNvSpPr/>
            <p:nvPr/>
          </p:nvSpPr>
          <p:spPr>
            <a:xfrm>
              <a:off x="1455733" y="2838795"/>
              <a:ext cx="76200" cy="2362200"/>
            </a:xfrm>
            <a:custGeom>
              <a:avLst/>
              <a:gdLst/>
              <a:ahLst/>
              <a:cxnLst/>
              <a:rect l="l" t="t" r="r" b="b"/>
              <a:pathLst>
                <a:path w="76200" h="2362200">
                  <a:moveTo>
                    <a:pt x="31750" y="76200"/>
                  </a:moveTo>
                  <a:lnTo>
                    <a:pt x="0" y="76200"/>
                  </a:lnTo>
                  <a:lnTo>
                    <a:pt x="38100" y="0"/>
                  </a:lnTo>
                  <a:lnTo>
                    <a:pt x="66675" y="57150"/>
                  </a:lnTo>
                  <a:lnTo>
                    <a:pt x="31750" y="57150"/>
                  </a:lnTo>
                  <a:lnTo>
                    <a:pt x="31750" y="76200"/>
                  </a:lnTo>
                  <a:close/>
                </a:path>
                <a:path w="76200" h="2362200">
                  <a:moveTo>
                    <a:pt x="44450" y="2305050"/>
                  </a:moveTo>
                  <a:lnTo>
                    <a:pt x="31750" y="2305050"/>
                  </a:lnTo>
                  <a:lnTo>
                    <a:pt x="31750" y="57150"/>
                  </a:lnTo>
                  <a:lnTo>
                    <a:pt x="44450" y="57150"/>
                  </a:lnTo>
                  <a:lnTo>
                    <a:pt x="44450" y="2305050"/>
                  </a:lnTo>
                  <a:close/>
                </a:path>
                <a:path w="76200" h="2362200">
                  <a:moveTo>
                    <a:pt x="76200" y="76200"/>
                  </a:moveTo>
                  <a:lnTo>
                    <a:pt x="44450" y="76200"/>
                  </a:lnTo>
                  <a:lnTo>
                    <a:pt x="44450" y="57150"/>
                  </a:lnTo>
                  <a:lnTo>
                    <a:pt x="66675" y="57150"/>
                  </a:lnTo>
                  <a:lnTo>
                    <a:pt x="76200" y="76200"/>
                  </a:lnTo>
                  <a:close/>
                </a:path>
                <a:path w="76200" h="2362200">
                  <a:moveTo>
                    <a:pt x="38100" y="2362200"/>
                  </a:moveTo>
                  <a:lnTo>
                    <a:pt x="0" y="2286000"/>
                  </a:lnTo>
                  <a:lnTo>
                    <a:pt x="31750" y="2286000"/>
                  </a:lnTo>
                  <a:lnTo>
                    <a:pt x="31750" y="2305050"/>
                  </a:lnTo>
                  <a:lnTo>
                    <a:pt x="66675" y="2305050"/>
                  </a:lnTo>
                  <a:lnTo>
                    <a:pt x="38100" y="2362200"/>
                  </a:lnTo>
                  <a:close/>
                </a:path>
                <a:path w="76200" h="2362200">
                  <a:moveTo>
                    <a:pt x="66675" y="2305050"/>
                  </a:moveTo>
                  <a:lnTo>
                    <a:pt x="44450" y="2305050"/>
                  </a:lnTo>
                  <a:lnTo>
                    <a:pt x="44450" y="2286000"/>
                  </a:lnTo>
                  <a:lnTo>
                    <a:pt x="76200" y="2286000"/>
                  </a:lnTo>
                  <a:lnTo>
                    <a:pt x="66675" y="2305050"/>
                  </a:lnTo>
                  <a:close/>
                </a:path>
              </a:pathLst>
            </a:custGeom>
            <a:solidFill>
              <a:srgbClr val="FF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9"/>
            <p:cNvSpPr txBox="1"/>
            <p:nvPr/>
          </p:nvSpPr>
          <p:spPr>
            <a:xfrm>
              <a:off x="1209441" y="3150161"/>
              <a:ext cx="553998" cy="1620520"/>
            </a:xfrm>
            <a:prstGeom prst="rect">
              <a:avLst/>
            </a:prstGeom>
          </p:spPr>
          <p:txBody>
            <a:bodyPr vert="vert270" wrap="square" lIns="0" tIns="35560" rIns="0" bIns="0" rtlCol="0">
              <a:spAutoFit/>
            </a:bodyPr>
            <a:lstStyle/>
            <a:p>
              <a:pPr marL="12700">
                <a:spcBef>
                  <a:spcPts val="280"/>
                </a:spcBef>
              </a:pPr>
              <a:r>
                <a:rPr sz="1800" dirty="0" smtClean="0">
                  <a:solidFill>
                    <a:srgbClr val="CC0000"/>
                  </a:solidFill>
                  <a:latin typeface="Comic Sans MS" panose="030F0902030302020204"/>
                  <a:cs typeface="Comic Sans MS" panose="030F0902030302020204"/>
                </a:rPr>
                <a:t> </a:t>
              </a:r>
              <a:r>
                <a:rPr lang="en-US" sz="1800" spc="-5" dirty="0">
                  <a:solidFill>
                    <a:srgbClr val="CC0000"/>
                  </a:solidFill>
                  <a:latin typeface="Comic Sans MS" panose="030F0902030302020204"/>
                  <a:cs typeface="Comic Sans MS" panose="030F0902030302020204"/>
                </a:rPr>
                <a:t>1.TC P  Connection</a:t>
              </a:r>
              <a:endParaRPr lang="en-US"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endParaRPr>
            </a:p>
          </p:txBody>
        </p:sp>
      </p:grpSp>
      <p:sp>
        <p:nvSpPr>
          <p:cNvPr id="33" name="object 27"/>
          <p:cNvSpPr txBox="1"/>
          <p:nvPr/>
        </p:nvSpPr>
        <p:spPr>
          <a:xfrm>
            <a:off x="2213510" y="2557823"/>
            <a:ext cx="415498" cy="1881505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700" spc="-502" baseline="-11000" dirty="0" smtClean="0">
                <a:latin typeface="Comic Sans MS" panose="030F0902030302020204"/>
                <a:cs typeface="Comic Sans MS" panose="030F0902030302020204"/>
              </a:rPr>
              <a:t>3</a:t>
            </a:r>
            <a:r>
              <a:rPr lang="en-US" sz="2700" spc="-502" baseline="-11000" dirty="0" smtClean="0">
                <a:latin typeface="Comic Sans MS" panose="030F0902030302020204"/>
                <a:cs typeface="Comic Sans MS" panose="030F0902030302020204"/>
              </a:rPr>
              <a:t>    B l o c k</a:t>
            </a:r>
            <a:r>
              <a:rPr lang="en-US" sz="2700" spc="-502" dirty="0" smtClean="0">
                <a:latin typeface="Comic Sans MS" panose="030F0902030302020204"/>
                <a:cs typeface="Comic Sans MS" panose="030F0902030302020204"/>
              </a:rPr>
              <a:t>  </a:t>
            </a:r>
            <a:r>
              <a:rPr lang="en-US" sz="2000" spc="-502" dirty="0" smtClean="0">
                <a:latin typeface="Comic Sans MS" panose="030F0902030302020204"/>
                <a:cs typeface="Comic Sans MS" panose="030F0902030302020204"/>
              </a:rPr>
              <a:t>R  e   q </a:t>
            </a:r>
            <a:r>
              <a:rPr lang="en-US" sz="2000" spc="-502" dirty="0" err="1" smtClean="0">
                <a:latin typeface="Comic Sans MS" panose="030F0902030302020204"/>
                <a:cs typeface="Comic Sans MS" panose="030F0902030302020204"/>
              </a:rPr>
              <a:t>ue</a:t>
            </a:r>
            <a:r>
              <a:rPr lang="en-US" sz="2000" spc="-502" dirty="0" smtClean="0">
                <a:latin typeface="Comic Sans MS" panose="030F0902030302020204"/>
                <a:cs typeface="Comic Sans MS" panose="030F0902030302020204"/>
              </a:rPr>
              <a:t>    s    t</a:t>
            </a:r>
            <a:endParaRPr sz="2000" baseline="-11000" dirty="0">
              <a:latin typeface="Comic Sans MS" panose="030F0902030302020204"/>
              <a:cs typeface="Comic Sans MS" panose="030F0902030302020204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80352"/>
            <a:ext cx="26924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数据块污染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8300" y="5173979"/>
            <a:ext cx="1289685" cy="870585"/>
          </a:xfrm>
          <a:custGeom>
            <a:avLst/>
            <a:gdLst/>
            <a:ahLst/>
            <a:cxnLst/>
            <a:rect l="l" t="t" r="r" b="b"/>
            <a:pathLst>
              <a:path w="1289685" h="870585">
                <a:moveTo>
                  <a:pt x="1144524" y="870204"/>
                </a:moveTo>
                <a:lnTo>
                  <a:pt x="144780" y="870204"/>
                </a:lnTo>
                <a:lnTo>
                  <a:pt x="99057" y="862527"/>
                </a:lnTo>
                <a:lnTo>
                  <a:pt x="59318" y="841735"/>
                </a:lnTo>
                <a:lnTo>
                  <a:pt x="27963" y="810149"/>
                </a:lnTo>
                <a:lnTo>
                  <a:pt x="7390" y="770096"/>
                </a:lnTo>
                <a:lnTo>
                  <a:pt x="0" y="723900"/>
                </a:lnTo>
                <a:lnTo>
                  <a:pt x="0" y="144780"/>
                </a:lnTo>
                <a:lnTo>
                  <a:pt x="7390" y="98905"/>
                </a:lnTo>
                <a:lnTo>
                  <a:pt x="27963" y="59090"/>
                </a:lnTo>
                <a:lnTo>
                  <a:pt x="59318" y="27734"/>
                </a:lnTo>
                <a:lnTo>
                  <a:pt x="99057" y="7238"/>
                </a:lnTo>
                <a:lnTo>
                  <a:pt x="144780" y="0"/>
                </a:lnTo>
                <a:lnTo>
                  <a:pt x="1144524" y="0"/>
                </a:lnTo>
                <a:lnTo>
                  <a:pt x="1190124" y="7238"/>
                </a:lnTo>
                <a:lnTo>
                  <a:pt x="1229802" y="27734"/>
                </a:lnTo>
                <a:lnTo>
                  <a:pt x="1261157" y="59090"/>
                </a:lnTo>
                <a:lnTo>
                  <a:pt x="1281791" y="98905"/>
                </a:lnTo>
                <a:lnTo>
                  <a:pt x="1289304" y="144780"/>
                </a:lnTo>
                <a:lnTo>
                  <a:pt x="1289304" y="723900"/>
                </a:lnTo>
                <a:lnTo>
                  <a:pt x="1281791" y="770096"/>
                </a:lnTo>
                <a:lnTo>
                  <a:pt x="1261157" y="810149"/>
                </a:lnTo>
                <a:lnTo>
                  <a:pt x="1229802" y="841735"/>
                </a:lnTo>
                <a:lnTo>
                  <a:pt x="1190124" y="862527"/>
                </a:lnTo>
                <a:lnTo>
                  <a:pt x="1144524" y="870204"/>
                </a:lnTo>
                <a:close/>
              </a:path>
            </a:pathLst>
          </a:custGeom>
          <a:solidFill>
            <a:srgbClr val="FF3333">
              <a:alpha val="32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3537" y="5168900"/>
            <a:ext cx="1298575" cy="878840"/>
          </a:xfrm>
          <a:custGeom>
            <a:avLst/>
            <a:gdLst/>
            <a:ahLst/>
            <a:cxnLst/>
            <a:rect l="l" t="t" r="r" b="b"/>
            <a:pathLst>
              <a:path w="1298575" h="878839">
                <a:moveTo>
                  <a:pt x="1171740" y="877570"/>
                </a:moveTo>
                <a:lnTo>
                  <a:pt x="126834" y="877570"/>
                </a:lnTo>
                <a:lnTo>
                  <a:pt x="119468" y="876300"/>
                </a:lnTo>
                <a:lnTo>
                  <a:pt x="112217" y="873760"/>
                </a:lnTo>
                <a:lnTo>
                  <a:pt x="105117" y="872489"/>
                </a:lnTo>
                <a:lnTo>
                  <a:pt x="91351" y="867410"/>
                </a:lnTo>
                <a:lnTo>
                  <a:pt x="84721" y="863600"/>
                </a:lnTo>
                <a:lnTo>
                  <a:pt x="78270" y="861060"/>
                </a:lnTo>
                <a:lnTo>
                  <a:pt x="43789" y="834389"/>
                </a:lnTo>
                <a:lnTo>
                  <a:pt x="18021" y="800100"/>
                </a:lnTo>
                <a:lnTo>
                  <a:pt x="3022" y="759460"/>
                </a:lnTo>
                <a:lnTo>
                  <a:pt x="0" y="728979"/>
                </a:lnTo>
                <a:lnTo>
                  <a:pt x="0" y="148589"/>
                </a:lnTo>
                <a:lnTo>
                  <a:pt x="6769" y="104139"/>
                </a:lnTo>
                <a:lnTo>
                  <a:pt x="9131" y="97789"/>
                </a:lnTo>
                <a:lnTo>
                  <a:pt x="11811" y="90170"/>
                </a:lnTo>
                <a:lnTo>
                  <a:pt x="29819" y="59689"/>
                </a:lnTo>
                <a:lnTo>
                  <a:pt x="34277" y="53339"/>
                </a:lnTo>
                <a:lnTo>
                  <a:pt x="66116" y="25400"/>
                </a:lnTo>
                <a:lnTo>
                  <a:pt x="71996" y="21589"/>
                </a:lnTo>
                <a:lnTo>
                  <a:pt x="112445" y="3810"/>
                </a:lnTo>
                <a:lnTo>
                  <a:pt x="134569" y="0"/>
                </a:lnTo>
                <a:lnTo>
                  <a:pt x="1164247" y="0"/>
                </a:lnTo>
                <a:lnTo>
                  <a:pt x="1186357" y="3810"/>
                </a:lnTo>
                <a:lnTo>
                  <a:pt x="1200416" y="8889"/>
                </a:lnTo>
                <a:lnTo>
                  <a:pt x="142659" y="8889"/>
                </a:lnTo>
                <a:lnTo>
                  <a:pt x="135293" y="10160"/>
                </a:lnTo>
                <a:lnTo>
                  <a:pt x="128511" y="10160"/>
                </a:lnTo>
                <a:lnTo>
                  <a:pt x="121373" y="11429"/>
                </a:lnTo>
                <a:lnTo>
                  <a:pt x="121602" y="11429"/>
                </a:lnTo>
                <a:lnTo>
                  <a:pt x="118097" y="12700"/>
                </a:lnTo>
                <a:lnTo>
                  <a:pt x="114820" y="12700"/>
                </a:lnTo>
                <a:lnTo>
                  <a:pt x="107937" y="15239"/>
                </a:lnTo>
                <a:lnTo>
                  <a:pt x="108165" y="15239"/>
                </a:lnTo>
                <a:lnTo>
                  <a:pt x="101434" y="17779"/>
                </a:lnTo>
                <a:lnTo>
                  <a:pt x="101650" y="17779"/>
                </a:lnTo>
                <a:lnTo>
                  <a:pt x="95059" y="20320"/>
                </a:lnTo>
                <a:lnTo>
                  <a:pt x="95275" y="20320"/>
                </a:lnTo>
                <a:lnTo>
                  <a:pt x="88861" y="22860"/>
                </a:lnTo>
                <a:lnTo>
                  <a:pt x="89065" y="22860"/>
                </a:lnTo>
                <a:lnTo>
                  <a:pt x="82816" y="25400"/>
                </a:lnTo>
                <a:lnTo>
                  <a:pt x="83019" y="25400"/>
                </a:lnTo>
                <a:lnTo>
                  <a:pt x="76949" y="29210"/>
                </a:lnTo>
                <a:lnTo>
                  <a:pt x="77139" y="29210"/>
                </a:lnTo>
                <a:lnTo>
                  <a:pt x="71259" y="33020"/>
                </a:lnTo>
                <a:lnTo>
                  <a:pt x="71450" y="33020"/>
                </a:lnTo>
                <a:lnTo>
                  <a:pt x="65760" y="36829"/>
                </a:lnTo>
                <a:lnTo>
                  <a:pt x="65951" y="36829"/>
                </a:lnTo>
                <a:lnTo>
                  <a:pt x="60464" y="40639"/>
                </a:lnTo>
                <a:lnTo>
                  <a:pt x="60642" y="40639"/>
                </a:lnTo>
                <a:lnTo>
                  <a:pt x="55384" y="45720"/>
                </a:lnTo>
                <a:lnTo>
                  <a:pt x="55549" y="45720"/>
                </a:lnTo>
                <a:lnTo>
                  <a:pt x="50520" y="49529"/>
                </a:lnTo>
                <a:lnTo>
                  <a:pt x="50673" y="49529"/>
                </a:lnTo>
                <a:lnTo>
                  <a:pt x="45872" y="54610"/>
                </a:lnTo>
                <a:lnTo>
                  <a:pt x="46024" y="54610"/>
                </a:lnTo>
                <a:lnTo>
                  <a:pt x="41478" y="59689"/>
                </a:lnTo>
                <a:lnTo>
                  <a:pt x="41617" y="59689"/>
                </a:lnTo>
                <a:lnTo>
                  <a:pt x="37312" y="64770"/>
                </a:lnTo>
                <a:lnTo>
                  <a:pt x="37452" y="64770"/>
                </a:lnTo>
                <a:lnTo>
                  <a:pt x="33400" y="71120"/>
                </a:lnTo>
                <a:lnTo>
                  <a:pt x="33540" y="71120"/>
                </a:lnTo>
                <a:lnTo>
                  <a:pt x="29768" y="76200"/>
                </a:lnTo>
                <a:lnTo>
                  <a:pt x="26390" y="82550"/>
                </a:lnTo>
                <a:lnTo>
                  <a:pt x="23944" y="87629"/>
                </a:lnTo>
                <a:lnTo>
                  <a:pt x="23406" y="87629"/>
                </a:lnTo>
                <a:lnTo>
                  <a:pt x="20982" y="93979"/>
                </a:lnTo>
                <a:lnTo>
                  <a:pt x="20586" y="93979"/>
                </a:lnTo>
                <a:lnTo>
                  <a:pt x="18427" y="100329"/>
                </a:lnTo>
                <a:lnTo>
                  <a:pt x="18072" y="100329"/>
                </a:lnTo>
                <a:lnTo>
                  <a:pt x="16167" y="106679"/>
                </a:lnTo>
                <a:lnTo>
                  <a:pt x="15862" y="106679"/>
                </a:lnTo>
                <a:lnTo>
                  <a:pt x="13906" y="114300"/>
                </a:lnTo>
                <a:lnTo>
                  <a:pt x="12344" y="120650"/>
                </a:lnTo>
                <a:lnTo>
                  <a:pt x="11125" y="128270"/>
                </a:lnTo>
                <a:lnTo>
                  <a:pt x="10236" y="134620"/>
                </a:lnTo>
                <a:lnTo>
                  <a:pt x="9715" y="142239"/>
                </a:lnTo>
                <a:lnTo>
                  <a:pt x="9556" y="148589"/>
                </a:lnTo>
                <a:lnTo>
                  <a:pt x="9525" y="728979"/>
                </a:lnTo>
                <a:lnTo>
                  <a:pt x="9715" y="736600"/>
                </a:lnTo>
                <a:lnTo>
                  <a:pt x="10261" y="742950"/>
                </a:lnTo>
                <a:lnTo>
                  <a:pt x="11163" y="750570"/>
                </a:lnTo>
                <a:lnTo>
                  <a:pt x="12395" y="756920"/>
                </a:lnTo>
                <a:lnTo>
                  <a:pt x="13969" y="764539"/>
                </a:lnTo>
                <a:lnTo>
                  <a:pt x="15862" y="770889"/>
                </a:lnTo>
                <a:lnTo>
                  <a:pt x="18072" y="777239"/>
                </a:lnTo>
                <a:lnTo>
                  <a:pt x="20586" y="783589"/>
                </a:lnTo>
                <a:lnTo>
                  <a:pt x="23406" y="789939"/>
                </a:lnTo>
                <a:lnTo>
                  <a:pt x="26504" y="796289"/>
                </a:lnTo>
                <a:lnTo>
                  <a:pt x="29883" y="801370"/>
                </a:lnTo>
                <a:lnTo>
                  <a:pt x="33540" y="807720"/>
                </a:lnTo>
                <a:lnTo>
                  <a:pt x="33400" y="807720"/>
                </a:lnTo>
                <a:lnTo>
                  <a:pt x="37452" y="812800"/>
                </a:lnTo>
                <a:lnTo>
                  <a:pt x="37312" y="812800"/>
                </a:lnTo>
                <a:lnTo>
                  <a:pt x="41617" y="817879"/>
                </a:lnTo>
                <a:lnTo>
                  <a:pt x="41478" y="817879"/>
                </a:lnTo>
                <a:lnTo>
                  <a:pt x="46024" y="822960"/>
                </a:lnTo>
                <a:lnTo>
                  <a:pt x="45872" y="822960"/>
                </a:lnTo>
                <a:lnTo>
                  <a:pt x="50673" y="828039"/>
                </a:lnTo>
                <a:lnTo>
                  <a:pt x="50520" y="828039"/>
                </a:lnTo>
                <a:lnTo>
                  <a:pt x="55549" y="833120"/>
                </a:lnTo>
                <a:lnTo>
                  <a:pt x="55384" y="833120"/>
                </a:lnTo>
                <a:lnTo>
                  <a:pt x="60642" y="836929"/>
                </a:lnTo>
                <a:lnTo>
                  <a:pt x="60464" y="836929"/>
                </a:lnTo>
                <a:lnTo>
                  <a:pt x="65951" y="842010"/>
                </a:lnTo>
                <a:lnTo>
                  <a:pt x="65760" y="842010"/>
                </a:lnTo>
                <a:lnTo>
                  <a:pt x="71450" y="845820"/>
                </a:lnTo>
                <a:lnTo>
                  <a:pt x="71259" y="845820"/>
                </a:lnTo>
                <a:lnTo>
                  <a:pt x="77139" y="849629"/>
                </a:lnTo>
                <a:lnTo>
                  <a:pt x="78972" y="849629"/>
                </a:lnTo>
                <a:lnTo>
                  <a:pt x="83019" y="852170"/>
                </a:lnTo>
                <a:lnTo>
                  <a:pt x="82816" y="852170"/>
                </a:lnTo>
                <a:lnTo>
                  <a:pt x="89065" y="855979"/>
                </a:lnTo>
                <a:lnTo>
                  <a:pt x="88861" y="855979"/>
                </a:lnTo>
                <a:lnTo>
                  <a:pt x="95275" y="858520"/>
                </a:lnTo>
                <a:lnTo>
                  <a:pt x="95059" y="858520"/>
                </a:lnTo>
                <a:lnTo>
                  <a:pt x="101650" y="861060"/>
                </a:lnTo>
                <a:lnTo>
                  <a:pt x="101434" y="861060"/>
                </a:lnTo>
                <a:lnTo>
                  <a:pt x="108165" y="863600"/>
                </a:lnTo>
                <a:lnTo>
                  <a:pt x="107937" y="863600"/>
                </a:lnTo>
                <a:lnTo>
                  <a:pt x="114820" y="864870"/>
                </a:lnTo>
                <a:lnTo>
                  <a:pt x="114592" y="864870"/>
                </a:lnTo>
                <a:lnTo>
                  <a:pt x="121602" y="866139"/>
                </a:lnTo>
                <a:lnTo>
                  <a:pt x="121373" y="866139"/>
                </a:lnTo>
                <a:lnTo>
                  <a:pt x="128511" y="867410"/>
                </a:lnTo>
                <a:lnTo>
                  <a:pt x="128269" y="867410"/>
                </a:lnTo>
                <a:lnTo>
                  <a:pt x="135534" y="868679"/>
                </a:lnTo>
                <a:lnTo>
                  <a:pt x="142417" y="868679"/>
                </a:lnTo>
                <a:lnTo>
                  <a:pt x="149872" y="869950"/>
                </a:lnTo>
                <a:lnTo>
                  <a:pt x="1200200" y="869950"/>
                </a:lnTo>
                <a:lnTo>
                  <a:pt x="1193241" y="872489"/>
                </a:lnTo>
                <a:lnTo>
                  <a:pt x="1186129" y="873760"/>
                </a:lnTo>
                <a:lnTo>
                  <a:pt x="1178877" y="876300"/>
                </a:lnTo>
                <a:lnTo>
                  <a:pt x="1171740" y="877570"/>
                </a:lnTo>
                <a:close/>
              </a:path>
              <a:path w="1298575" h="878839">
                <a:moveTo>
                  <a:pt x="1183982" y="13970"/>
                </a:moveTo>
                <a:lnTo>
                  <a:pt x="1176972" y="11429"/>
                </a:lnTo>
                <a:lnTo>
                  <a:pt x="1177201" y="11429"/>
                </a:lnTo>
                <a:lnTo>
                  <a:pt x="1170063" y="10160"/>
                </a:lnTo>
                <a:lnTo>
                  <a:pt x="1163281" y="10160"/>
                </a:lnTo>
                <a:lnTo>
                  <a:pt x="1155915" y="8889"/>
                </a:lnTo>
                <a:lnTo>
                  <a:pt x="1200416" y="8889"/>
                </a:lnTo>
                <a:lnTo>
                  <a:pt x="1207008" y="11429"/>
                </a:lnTo>
                <a:lnTo>
                  <a:pt x="1210430" y="12700"/>
                </a:lnTo>
                <a:lnTo>
                  <a:pt x="1183754" y="12700"/>
                </a:lnTo>
                <a:lnTo>
                  <a:pt x="1183982" y="13970"/>
                </a:lnTo>
                <a:close/>
              </a:path>
              <a:path w="1298575" h="878839">
                <a:moveTo>
                  <a:pt x="114592" y="13970"/>
                </a:moveTo>
                <a:lnTo>
                  <a:pt x="114820" y="12700"/>
                </a:lnTo>
                <a:lnTo>
                  <a:pt x="118097" y="12700"/>
                </a:lnTo>
                <a:lnTo>
                  <a:pt x="114592" y="13970"/>
                </a:lnTo>
                <a:close/>
              </a:path>
              <a:path w="1298575" h="878839">
                <a:moveTo>
                  <a:pt x="1275270" y="88900"/>
                </a:moveTo>
                <a:lnTo>
                  <a:pt x="1272070" y="82550"/>
                </a:lnTo>
                <a:lnTo>
                  <a:pt x="1268691" y="76200"/>
                </a:lnTo>
                <a:lnTo>
                  <a:pt x="1265034" y="71120"/>
                </a:lnTo>
                <a:lnTo>
                  <a:pt x="1265174" y="71120"/>
                </a:lnTo>
                <a:lnTo>
                  <a:pt x="1261122" y="64770"/>
                </a:lnTo>
                <a:lnTo>
                  <a:pt x="1261262" y="64770"/>
                </a:lnTo>
                <a:lnTo>
                  <a:pt x="1256957" y="59689"/>
                </a:lnTo>
                <a:lnTo>
                  <a:pt x="1257096" y="59689"/>
                </a:lnTo>
                <a:lnTo>
                  <a:pt x="1252550" y="54610"/>
                </a:lnTo>
                <a:lnTo>
                  <a:pt x="1252702" y="54610"/>
                </a:lnTo>
                <a:lnTo>
                  <a:pt x="1247902" y="49529"/>
                </a:lnTo>
                <a:lnTo>
                  <a:pt x="1248054" y="49529"/>
                </a:lnTo>
                <a:lnTo>
                  <a:pt x="1243025" y="45720"/>
                </a:lnTo>
                <a:lnTo>
                  <a:pt x="1243190" y="45720"/>
                </a:lnTo>
                <a:lnTo>
                  <a:pt x="1237932" y="40639"/>
                </a:lnTo>
                <a:lnTo>
                  <a:pt x="1238110" y="40639"/>
                </a:lnTo>
                <a:lnTo>
                  <a:pt x="1232623" y="36829"/>
                </a:lnTo>
                <a:lnTo>
                  <a:pt x="1232814" y="36829"/>
                </a:lnTo>
                <a:lnTo>
                  <a:pt x="1227124" y="33020"/>
                </a:lnTo>
                <a:lnTo>
                  <a:pt x="1227315" y="33020"/>
                </a:lnTo>
                <a:lnTo>
                  <a:pt x="1221435" y="29210"/>
                </a:lnTo>
                <a:lnTo>
                  <a:pt x="1221625" y="29210"/>
                </a:lnTo>
                <a:lnTo>
                  <a:pt x="1215555" y="25400"/>
                </a:lnTo>
                <a:lnTo>
                  <a:pt x="1215758" y="25400"/>
                </a:lnTo>
                <a:lnTo>
                  <a:pt x="1209509" y="22860"/>
                </a:lnTo>
                <a:lnTo>
                  <a:pt x="1209713" y="22860"/>
                </a:lnTo>
                <a:lnTo>
                  <a:pt x="1203299" y="20320"/>
                </a:lnTo>
                <a:lnTo>
                  <a:pt x="1203515" y="20320"/>
                </a:lnTo>
                <a:lnTo>
                  <a:pt x="1196924" y="17779"/>
                </a:lnTo>
                <a:lnTo>
                  <a:pt x="1197140" y="17779"/>
                </a:lnTo>
                <a:lnTo>
                  <a:pt x="1190409" y="15239"/>
                </a:lnTo>
                <a:lnTo>
                  <a:pt x="1190637" y="15239"/>
                </a:lnTo>
                <a:lnTo>
                  <a:pt x="1183754" y="12700"/>
                </a:lnTo>
                <a:lnTo>
                  <a:pt x="1210430" y="12700"/>
                </a:lnTo>
                <a:lnTo>
                  <a:pt x="1244168" y="33020"/>
                </a:lnTo>
                <a:lnTo>
                  <a:pt x="1249426" y="38100"/>
                </a:lnTo>
                <a:lnTo>
                  <a:pt x="1254785" y="43179"/>
                </a:lnTo>
                <a:lnTo>
                  <a:pt x="1259751" y="48260"/>
                </a:lnTo>
                <a:lnTo>
                  <a:pt x="1264450" y="53339"/>
                </a:lnTo>
                <a:lnTo>
                  <a:pt x="1273060" y="66039"/>
                </a:lnTo>
                <a:lnTo>
                  <a:pt x="1276832" y="71120"/>
                </a:lnTo>
                <a:lnTo>
                  <a:pt x="1280553" y="77470"/>
                </a:lnTo>
                <a:lnTo>
                  <a:pt x="1283855" y="83820"/>
                </a:lnTo>
                <a:lnTo>
                  <a:pt x="1285354" y="87629"/>
                </a:lnTo>
                <a:lnTo>
                  <a:pt x="1275168" y="87629"/>
                </a:lnTo>
                <a:lnTo>
                  <a:pt x="1275270" y="88900"/>
                </a:lnTo>
                <a:close/>
              </a:path>
              <a:path w="1298575" h="878839">
                <a:moveTo>
                  <a:pt x="23304" y="88900"/>
                </a:moveTo>
                <a:lnTo>
                  <a:pt x="23406" y="87629"/>
                </a:lnTo>
                <a:lnTo>
                  <a:pt x="23944" y="87629"/>
                </a:lnTo>
                <a:lnTo>
                  <a:pt x="23304" y="88900"/>
                </a:lnTo>
                <a:close/>
              </a:path>
              <a:path w="1298575" h="878839">
                <a:moveTo>
                  <a:pt x="1278077" y="95250"/>
                </a:moveTo>
                <a:lnTo>
                  <a:pt x="1275168" y="87629"/>
                </a:lnTo>
                <a:lnTo>
                  <a:pt x="1285354" y="87629"/>
                </a:lnTo>
                <a:lnTo>
                  <a:pt x="1286852" y="91439"/>
                </a:lnTo>
                <a:lnTo>
                  <a:pt x="1287919" y="93979"/>
                </a:lnTo>
                <a:lnTo>
                  <a:pt x="1277988" y="93979"/>
                </a:lnTo>
                <a:lnTo>
                  <a:pt x="1278077" y="95250"/>
                </a:lnTo>
                <a:close/>
              </a:path>
              <a:path w="1298575" h="878839">
                <a:moveTo>
                  <a:pt x="20497" y="95250"/>
                </a:moveTo>
                <a:lnTo>
                  <a:pt x="20586" y="93979"/>
                </a:lnTo>
                <a:lnTo>
                  <a:pt x="20982" y="93979"/>
                </a:lnTo>
                <a:lnTo>
                  <a:pt x="20497" y="95250"/>
                </a:lnTo>
                <a:close/>
              </a:path>
              <a:path w="1298575" h="878839">
                <a:moveTo>
                  <a:pt x="1280579" y="101600"/>
                </a:moveTo>
                <a:lnTo>
                  <a:pt x="1277988" y="93979"/>
                </a:lnTo>
                <a:lnTo>
                  <a:pt x="1287919" y="93979"/>
                </a:lnTo>
                <a:lnTo>
                  <a:pt x="1289519" y="97789"/>
                </a:lnTo>
                <a:lnTo>
                  <a:pt x="1290459" y="100329"/>
                </a:lnTo>
                <a:lnTo>
                  <a:pt x="1280502" y="100329"/>
                </a:lnTo>
                <a:lnTo>
                  <a:pt x="1280579" y="101600"/>
                </a:lnTo>
                <a:close/>
              </a:path>
              <a:path w="1298575" h="878839">
                <a:moveTo>
                  <a:pt x="17995" y="101600"/>
                </a:moveTo>
                <a:lnTo>
                  <a:pt x="18072" y="100329"/>
                </a:lnTo>
                <a:lnTo>
                  <a:pt x="18427" y="100329"/>
                </a:lnTo>
                <a:lnTo>
                  <a:pt x="17995" y="101600"/>
                </a:lnTo>
                <a:close/>
              </a:path>
              <a:path w="1298575" h="878839">
                <a:moveTo>
                  <a:pt x="1282788" y="107950"/>
                </a:moveTo>
                <a:lnTo>
                  <a:pt x="1280502" y="100329"/>
                </a:lnTo>
                <a:lnTo>
                  <a:pt x="1290459" y="100329"/>
                </a:lnTo>
                <a:lnTo>
                  <a:pt x="1291869" y="104139"/>
                </a:lnTo>
                <a:lnTo>
                  <a:pt x="1292542" y="106679"/>
                </a:lnTo>
                <a:lnTo>
                  <a:pt x="1282712" y="106679"/>
                </a:lnTo>
                <a:lnTo>
                  <a:pt x="1282788" y="107950"/>
                </a:lnTo>
                <a:close/>
              </a:path>
              <a:path w="1298575" h="878839">
                <a:moveTo>
                  <a:pt x="15786" y="107950"/>
                </a:moveTo>
                <a:lnTo>
                  <a:pt x="15862" y="106679"/>
                </a:lnTo>
                <a:lnTo>
                  <a:pt x="16167" y="106679"/>
                </a:lnTo>
                <a:lnTo>
                  <a:pt x="15786" y="107950"/>
                </a:lnTo>
                <a:close/>
              </a:path>
              <a:path w="1298575" h="878839">
                <a:moveTo>
                  <a:pt x="1238326" y="849629"/>
                </a:moveTo>
                <a:lnTo>
                  <a:pt x="1221435" y="849629"/>
                </a:lnTo>
                <a:lnTo>
                  <a:pt x="1227315" y="845820"/>
                </a:lnTo>
                <a:lnTo>
                  <a:pt x="1227124" y="845820"/>
                </a:lnTo>
                <a:lnTo>
                  <a:pt x="1232814" y="842010"/>
                </a:lnTo>
                <a:lnTo>
                  <a:pt x="1232623" y="842010"/>
                </a:lnTo>
                <a:lnTo>
                  <a:pt x="1238110" y="836929"/>
                </a:lnTo>
                <a:lnTo>
                  <a:pt x="1237932" y="836929"/>
                </a:lnTo>
                <a:lnTo>
                  <a:pt x="1243190" y="833120"/>
                </a:lnTo>
                <a:lnTo>
                  <a:pt x="1243025" y="833120"/>
                </a:lnTo>
                <a:lnTo>
                  <a:pt x="1248054" y="828039"/>
                </a:lnTo>
                <a:lnTo>
                  <a:pt x="1247902" y="828039"/>
                </a:lnTo>
                <a:lnTo>
                  <a:pt x="1252702" y="822960"/>
                </a:lnTo>
                <a:lnTo>
                  <a:pt x="1252550" y="822960"/>
                </a:lnTo>
                <a:lnTo>
                  <a:pt x="1257096" y="817879"/>
                </a:lnTo>
                <a:lnTo>
                  <a:pt x="1256957" y="817879"/>
                </a:lnTo>
                <a:lnTo>
                  <a:pt x="1261262" y="812800"/>
                </a:lnTo>
                <a:lnTo>
                  <a:pt x="1261122" y="812800"/>
                </a:lnTo>
                <a:lnTo>
                  <a:pt x="1265174" y="807720"/>
                </a:lnTo>
                <a:lnTo>
                  <a:pt x="1265034" y="807720"/>
                </a:lnTo>
                <a:lnTo>
                  <a:pt x="1268806" y="801370"/>
                </a:lnTo>
                <a:lnTo>
                  <a:pt x="1272184" y="796289"/>
                </a:lnTo>
                <a:lnTo>
                  <a:pt x="1275270" y="789939"/>
                </a:lnTo>
                <a:lnTo>
                  <a:pt x="1278077" y="783589"/>
                </a:lnTo>
                <a:lnTo>
                  <a:pt x="1280579" y="777239"/>
                </a:lnTo>
                <a:lnTo>
                  <a:pt x="1282788" y="770889"/>
                </a:lnTo>
                <a:lnTo>
                  <a:pt x="1284668" y="764539"/>
                </a:lnTo>
                <a:lnTo>
                  <a:pt x="1286230" y="756920"/>
                </a:lnTo>
                <a:lnTo>
                  <a:pt x="1287449" y="750570"/>
                </a:lnTo>
                <a:lnTo>
                  <a:pt x="1288338" y="742950"/>
                </a:lnTo>
                <a:lnTo>
                  <a:pt x="1288872" y="736600"/>
                </a:lnTo>
                <a:lnTo>
                  <a:pt x="1289050" y="728979"/>
                </a:lnTo>
                <a:lnTo>
                  <a:pt x="1289050" y="148589"/>
                </a:lnTo>
                <a:lnTo>
                  <a:pt x="1288859" y="142239"/>
                </a:lnTo>
                <a:lnTo>
                  <a:pt x="1288313" y="134620"/>
                </a:lnTo>
                <a:lnTo>
                  <a:pt x="1287411" y="128270"/>
                </a:lnTo>
                <a:lnTo>
                  <a:pt x="1286179" y="120650"/>
                </a:lnTo>
                <a:lnTo>
                  <a:pt x="1284605" y="114300"/>
                </a:lnTo>
                <a:lnTo>
                  <a:pt x="1282712" y="106679"/>
                </a:lnTo>
                <a:lnTo>
                  <a:pt x="1292542" y="106679"/>
                </a:lnTo>
                <a:lnTo>
                  <a:pt x="1293888" y="111760"/>
                </a:lnTo>
                <a:lnTo>
                  <a:pt x="1298575" y="148589"/>
                </a:lnTo>
                <a:lnTo>
                  <a:pt x="1298575" y="728979"/>
                </a:lnTo>
                <a:lnTo>
                  <a:pt x="1293825" y="767079"/>
                </a:lnTo>
                <a:lnTo>
                  <a:pt x="1291805" y="773429"/>
                </a:lnTo>
                <a:lnTo>
                  <a:pt x="1289443" y="781050"/>
                </a:lnTo>
                <a:lnTo>
                  <a:pt x="1268755" y="819150"/>
                </a:lnTo>
                <a:lnTo>
                  <a:pt x="1259598" y="829310"/>
                </a:lnTo>
                <a:lnTo>
                  <a:pt x="1254633" y="835660"/>
                </a:lnTo>
                <a:lnTo>
                  <a:pt x="1249426" y="839470"/>
                </a:lnTo>
                <a:lnTo>
                  <a:pt x="1243990" y="844550"/>
                </a:lnTo>
                <a:lnTo>
                  <a:pt x="1238326" y="849629"/>
                </a:lnTo>
                <a:close/>
              </a:path>
              <a:path w="1298575" h="878839">
                <a:moveTo>
                  <a:pt x="9525" y="149860"/>
                </a:moveTo>
                <a:lnTo>
                  <a:pt x="9525" y="148589"/>
                </a:lnTo>
                <a:lnTo>
                  <a:pt x="9525" y="149860"/>
                </a:lnTo>
                <a:close/>
              </a:path>
              <a:path w="1298575" h="878839">
                <a:moveTo>
                  <a:pt x="1289050" y="149860"/>
                </a:moveTo>
                <a:lnTo>
                  <a:pt x="1289018" y="148589"/>
                </a:lnTo>
                <a:lnTo>
                  <a:pt x="1289050" y="149860"/>
                </a:lnTo>
                <a:close/>
              </a:path>
              <a:path w="1298575" h="878839">
                <a:moveTo>
                  <a:pt x="78972" y="849629"/>
                </a:moveTo>
                <a:lnTo>
                  <a:pt x="77139" y="849629"/>
                </a:lnTo>
                <a:lnTo>
                  <a:pt x="76949" y="848360"/>
                </a:lnTo>
                <a:lnTo>
                  <a:pt x="78972" y="849629"/>
                </a:lnTo>
                <a:close/>
              </a:path>
              <a:path w="1298575" h="878839">
                <a:moveTo>
                  <a:pt x="1200200" y="869950"/>
                </a:moveTo>
                <a:lnTo>
                  <a:pt x="1148702" y="869950"/>
                </a:lnTo>
                <a:lnTo>
                  <a:pt x="1156157" y="868679"/>
                </a:lnTo>
                <a:lnTo>
                  <a:pt x="1163040" y="868679"/>
                </a:lnTo>
                <a:lnTo>
                  <a:pt x="1170305" y="867410"/>
                </a:lnTo>
                <a:lnTo>
                  <a:pt x="1170063" y="867410"/>
                </a:lnTo>
                <a:lnTo>
                  <a:pt x="1177201" y="866139"/>
                </a:lnTo>
                <a:lnTo>
                  <a:pt x="1176972" y="866139"/>
                </a:lnTo>
                <a:lnTo>
                  <a:pt x="1183982" y="864870"/>
                </a:lnTo>
                <a:lnTo>
                  <a:pt x="1183754" y="864870"/>
                </a:lnTo>
                <a:lnTo>
                  <a:pt x="1190637" y="863600"/>
                </a:lnTo>
                <a:lnTo>
                  <a:pt x="1190409" y="863600"/>
                </a:lnTo>
                <a:lnTo>
                  <a:pt x="1197140" y="861060"/>
                </a:lnTo>
                <a:lnTo>
                  <a:pt x="1196924" y="861060"/>
                </a:lnTo>
                <a:lnTo>
                  <a:pt x="1203515" y="858520"/>
                </a:lnTo>
                <a:lnTo>
                  <a:pt x="1203299" y="858520"/>
                </a:lnTo>
                <a:lnTo>
                  <a:pt x="1209713" y="855979"/>
                </a:lnTo>
                <a:lnTo>
                  <a:pt x="1209509" y="855979"/>
                </a:lnTo>
                <a:lnTo>
                  <a:pt x="1215758" y="852170"/>
                </a:lnTo>
                <a:lnTo>
                  <a:pt x="1215555" y="852170"/>
                </a:lnTo>
                <a:lnTo>
                  <a:pt x="1221625" y="848360"/>
                </a:lnTo>
                <a:lnTo>
                  <a:pt x="1221435" y="849629"/>
                </a:lnTo>
                <a:lnTo>
                  <a:pt x="1238326" y="849629"/>
                </a:lnTo>
                <a:lnTo>
                  <a:pt x="1226578" y="857250"/>
                </a:lnTo>
                <a:lnTo>
                  <a:pt x="1220101" y="861060"/>
                </a:lnTo>
                <a:lnTo>
                  <a:pt x="1213637" y="863600"/>
                </a:lnTo>
                <a:lnTo>
                  <a:pt x="1207008" y="867410"/>
                </a:lnTo>
                <a:lnTo>
                  <a:pt x="1200200" y="869950"/>
                </a:lnTo>
                <a:close/>
              </a:path>
              <a:path w="1298575" h="878839">
                <a:moveTo>
                  <a:pt x="1156398" y="878839"/>
                </a:moveTo>
                <a:lnTo>
                  <a:pt x="141935" y="878839"/>
                </a:lnTo>
                <a:lnTo>
                  <a:pt x="134327" y="877570"/>
                </a:lnTo>
                <a:lnTo>
                  <a:pt x="1164005" y="877570"/>
                </a:lnTo>
                <a:lnTo>
                  <a:pt x="1156398" y="878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6029325"/>
            <a:ext cx="825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3985" algn="l"/>
                <a:tab pos="8241665" algn="l"/>
              </a:tabLst>
            </a:pPr>
            <a:r>
              <a:rPr sz="1800" strike="sngStrike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1800" b="1" strike="sngStrike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Attacker	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7862" y="2570911"/>
            <a:ext cx="492175" cy="4207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78635" y="2017941"/>
            <a:ext cx="975042" cy="737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65027" y="3387725"/>
            <a:ext cx="160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902030302020204"/>
                <a:cs typeface="Comic Sans MS" panose="030F0902030302020204"/>
              </a:rPr>
              <a:t>Genuine</a:t>
            </a:r>
            <a:r>
              <a:rPr sz="1800" spc="-55" dirty="0"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latin typeface="Comic Sans MS" panose="030F0902030302020204"/>
                <a:cs typeface="Comic Sans MS" panose="030F0902030302020204"/>
              </a:rPr>
              <a:t>Blocks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8264" y="3223972"/>
            <a:ext cx="344170" cy="1620520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2.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Fake</a:t>
            </a:r>
            <a:r>
              <a:rPr sz="1800" spc="-6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BitMap</a:t>
            </a:r>
            <a:endParaRPr sz="1800" dirty="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6577" y="3387725"/>
            <a:ext cx="344170" cy="1431290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4.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Fake</a:t>
            </a:r>
            <a:r>
              <a:rPr sz="1800" spc="-70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Block</a:t>
            </a:r>
            <a:endParaRPr sz="1800" dirty="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96100" y="1954453"/>
            <a:ext cx="975042" cy="738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7990" y="1711325"/>
            <a:ext cx="2510155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491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omic Sans MS" panose="030F0902030302020204"/>
                <a:cs typeface="Comic Sans MS" panose="030F0902030302020204"/>
              </a:rPr>
              <a:t>Victim</a:t>
            </a:r>
            <a:r>
              <a:rPr sz="1800" b="1" spc="-80" dirty="0"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b="1" spc="-5" dirty="0">
                <a:latin typeface="Comic Sans MS" panose="030F0902030302020204"/>
                <a:cs typeface="Comic Sans MS" panose="030F0902030302020204"/>
              </a:rPr>
              <a:t>Peer</a:t>
            </a:r>
            <a:endParaRPr sz="1800">
              <a:latin typeface="Comic Sans MS" panose="030F0902030302020204"/>
              <a:cs typeface="Comic Sans MS" panose="030F090203030202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1800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5.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Hash</a:t>
            </a:r>
            <a:r>
              <a:rPr sz="1800" spc="-10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rPr>
              <a:t>Fail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39640" y="4716462"/>
            <a:ext cx="160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902030302020204"/>
                <a:cs typeface="Comic Sans MS" panose="030F0902030302020204"/>
              </a:rPr>
              <a:t>Genuine</a:t>
            </a:r>
            <a:r>
              <a:rPr sz="1800" spc="-55" dirty="0"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latin typeface="Comic Sans MS" panose="030F0902030302020204"/>
                <a:cs typeface="Comic Sans MS" panose="030F0902030302020204"/>
              </a:rPr>
              <a:t>Blocks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84500" y="2281275"/>
            <a:ext cx="3863975" cy="101600"/>
          </a:xfrm>
          <a:custGeom>
            <a:avLst/>
            <a:gdLst/>
            <a:ahLst/>
            <a:cxnLst/>
            <a:rect l="l" t="t" r="r" b="b"/>
            <a:pathLst>
              <a:path w="3863975" h="101600">
                <a:moveTo>
                  <a:pt x="89433" y="101536"/>
                </a:moveTo>
                <a:lnTo>
                  <a:pt x="87452" y="101422"/>
                </a:lnTo>
                <a:lnTo>
                  <a:pt x="85598" y="100698"/>
                </a:lnTo>
                <a:lnTo>
                  <a:pt x="0" y="50761"/>
                </a:lnTo>
                <a:lnTo>
                  <a:pt x="85598" y="825"/>
                </a:lnTo>
                <a:lnTo>
                  <a:pt x="87452" y="101"/>
                </a:lnTo>
                <a:lnTo>
                  <a:pt x="89433" y="0"/>
                </a:lnTo>
                <a:lnTo>
                  <a:pt x="91363" y="495"/>
                </a:lnTo>
                <a:lnTo>
                  <a:pt x="93027" y="1574"/>
                </a:lnTo>
                <a:lnTo>
                  <a:pt x="94284" y="3111"/>
                </a:lnTo>
                <a:lnTo>
                  <a:pt x="95008" y="4965"/>
                </a:lnTo>
                <a:lnTo>
                  <a:pt x="95123" y="6946"/>
                </a:lnTo>
                <a:lnTo>
                  <a:pt x="94614" y="8864"/>
                </a:lnTo>
                <a:lnTo>
                  <a:pt x="93535" y="10541"/>
                </a:lnTo>
                <a:lnTo>
                  <a:pt x="91998" y="11798"/>
                </a:lnTo>
                <a:lnTo>
                  <a:pt x="36089" y="44411"/>
                </a:lnTo>
                <a:lnTo>
                  <a:pt x="12598" y="44411"/>
                </a:lnTo>
                <a:lnTo>
                  <a:pt x="12598" y="57111"/>
                </a:lnTo>
                <a:lnTo>
                  <a:pt x="36089" y="57111"/>
                </a:lnTo>
                <a:lnTo>
                  <a:pt x="91998" y="89725"/>
                </a:lnTo>
                <a:lnTo>
                  <a:pt x="93535" y="90982"/>
                </a:lnTo>
                <a:lnTo>
                  <a:pt x="94614" y="92659"/>
                </a:lnTo>
                <a:lnTo>
                  <a:pt x="95123" y="94576"/>
                </a:lnTo>
                <a:lnTo>
                  <a:pt x="95008" y="96558"/>
                </a:lnTo>
                <a:lnTo>
                  <a:pt x="94284" y="98412"/>
                </a:lnTo>
                <a:lnTo>
                  <a:pt x="93027" y="99949"/>
                </a:lnTo>
                <a:lnTo>
                  <a:pt x="91363" y="101028"/>
                </a:lnTo>
                <a:lnTo>
                  <a:pt x="89433" y="101536"/>
                </a:lnTo>
                <a:close/>
              </a:path>
              <a:path w="3863975" h="101600">
                <a:moveTo>
                  <a:pt x="36089" y="57111"/>
                </a:moveTo>
                <a:lnTo>
                  <a:pt x="12598" y="57111"/>
                </a:lnTo>
                <a:lnTo>
                  <a:pt x="12598" y="44411"/>
                </a:lnTo>
                <a:lnTo>
                  <a:pt x="36089" y="44411"/>
                </a:lnTo>
                <a:lnTo>
                  <a:pt x="34609" y="45275"/>
                </a:lnTo>
                <a:lnTo>
                  <a:pt x="15798" y="45275"/>
                </a:lnTo>
                <a:lnTo>
                  <a:pt x="15798" y="56248"/>
                </a:lnTo>
                <a:lnTo>
                  <a:pt x="34609" y="56248"/>
                </a:lnTo>
                <a:lnTo>
                  <a:pt x="36089" y="57111"/>
                </a:lnTo>
                <a:close/>
              </a:path>
              <a:path w="3863975" h="101600">
                <a:moveTo>
                  <a:pt x="3863975" y="57111"/>
                </a:moveTo>
                <a:lnTo>
                  <a:pt x="36089" y="57111"/>
                </a:lnTo>
                <a:lnTo>
                  <a:pt x="25204" y="50761"/>
                </a:lnTo>
                <a:lnTo>
                  <a:pt x="36089" y="44411"/>
                </a:lnTo>
                <a:lnTo>
                  <a:pt x="3863975" y="44411"/>
                </a:lnTo>
                <a:lnTo>
                  <a:pt x="3863975" y="57111"/>
                </a:lnTo>
                <a:close/>
              </a:path>
              <a:path w="3863975" h="101600">
                <a:moveTo>
                  <a:pt x="15798" y="56248"/>
                </a:moveTo>
                <a:lnTo>
                  <a:pt x="15798" y="45275"/>
                </a:lnTo>
                <a:lnTo>
                  <a:pt x="25204" y="50761"/>
                </a:lnTo>
                <a:lnTo>
                  <a:pt x="15798" y="56248"/>
                </a:lnTo>
                <a:close/>
              </a:path>
              <a:path w="3863975" h="101600">
                <a:moveTo>
                  <a:pt x="25204" y="50761"/>
                </a:moveTo>
                <a:lnTo>
                  <a:pt x="15798" y="45275"/>
                </a:lnTo>
                <a:lnTo>
                  <a:pt x="34609" y="45275"/>
                </a:lnTo>
                <a:lnTo>
                  <a:pt x="25204" y="50761"/>
                </a:lnTo>
                <a:close/>
              </a:path>
              <a:path w="3863975" h="101600">
                <a:moveTo>
                  <a:pt x="34609" y="56248"/>
                </a:moveTo>
                <a:lnTo>
                  <a:pt x="15798" y="56248"/>
                </a:lnTo>
                <a:lnTo>
                  <a:pt x="25204" y="50761"/>
                </a:lnTo>
                <a:lnTo>
                  <a:pt x="34609" y="56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84500" y="2424112"/>
            <a:ext cx="1109980" cy="1310640"/>
          </a:xfrm>
          <a:custGeom>
            <a:avLst/>
            <a:gdLst/>
            <a:ahLst/>
            <a:cxnLst/>
            <a:rect l="l" t="t" r="r" b="b"/>
            <a:pathLst>
              <a:path w="1109979" h="1310639">
                <a:moveTo>
                  <a:pt x="22517" y="102793"/>
                </a:moveTo>
                <a:lnTo>
                  <a:pt x="0" y="0"/>
                </a:lnTo>
                <a:lnTo>
                  <a:pt x="15580" y="5524"/>
                </a:lnTo>
                <a:lnTo>
                  <a:pt x="12992" y="5524"/>
                </a:lnTo>
                <a:lnTo>
                  <a:pt x="3289" y="13728"/>
                </a:lnTo>
                <a:lnTo>
                  <a:pt x="18454" y="31660"/>
                </a:lnTo>
                <a:lnTo>
                  <a:pt x="29654" y="95415"/>
                </a:lnTo>
                <a:lnTo>
                  <a:pt x="29626" y="97612"/>
                </a:lnTo>
                <a:lnTo>
                  <a:pt x="29108" y="99301"/>
                </a:lnTo>
                <a:lnTo>
                  <a:pt x="27965" y="100926"/>
                </a:lnTo>
                <a:lnTo>
                  <a:pt x="26377" y="102120"/>
                </a:lnTo>
                <a:lnTo>
                  <a:pt x="24498" y="102768"/>
                </a:lnTo>
                <a:lnTo>
                  <a:pt x="22517" y="102793"/>
                </a:lnTo>
                <a:close/>
              </a:path>
              <a:path w="1109979" h="1310639">
                <a:moveTo>
                  <a:pt x="18454" y="31660"/>
                </a:moveTo>
                <a:lnTo>
                  <a:pt x="3289" y="13728"/>
                </a:lnTo>
                <a:lnTo>
                  <a:pt x="12992" y="5524"/>
                </a:lnTo>
                <a:lnTo>
                  <a:pt x="15526" y="8521"/>
                </a:lnTo>
                <a:lnTo>
                  <a:pt x="14389" y="8521"/>
                </a:lnTo>
                <a:lnTo>
                  <a:pt x="6019" y="15608"/>
                </a:lnTo>
                <a:lnTo>
                  <a:pt x="16272" y="19243"/>
                </a:lnTo>
                <a:lnTo>
                  <a:pt x="18454" y="31660"/>
                </a:lnTo>
                <a:close/>
              </a:path>
              <a:path w="1109979" h="1310639">
                <a:moveTo>
                  <a:pt x="91109" y="45453"/>
                </a:moveTo>
                <a:lnTo>
                  <a:pt x="89166" y="45085"/>
                </a:lnTo>
                <a:lnTo>
                  <a:pt x="28156" y="23456"/>
                </a:lnTo>
                <a:lnTo>
                  <a:pt x="12992" y="5524"/>
                </a:lnTo>
                <a:lnTo>
                  <a:pt x="15580" y="5524"/>
                </a:lnTo>
                <a:lnTo>
                  <a:pt x="93408" y="33121"/>
                </a:lnTo>
                <a:lnTo>
                  <a:pt x="97624" y="39268"/>
                </a:lnTo>
                <a:lnTo>
                  <a:pt x="97269" y="41224"/>
                </a:lnTo>
                <a:lnTo>
                  <a:pt x="96316" y="42976"/>
                </a:lnTo>
                <a:lnTo>
                  <a:pt x="94881" y="44335"/>
                </a:lnTo>
                <a:lnTo>
                  <a:pt x="93078" y="45199"/>
                </a:lnTo>
                <a:lnTo>
                  <a:pt x="91109" y="45453"/>
                </a:lnTo>
                <a:close/>
              </a:path>
              <a:path w="1109979" h="1310639">
                <a:moveTo>
                  <a:pt x="16272" y="19243"/>
                </a:moveTo>
                <a:lnTo>
                  <a:pt x="6019" y="15608"/>
                </a:lnTo>
                <a:lnTo>
                  <a:pt x="14389" y="8521"/>
                </a:lnTo>
                <a:lnTo>
                  <a:pt x="16272" y="19243"/>
                </a:lnTo>
                <a:close/>
              </a:path>
              <a:path w="1109979" h="1310639">
                <a:moveTo>
                  <a:pt x="28156" y="23456"/>
                </a:moveTo>
                <a:lnTo>
                  <a:pt x="16272" y="19243"/>
                </a:lnTo>
                <a:lnTo>
                  <a:pt x="14389" y="8521"/>
                </a:lnTo>
                <a:lnTo>
                  <a:pt x="15526" y="8521"/>
                </a:lnTo>
                <a:lnTo>
                  <a:pt x="28156" y="23456"/>
                </a:lnTo>
                <a:close/>
              </a:path>
              <a:path w="1109979" h="1310639">
                <a:moveTo>
                  <a:pt x="1100048" y="1310614"/>
                </a:moveTo>
                <a:lnTo>
                  <a:pt x="18454" y="31660"/>
                </a:lnTo>
                <a:lnTo>
                  <a:pt x="16272" y="19243"/>
                </a:lnTo>
                <a:lnTo>
                  <a:pt x="28156" y="23456"/>
                </a:lnTo>
                <a:lnTo>
                  <a:pt x="1109751" y="1302410"/>
                </a:lnTo>
                <a:lnTo>
                  <a:pt x="1100048" y="1310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05137" y="2565400"/>
            <a:ext cx="1523365" cy="2554605"/>
          </a:xfrm>
          <a:custGeom>
            <a:avLst/>
            <a:gdLst/>
            <a:ahLst/>
            <a:cxnLst/>
            <a:rect l="l" t="t" r="r" b="b"/>
            <a:pathLst>
              <a:path w="1523364" h="2554604">
                <a:moveTo>
                  <a:pt x="7251" y="105397"/>
                </a:moveTo>
                <a:lnTo>
                  <a:pt x="0" y="0"/>
                </a:lnTo>
                <a:lnTo>
                  <a:pt x="13678" y="7581"/>
                </a:lnTo>
                <a:lnTo>
                  <a:pt x="11899" y="7581"/>
                </a:lnTo>
                <a:lnTo>
                  <a:pt x="990" y="14071"/>
                </a:lnTo>
                <a:lnTo>
                  <a:pt x="12991" y="34245"/>
                </a:lnTo>
                <a:lnTo>
                  <a:pt x="13550" y="98983"/>
                </a:lnTo>
                <a:lnTo>
                  <a:pt x="13258" y="100952"/>
                </a:lnTo>
                <a:lnTo>
                  <a:pt x="12369" y="102730"/>
                </a:lnTo>
                <a:lnTo>
                  <a:pt x="10972" y="104152"/>
                </a:lnTo>
                <a:lnTo>
                  <a:pt x="9220" y="105067"/>
                </a:lnTo>
                <a:lnTo>
                  <a:pt x="7251" y="105397"/>
                </a:lnTo>
                <a:close/>
              </a:path>
              <a:path w="1523364" h="2554604">
                <a:moveTo>
                  <a:pt x="12991" y="34245"/>
                </a:moveTo>
                <a:lnTo>
                  <a:pt x="990" y="14071"/>
                </a:lnTo>
                <a:lnTo>
                  <a:pt x="11899" y="7581"/>
                </a:lnTo>
                <a:lnTo>
                  <a:pt x="13803" y="10782"/>
                </a:lnTo>
                <a:lnTo>
                  <a:pt x="12788" y="10782"/>
                </a:lnTo>
                <a:lnTo>
                  <a:pt x="3365" y="16382"/>
                </a:lnTo>
                <a:lnTo>
                  <a:pt x="12882" y="21657"/>
                </a:lnTo>
                <a:lnTo>
                  <a:pt x="12991" y="34245"/>
                </a:lnTo>
                <a:close/>
              </a:path>
              <a:path w="1523364" h="2554604">
                <a:moveTo>
                  <a:pt x="84378" y="59893"/>
                </a:moveTo>
                <a:lnTo>
                  <a:pt x="82397" y="59829"/>
                </a:lnTo>
                <a:lnTo>
                  <a:pt x="80530" y="59143"/>
                </a:lnTo>
                <a:lnTo>
                  <a:pt x="23907" y="27766"/>
                </a:lnTo>
                <a:lnTo>
                  <a:pt x="11899" y="7581"/>
                </a:lnTo>
                <a:lnTo>
                  <a:pt x="13678" y="7581"/>
                </a:lnTo>
                <a:lnTo>
                  <a:pt x="86677" y="48044"/>
                </a:lnTo>
                <a:lnTo>
                  <a:pt x="88252" y="49263"/>
                </a:lnTo>
                <a:lnTo>
                  <a:pt x="89357" y="50914"/>
                </a:lnTo>
                <a:lnTo>
                  <a:pt x="89903" y="52819"/>
                </a:lnTo>
                <a:lnTo>
                  <a:pt x="89839" y="54800"/>
                </a:lnTo>
                <a:lnTo>
                  <a:pt x="89154" y="56667"/>
                </a:lnTo>
                <a:lnTo>
                  <a:pt x="87934" y="58242"/>
                </a:lnTo>
                <a:lnTo>
                  <a:pt x="86283" y="59347"/>
                </a:lnTo>
                <a:lnTo>
                  <a:pt x="84378" y="59893"/>
                </a:lnTo>
                <a:close/>
              </a:path>
              <a:path w="1523364" h="2554604">
                <a:moveTo>
                  <a:pt x="12882" y="21657"/>
                </a:moveTo>
                <a:lnTo>
                  <a:pt x="3365" y="16382"/>
                </a:lnTo>
                <a:lnTo>
                  <a:pt x="12788" y="10782"/>
                </a:lnTo>
                <a:lnTo>
                  <a:pt x="12882" y="21657"/>
                </a:lnTo>
                <a:close/>
              </a:path>
              <a:path w="1523364" h="2554604">
                <a:moveTo>
                  <a:pt x="23907" y="27766"/>
                </a:moveTo>
                <a:lnTo>
                  <a:pt x="12882" y="21657"/>
                </a:lnTo>
                <a:lnTo>
                  <a:pt x="12788" y="10782"/>
                </a:lnTo>
                <a:lnTo>
                  <a:pt x="13803" y="10782"/>
                </a:lnTo>
                <a:lnTo>
                  <a:pt x="23907" y="27766"/>
                </a:lnTo>
                <a:close/>
              </a:path>
              <a:path w="1523364" h="2554604">
                <a:moveTo>
                  <a:pt x="1512189" y="2554363"/>
                </a:moveTo>
                <a:lnTo>
                  <a:pt x="12991" y="34245"/>
                </a:lnTo>
                <a:lnTo>
                  <a:pt x="12882" y="21657"/>
                </a:lnTo>
                <a:lnTo>
                  <a:pt x="23907" y="27766"/>
                </a:lnTo>
                <a:lnTo>
                  <a:pt x="1523111" y="2547861"/>
                </a:lnTo>
                <a:lnTo>
                  <a:pt x="1512189" y="2554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28523" y="2737643"/>
            <a:ext cx="101600" cy="2365375"/>
          </a:xfrm>
          <a:custGeom>
            <a:avLst/>
            <a:gdLst/>
            <a:ahLst/>
            <a:cxnLst/>
            <a:rect l="l" t="t" r="r" b="b"/>
            <a:pathLst>
              <a:path w="101600" h="2365375">
                <a:moveTo>
                  <a:pt x="6930" y="95097"/>
                </a:moveTo>
                <a:lnTo>
                  <a:pt x="0" y="89471"/>
                </a:lnTo>
                <a:lnTo>
                  <a:pt x="97" y="87426"/>
                </a:lnTo>
                <a:lnTo>
                  <a:pt x="821" y="85572"/>
                </a:lnTo>
                <a:lnTo>
                  <a:pt x="50808" y="0"/>
                </a:lnTo>
                <a:lnTo>
                  <a:pt x="58145" y="12598"/>
                </a:lnTo>
                <a:lnTo>
                  <a:pt x="44445" y="12598"/>
                </a:lnTo>
                <a:lnTo>
                  <a:pt x="44430" y="36096"/>
                </a:lnTo>
                <a:lnTo>
                  <a:pt x="11739" y="92024"/>
                </a:lnTo>
                <a:lnTo>
                  <a:pt x="10524" y="93510"/>
                </a:lnTo>
                <a:lnTo>
                  <a:pt x="8847" y="94589"/>
                </a:lnTo>
                <a:lnTo>
                  <a:pt x="6930" y="95097"/>
                </a:lnTo>
                <a:close/>
              </a:path>
              <a:path w="101600" h="2365375">
                <a:moveTo>
                  <a:pt x="44430" y="36096"/>
                </a:moveTo>
                <a:lnTo>
                  <a:pt x="44445" y="12598"/>
                </a:lnTo>
                <a:lnTo>
                  <a:pt x="57145" y="12611"/>
                </a:lnTo>
                <a:lnTo>
                  <a:pt x="57143" y="15798"/>
                </a:lnTo>
                <a:lnTo>
                  <a:pt x="45309" y="15798"/>
                </a:lnTo>
                <a:lnTo>
                  <a:pt x="50791" y="25209"/>
                </a:lnTo>
                <a:lnTo>
                  <a:pt x="44430" y="36096"/>
                </a:lnTo>
                <a:close/>
              </a:path>
              <a:path w="101600" h="2365375">
                <a:moveTo>
                  <a:pt x="94560" y="95148"/>
                </a:moveTo>
                <a:lnTo>
                  <a:pt x="92642" y="94640"/>
                </a:lnTo>
                <a:lnTo>
                  <a:pt x="90965" y="93573"/>
                </a:lnTo>
                <a:lnTo>
                  <a:pt x="89679" y="91973"/>
                </a:lnTo>
                <a:lnTo>
                  <a:pt x="57132" y="36096"/>
                </a:lnTo>
                <a:lnTo>
                  <a:pt x="57145" y="12611"/>
                </a:lnTo>
                <a:lnTo>
                  <a:pt x="44445" y="12598"/>
                </a:lnTo>
                <a:lnTo>
                  <a:pt x="58153" y="12611"/>
                </a:lnTo>
                <a:lnTo>
                  <a:pt x="100681" y="85636"/>
                </a:lnTo>
                <a:lnTo>
                  <a:pt x="101405" y="87490"/>
                </a:lnTo>
                <a:lnTo>
                  <a:pt x="101519" y="89471"/>
                </a:lnTo>
                <a:lnTo>
                  <a:pt x="101011" y="91389"/>
                </a:lnTo>
                <a:lnTo>
                  <a:pt x="99932" y="93065"/>
                </a:lnTo>
                <a:lnTo>
                  <a:pt x="98395" y="94322"/>
                </a:lnTo>
                <a:lnTo>
                  <a:pt x="96541" y="95034"/>
                </a:lnTo>
                <a:lnTo>
                  <a:pt x="94560" y="95148"/>
                </a:lnTo>
                <a:close/>
              </a:path>
              <a:path w="101600" h="2365375">
                <a:moveTo>
                  <a:pt x="50791" y="25209"/>
                </a:moveTo>
                <a:lnTo>
                  <a:pt x="45309" y="15798"/>
                </a:lnTo>
                <a:lnTo>
                  <a:pt x="56282" y="15811"/>
                </a:lnTo>
                <a:lnTo>
                  <a:pt x="50791" y="25209"/>
                </a:lnTo>
                <a:close/>
              </a:path>
              <a:path w="101600" h="2365375">
                <a:moveTo>
                  <a:pt x="57130" y="36092"/>
                </a:moveTo>
                <a:lnTo>
                  <a:pt x="50791" y="25209"/>
                </a:lnTo>
                <a:lnTo>
                  <a:pt x="56282" y="15811"/>
                </a:lnTo>
                <a:lnTo>
                  <a:pt x="45309" y="15798"/>
                </a:lnTo>
                <a:lnTo>
                  <a:pt x="57143" y="15798"/>
                </a:lnTo>
                <a:lnTo>
                  <a:pt x="57130" y="36092"/>
                </a:lnTo>
                <a:close/>
              </a:path>
              <a:path w="101600" h="2365375">
                <a:moveTo>
                  <a:pt x="55571" y="2365375"/>
                </a:moveTo>
                <a:lnTo>
                  <a:pt x="42871" y="2365375"/>
                </a:lnTo>
                <a:lnTo>
                  <a:pt x="44432" y="36092"/>
                </a:lnTo>
                <a:lnTo>
                  <a:pt x="50791" y="25209"/>
                </a:lnTo>
                <a:lnTo>
                  <a:pt x="57130" y="36092"/>
                </a:lnTo>
                <a:lnTo>
                  <a:pt x="55571" y="23653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75385" y="2754430"/>
            <a:ext cx="101600" cy="2365375"/>
          </a:xfrm>
          <a:custGeom>
            <a:avLst/>
            <a:gdLst/>
            <a:ahLst/>
            <a:cxnLst/>
            <a:rect l="l" t="t" r="r" b="b"/>
            <a:pathLst>
              <a:path w="101600" h="2365375">
                <a:moveTo>
                  <a:pt x="6930" y="95084"/>
                </a:moveTo>
                <a:lnTo>
                  <a:pt x="0" y="89471"/>
                </a:lnTo>
                <a:lnTo>
                  <a:pt x="97" y="87414"/>
                </a:lnTo>
                <a:lnTo>
                  <a:pt x="821" y="85572"/>
                </a:lnTo>
                <a:lnTo>
                  <a:pt x="50808" y="0"/>
                </a:lnTo>
                <a:lnTo>
                  <a:pt x="58145" y="12598"/>
                </a:lnTo>
                <a:lnTo>
                  <a:pt x="44445" y="12598"/>
                </a:lnTo>
                <a:lnTo>
                  <a:pt x="44430" y="36096"/>
                </a:lnTo>
                <a:lnTo>
                  <a:pt x="11739" y="92024"/>
                </a:lnTo>
                <a:lnTo>
                  <a:pt x="10524" y="93510"/>
                </a:lnTo>
                <a:lnTo>
                  <a:pt x="8847" y="94589"/>
                </a:lnTo>
                <a:lnTo>
                  <a:pt x="6930" y="95084"/>
                </a:lnTo>
                <a:close/>
              </a:path>
              <a:path w="101600" h="2365375">
                <a:moveTo>
                  <a:pt x="44430" y="36096"/>
                </a:moveTo>
                <a:lnTo>
                  <a:pt x="44445" y="12598"/>
                </a:lnTo>
                <a:lnTo>
                  <a:pt x="57145" y="12611"/>
                </a:lnTo>
                <a:lnTo>
                  <a:pt x="57143" y="15798"/>
                </a:lnTo>
                <a:lnTo>
                  <a:pt x="45309" y="15798"/>
                </a:lnTo>
                <a:lnTo>
                  <a:pt x="50791" y="25209"/>
                </a:lnTo>
                <a:lnTo>
                  <a:pt x="44430" y="36096"/>
                </a:lnTo>
                <a:close/>
              </a:path>
              <a:path w="101600" h="2365375">
                <a:moveTo>
                  <a:pt x="94560" y="95148"/>
                </a:moveTo>
                <a:lnTo>
                  <a:pt x="92642" y="94640"/>
                </a:lnTo>
                <a:lnTo>
                  <a:pt x="90965" y="93560"/>
                </a:lnTo>
                <a:lnTo>
                  <a:pt x="89679" y="91973"/>
                </a:lnTo>
                <a:lnTo>
                  <a:pt x="57132" y="36096"/>
                </a:lnTo>
                <a:lnTo>
                  <a:pt x="57145" y="12611"/>
                </a:lnTo>
                <a:lnTo>
                  <a:pt x="44445" y="12598"/>
                </a:lnTo>
                <a:lnTo>
                  <a:pt x="58153" y="12611"/>
                </a:lnTo>
                <a:lnTo>
                  <a:pt x="100681" y="85636"/>
                </a:lnTo>
                <a:lnTo>
                  <a:pt x="101405" y="87490"/>
                </a:lnTo>
                <a:lnTo>
                  <a:pt x="101519" y="89471"/>
                </a:lnTo>
                <a:lnTo>
                  <a:pt x="101011" y="91389"/>
                </a:lnTo>
                <a:lnTo>
                  <a:pt x="99932" y="93065"/>
                </a:lnTo>
                <a:lnTo>
                  <a:pt x="98395" y="94322"/>
                </a:lnTo>
                <a:lnTo>
                  <a:pt x="96541" y="95034"/>
                </a:lnTo>
                <a:lnTo>
                  <a:pt x="94560" y="95148"/>
                </a:lnTo>
                <a:close/>
              </a:path>
              <a:path w="101600" h="2365375">
                <a:moveTo>
                  <a:pt x="50791" y="25209"/>
                </a:moveTo>
                <a:lnTo>
                  <a:pt x="45309" y="15798"/>
                </a:lnTo>
                <a:lnTo>
                  <a:pt x="56282" y="15811"/>
                </a:lnTo>
                <a:lnTo>
                  <a:pt x="50791" y="25209"/>
                </a:lnTo>
                <a:close/>
              </a:path>
              <a:path w="101600" h="2365375">
                <a:moveTo>
                  <a:pt x="57130" y="36092"/>
                </a:moveTo>
                <a:lnTo>
                  <a:pt x="50791" y="25209"/>
                </a:lnTo>
                <a:lnTo>
                  <a:pt x="56282" y="15811"/>
                </a:lnTo>
                <a:lnTo>
                  <a:pt x="45309" y="15798"/>
                </a:lnTo>
                <a:lnTo>
                  <a:pt x="57143" y="15798"/>
                </a:lnTo>
                <a:lnTo>
                  <a:pt x="57130" y="36092"/>
                </a:lnTo>
                <a:close/>
              </a:path>
              <a:path w="101600" h="2365375">
                <a:moveTo>
                  <a:pt x="55571" y="2365375"/>
                </a:moveTo>
                <a:lnTo>
                  <a:pt x="42871" y="2365375"/>
                </a:lnTo>
                <a:lnTo>
                  <a:pt x="44432" y="36092"/>
                </a:lnTo>
                <a:lnTo>
                  <a:pt x="50791" y="25209"/>
                </a:lnTo>
                <a:lnTo>
                  <a:pt x="57130" y="36092"/>
                </a:lnTo>
                <a:lnTo>
                  <a:pt x="55571" y="23653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49904" y="2770105"/>
            <a:ext cx="101600" cy="2300605"/>
          </a:xfrm>
          <a:custGeom>
            <a:avLst/>
            <a:gdLst/>
            <a:ahLst/>
            <a:cxnLst/>
            <a:rect l="l" t="t" r="r" b="b"/>
            <a:pathLst>
              <a:path w="101600" h="2300604">
                <a:moveTo>
                  <a:pt x="50728" y="2275077"/>
                </a:moveTo>
                <a:lnTo>
                  <a:pt x="44389" y="2264195"/>
                </a:lnTo>
                <a:lnTo>
                  <a:pt x="45948" y="0"/>
                </a:lnTo>
                <a:lnTo>
                  <a:pt x="58648" y="0"/>
                </a:lnTo>
                <a:lnTo>
                  <a:pt x="57087" y="2264195"/>
                </a:lnTo>
                <a:lnTo>
                  <a:pt x="50728" y="2275077"/>
                </a:lnTo>
                <a:close/>
              </a:path>
              <a:path w="101600" h="2300604">
                <a:moveTo>
                  <a:pt x="50711" y="2300287"/>
                </a:moveTo>
                <a:lnTo>
                  <a:pt x="838" y="2214651"/>
                </a:lnTo>
                <a:lnTo>
                  <a:pt x="114" y="2212797"/>
                </a:lnTo>
                <a:lnTo>
                  <a:pt x="0" y="2210816"/>
                </a:lnTo>
                <a:lnTo>
                  <a:pt x="507" y="2208898"/>
                </a:lnTo>
                <a:lnTo>
                  <a:pt x="1587" y="2207221"/>
                </a:lnTo>
                <a:lnTo>
                  <a:pt x="3124" y="2205964"/>
                </a:lnTo>
                <a:lnTo>
                  <a:pt x="4978" y="2205253"/>
                </a:lnTo>
                <a:lnTo>
                  <a:pt x="6959" y="2205139"/>
                </a:lnTo>
                <a:lnTo>
                  <a:pt x="8877" y="2205647"/>
                </a:lnTo>
                <a:lnTo>
                  <a:pt x="10553" y="2206713"/>
                </a:lnTo>
                <a:lnTo>
                  <a:pt x="11840" y="2208314"/>
                </a:lnTo>
                <a:lnTo>
                  <a:pt x="44387" y="2264190"/>
                </a:lnTo>
                <a:lnTo>
                  <a:pt x="44373" y="2287676"/>
                </a:lnTo>
                <a:lnTo>
                  <a:pt x="58072" y="2287689"/>
                </a:lnTo>
                <a:lnTo>
                  <a:pt x="50711" y="2300287"/>
                </a:lnTo>
                <a:close/>
              </a:path>
              <a:path w="101600" h="2300604">
                <a:moveTo>
                  <a:pt x="58072" y="2287689"/>
                </a:moveTo>
                <a:lnTo>
                  <a:pt x="57073" y="2287689"/>
                </a:lnTo>
                <a:lnTo>
                  <a:pt x="57089" y="2264190"/>
                </a:lnTo>
                <a:lnTo>
                  <a:pt x="89779" y="2208263"/>
                </a:lnTo>
                <a:lnTo>
                  <a:pt x="90995" y="2206777"/>
                </a:lnTo>
                <a:lnTo>
                  <a:pt x="92671" y="2205697"/>
                </a:lnTo>
                <a:lnTo>
                  <a:pt x="94589" y="2205202"/>
                </a:lnTo>
                <a:lnTo>
                  <a:pt x="96570" y="2205316"/>
                </a:lnTo>
                <a:lnTo>
                  <a:pt x="98425" y="2206028"/>
                </a:lnTo>
                <a:lnTo>
                  <a:pt x="99961" y="2207285"/>
                </a:lnTo>
                <a:lnTo>
                  <a:pt x="101041" y="2208961"/>
                </a:lnTo>
                <a:lnTo>
                  <a:pt x="101520" y="2210816"/>
                </a:lnTo>
                <a:lnTo>
                  <a:pt x="101422" y="2212873"/>
                </a:lnTo>
                <a:lnTo>
                  <a:pt x="100711" y="2214714"/>
                </a:lnTo>
                <a:lnTo>
                  <a:pt x="58072" y="2287689"/>
                </a:lnTo>
                <a:close/>
              </a:path>
              <a:path w="101600" h="2300604">
                <a:moveTo>
                  <a:pt x="57076" y="2284488"/>
                </a:moveTo>
                <a:lnTo>
                  <a:pt x="56202" y="2284476"/>
                </a:lnTo>
                <a:lnTo>
                  <a:pt x="50728" y="2275077"/>
                </a:lnTo>
                <a:lnTo>
                  <a:pt x="57089" y="2264190"/>
                </a:lnTo>
                <a:lnTo>
                  <a:pt x="57076" y="2284488"/>
                </a:lnTo>
                <a:close/>
              </a:path>
              <a:path w="101600" h="2300604">
                <a:moveTo>
                  <a:pt x="57073" y="2287689"/>
                </a:moveTo>
                <a:lnTo>
                  <a:pt x="44373" y="2287676"/>
                </a:lnTo>
                <a:lnTo>
                  <a:pt x="44389" y="2264195"/>
                </a:lnTo>
                <a:lnTo>
                  <a:pt x="50728" y="2275077"/>
                </a:lnTo>
                <a:lnTo>
                  <a:pt x="45237" y="2284476"/>
                </a:lnTo>
                <a:lnTo>
                  <a:pt x="57076" y="2284488"/>
                </a:lnTo>
                <a:lnTo>
                  <a:pt x="57073" y="2287689"/>
                </a:lnTo>
                <a:close/>
              </a:path>
              <a:path w="101600" h="2300604">
                <a:moveTo>
                  <a:pt x="56210" y="2284488"/>
                </a:moveTo>
                <a:lnTo>
                  <a:pt x="45237" y="2284476"/>
                </a:lnTo>
                <a:lnTo>
                  <a:pt x="50728" y="2275077"/>
                </a:lnTo>
                <a:lnTo>
                  <a:pt x="56210" y="2284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52600" y="5243169"/>
            <a:ext cx="983792" cy="744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536440" y="1995487"/>
            <a:ext cx="160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902030302020204"/>
                <a:cs typeface="Comic Sans MS" panose="030F0902030302020204"/>
              </a:rPr>
              <a:t>Genuine</a:t>
            </a:r>
            <a:r>
              <a:rPr sz="1800" spc="-55" dirty="0">
                <a:latin typeface="Comic Sans MS" panose="030F0902030302020204"/>
                <a:cs typeface="Comic Sans MS" panose="030F0902030302020204"/>
              </a:rPr>
              <a:t> </a:t>
            </a:r>
            <a:r>
              <a:rPr sz="1800" spc="-5" dirty="0">
                <a:latin typeface="Comic Sans MS" panose="030F0902030302020204"/>
                <a:cs typeface="Comic Sans MS" panose="030F0902030302020204"/>
              </a:rPr>
              <a:t>Blocks</a:t>
            </a:r>
            <a:endParaRPr sz="180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89400" y="3723481"/>
            <a:ext cx="2965450" cy="0"/>
          </a:xfrm>
          <a:custGeom>
            <a:avLst/>
            <a:gdLst/>
            <a:ahLst/>
            <a:cxnLst/>
            <a:rect l="l" t="t" r="r" b="b"/>
            <a:pathLst>
              <a:path w="2965450">
                <a:moveTo>
                  <a:pt x="0" y="0"/>
                </a:moveTo>
                <a:lnTo>
                  <a:pt x="2965450" y="0"/>
                </a:lnTo>
              </a:path>
            </a:pathLst>
          </a:custGeom>
          <a:ln w="142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97387" y="5103018"/>
            <a:ext cx="2965450" cy="0"/>
          </a:xfrm>
          <a:custGeom>
            <a:avLst/>
            <a:gdLst/>
            <a:ahLst/>
            <a:cxnLst/>
            <a:rect l="l" t="t" r="r" b="b"/>
            <a:pathLst>
              <a:path w="2965450">
                <a:moveTo>
                  <a:pt x="0" y="0"/>
                </a:moveTo>
                <a:lnTo>
                  <a:pt x="2965450" y="0"/>
                </a:lnTo>
              </a:path>
            </a:pathLst>
          </a:custGeom>
          <a:ln w="142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505700" y="4698352"/>
            <a:ext cx="975042" cy="816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24700" y="3326180"/>
            <a:ext cx="900036" cy="7540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2" name="组合 31"/>
          <p:cNvGrpSpPr/>
          <p:nvPr/>
        </p:nvGrpSpPr>
        <p:grpSpPr>
          <a:xfrm>
            <a:off x="1209441" y="2838795"/>
            <a:ext cx="553998" cy="2362200"/>
            <a:chOff x="1209441" y="2838795"/>
            <a:chExt cx="553998" cy="2362200"/>
          </a:xfrm>
        </p:grpSpPr>
        <p:sp>
          <p:nvSpPr>
            <p:cNvPr id="26" name="object 26"/>
            <p:cNvSpPr/>
            <p:nvPr/>
          </p:nvSpPr>
          <p:spPr>
            <a:xfrm>
              <a:off x="1455733" y="2838795"/>
              <a:ext cx="76200" cy="2362200"/>
            </a:xfrm>
            <a:custGeom>
              <a:avLst/>
              <a:gdLst/>
              <a:ahLst/>
              <a:cxnLst/>
              <a:rect l="l" t="t" r="r" b="b"/>
              <a:pathLst>
                <a:path w="76200" h="2362200">
                  <a:moveTo>
                    <a:pt x="31750" y="76200"/>
                  </a:moveTo>
                  <a:lnTo>
                    <a:pt x="0" y="76200"/>
                  </a:lnTo>
                  <a:lnTo>
                    <a:pt x="38100" y="0"/>
                  </a:lnTo>
                  <a:lnTo>
                    <a:pt x="66675" y="57150"/>
                  </a:lnTo>
                  <a:lnTo>
                    <a:pt x="31750" y="57150"/>
                  </a:lnTo>
                  <a:lnTo>
                    <a:pt x="31750" y="76200"/>
                  </a:lnTo>
                  <a:close/>
                </a:path>
                <a:path w="76200" h="2362200">
                  <a:moveTo>
                    <a:pt x="44450" y="2305050"/>
                  </a:moveTo>
                  <a:lnTo>
                    <a:pt x="31750" y="2305050"/>
                  </a:lnTo>
                  <a:lnTo>
                    <a:pt x="31750" y="57150"/>
                  </a:lnTo>
                  <a:lnTo>
                    <a:pt x="44450" y="57150"/>
                  </a:lnTo>
                  <a:lnTo>
                    <a:pt x="44450" y="2305050"/>
                  </a:lnTo>
                  <a:close/>
                </a:path>
                <a:path w="76200" h="2362200">
                  <a:moveTo>
                    <a:pt x="76200" y="76200"/>
                  </a:moveTo>
                  <a:lnTo>
                    <a:pt x="44450" y="76200"/>
                  </a:lnTo>
                  <a:lnTo>
                    <a:pt x="44450" y="57150"/>
                  </a:lnTo>
                  <a:lnTo>
                    <a:pt x="66675" y="57150"/>
                  </a:lnTo>
                  <a:lnTo>
                    <a:pt x="76200" y="76200"/>
                  </a:lnTo>
                  <a:close/>
                </a:path>
                <a:path w="76200" h="2362200">
                  <a:moveTo>
                    <a:pt x="38100" y="2362200"/>
                  </a:moveTo>
                  <a:lnTo>
                    <a:pt x="0" y="2286000"/>
                  </a:lnTo>
                  <a:lnTo>
                    <a:pt x="31750" y="2286000"/>
                  </a:lnTo>
                  <a:lnTo>
                    <a:pt x="31750" y="2305050"/>
                  </a:lnTo>
                  <a:lnTo>
                    <a:pt x="66675" y="2305050"/>
                  </a:lnTo>
                  <a:lnTo>
                    <a:pt x="38100" y="2362200"/>
                  </a:lnTo>
                  <a:close/>
                </a:path>
                <a:path w="76200" h="2362200">
                  <a:moveTo>
                    <a:pt x="66675" y="2305050"/>
                  </a:moveTo>
                  <a:lnTo>
                    <a:pt x="44450" y="2305050"/>
                  </a:lnTo>
                  <a:lnTo>
                    <a:pt x="44450" y="2286000"/>
                  </a:lnTo>
                  <a:lnTo>
                    <a:pt x="76200" y="2286000"/>
                  </a:lnTo>
                  <a:lnTo>
                    <a:pt x="66675" y="2305050"/>
                  </a:lnTo>
                  <a:close/>
                </a:path>
              </a:pathLst>
            </a:custGeom>
            <a:solidFill>
              <a:srgbClr val="FF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9"/>
            <p:cNvSpPr txBox="1"/>
            <p:nvPr/>
          </p:nvSpPr>
          <p:spPr>
            <a:xfrm>
              <a:off x="1209441" y="3150161"/>
              <a:ext cx="553998" cy="1620520"/>
            </a:xfrm>
            <a:prstGeom prst="rect">
              <a:avLst/>
            </a:prstGeom>
          </p:spPr>
          <p:txBody>
            <a:bodyPr vert="vert270" wrap="square" lIns="0" tIns="35560" rIns="0" bIns="0" rtlCol="0">
              <a:spAutoFit/>
            </a:bodyPr>
            <a:lstStyle/>
            <a:p>
              <a:pPr marL="12700">
                <a:spcBef>
                  <a:spcPts val="280"/>
                </a:spcBef>
              </a:pPr>
              <a:r>
                <a:rPr sz="1800" dirty="0" smtClean="0">
                  <a:solidFill>
                    <a:srgbClr val="CC0000"/>
                  </a:solidFill>
                  <a:latin typeface="Comic Sans MS" panose="030F0902030302020204"/>
                  <a:cs typeface="Comic Sans MS" panose="030F0902030302020204"/>
                </a:rPr>
                <a:t> </a:t>
              </a:r>
              <a:r>
                <a:rPr lang="en-US" sz="1800" spc="-5" dirty="0">
                  <a:solidFill>
                    <a:srgbClr val="CC0000"/>
                  </a:solidFill>
                  <a:latin typeface="Comic Sans MS" panose="030F0902030302020204"/>
                  <a:cs typeface="Comic Sans MS" panose="030F0902030302020204"/>
                </a:rPr>
                <a:t>1.TC P  Connection</a:t>
              </a:r>
              <a:endParaRPr lang="en-US" sz="1800" spc="-5" dirty="0">
                <a:solidFill>
                  <a:srgbClr val="CC0000"/>
                </a:solidFill>
                <a:latin typeface="Comic Sans MS" panose="030F0902030302020204"/>
                <a:cs typeface="Comic Sans MS" panose="030F0902030302020204"/>
              </a:endParaRPr>
            </a:p>
          </p:txBody>
        </p:sp>
      </p:grpSp>
      <p:sp>
        <p:nvSpPr>
          <p:cNvPr id="33" name="object 27"/>
          <p:cNvSpPr txBox="1"/>
          <p:nvPr/>
        </p:nvSpPr>
        <p:spPr>
          <a:xfrm>
            <a:off x="2213510" y="2557823"/>
            <a:ext cx="415498" cy="1881505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700" spc="-502" baseline="-11000" dirty="0" smtClean="0">
                <a:latin typeface="Comic Sans MS" panose="030F0902030302020204"/>
                <a:cs typeface="Comic Sans MS" panose="030F0902030302020204"/>
              </a:rPr>
              <a:t>3</a:t>
            </a:r>
            <a:r>
              <a:rPr lang="en-US" sz="2700" spc="-502" baseline="-11000" dirty="0" smtClean="0">
                <a:latin typeface="Comic Sans MS" panose="030F0902030302020204"/>
                <a:cs typeface="Comic Sans MS" panose="030F0902030302020204"/>
              </a:rPr>
              <a:t>    B l o c k</a:t>
            </a:r>
            <a:r>
              <a:rPr lang="en-US" sz="2700" spc="-502" dirty="0" smtClean="0">
                <a:latin typeface="Comic Sans MS" panose="030F0902030302020204"/>
                <a:cs typeface="Comic Sans MS" panose="030F0902030302020204"/>
              </a:rPr>
              <a:t>  </a:t>
            </a:r>
            <a:r>
              <a:rPr lang="en-US" sz="2000" spc="-502" dirty="0" smtClean="0">
                <a:latin typeface="Comic Sans MS" panose="030F0902030302020204"/>
                <a:cs typeface="Comic Sans MS" panose="030F0902030302020204"/>
              </a:rPr>
              <a:t>R  e   q </a:t>
            </a:r>
            <a:r>
              <a:rPr lang="en-US" sz="2000" spc="-502" dirty="0" err="1" smtClean="0">
                <a:latin typeface="Comic Sans MS" panose="030F0902030302020204"/>
                <a:cs typeface="Comic Sans MS" panose="030F0902030302020204"/>
              </a:rPr>
              <a:t>ue</a:t>
            </a:r>
            <a:r>
              <a:rPr lang="en-US" sz="2000" spc="-502" dirty="0" smtClean="0">
                <a:latin typeface="Comic Sans MS" panose="030F0902030302020204"/>
                <a:cs typeface="Comic Sans MS" panose="030F0902030302020204"/>
              </a:rPr>
              <a:t>    s    t</a:t>
            </a:r>
            <a:endParaRPr sz="2000" baseline="-11000" dirty="0"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78572" y="823929"/>
            <a:ext cx="480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数据块污染并不能让受控节点下载一个假的用不了的文件，而是占用受控节点的下载时间。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6172200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6172200"/>
            <a:ext cx="3538854" cy="0"/>
          </a:xfrm>
          <a:custGeom>
            <a:avLst/>
            <a:gdLst/>
            <a:ahLst/>
            <a:cxnLst/>
            <a:rect l="l" t="t" r="r" b="b"/>
            <a:pathLst>
              <a:path w="3538854">
                <a:moveTo>
                  <a:pt x="0" y="0"/>
                </a:moveTo>
                <a:lnTo>
                  <a:pt x="3538728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265112"/>
            <a:ext cx="25031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Tw Cen MT" panose="020B0602020104020603"/>
                <a:cs typeface="Tw Cen MT" panose="020B0602020104020603"/>
              </a:rPr>
              <a:t>E</a:t>
            </a:r>
            <a:r>
              <a:rPr sz="4200" spc="-5" dirty="0">
                <a:solidFill>
                  <a:srgbClr val="006633"/>
                </a:solidFill>
                <a:latin typeface="Tw Cen MT" panose="020B0602020104020603"/>
                <a:cs typeface="Tw Cen MT" panose="020B0602020104020603"/>
              </a:rPr>
              <a:t>clip</a:t>
            </a:r>
            <a:r>
              <a:rPr sz="4200" dirty="0">
                <a:solidFill>
                  <a:srgbClr val="006633"/>
                </a:solidFill>
                <a:latin typeface="Tw Cen MT" panose="020B0602020104020603"/>
                <a:cs typeface="Tw Cen MT" panose="020B0602020104020603"/>
              </a:rPr>
              <a:t>se</a:t>
            </a: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方法</a:t>
            </a:r>
            <a:endParaRPr sz="4200" dirty="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618615"/>
            <a:ext cx="7835900" cy="136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4000"/>
              <a:buFont typeface="Wingdings" panose="05000000000000000000"/>
              <a:buChar char=""/>
              <a:tabLst>
                <a:tab pos="355600" algn="l"/>
              </a:tabLst>
            </a:pPr>
            <a:r>
              <a:rPr sz="2100" dirty="0">
                <a:latin typeface="宋体" pitchFamily="2" charset="-122"/>
                <a:cs typeface="宋体" pitchFamily="2" charset="-122"/>
              </a:rPr>
              <a:t>目的在于将共享网络分割成两个或者更多的区域，这样这些被分 割的区域的通讯被恶意节点掌握，最后可能让整个网络完全停止 运行。</a:t>
            </a:r>
            <a:endParaRPr sz="2100">
              <a:latin typeface="宋体" pitchFamily="2" charset="-122"/>
              <a:cs typeface="宋体" pitchFamily="2" charset="-122"/>
            </a:endParaRPr>
          </a:p>
          <a:p>
            <a:pPr marL="355600" indent="-342900" algn="just">
              <a:lnSpc>
                <a:spcPct val="100000"/>
              </a:lnSpc>
              <a:spcBef>
                <a:spcPts val="500"/>
              </a:spcBef>
              <a:buClr>
                <a:srgbClr val="CC9900"/>
              </a:buClr>
              <a:buSzPct val="64000"/>
              <a:buFont typeface="Wingdings" panose="05000000000000000000"/>
              <a:buChar char=""/>
              <a:tabLst>
                <a:tab pos="355600" algn="l"/>
              </a:tabLst>
            </a:pPr>
            <a:r>
              <a:rPr sz="2100" dirty="0">
                <a:latin typeface="宋体" pitchFamily="2" charset="-122"/>
                <a:cs typeface="宋体" pitchFamily="2" charset="-122"/>
              </a:rPr>
              <a:t>多是通过路由表污染，连接占用等方式实现</a:t>
            </a:r>
            <a:endParaRPr sz="21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31975" y="3645408"/>
            <a:ext cx="2523744" cy="30861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72000" y="3860291"/>
            <a:ext cx="3323844" cy="2599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4300" y="3788664"/>
            <a:ext cx="576072" cy="481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24300" y="4507991"/>
            <a:ext cx="576072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24300" y="5228844"/>
            <a:ext cx="576072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95737" y="6021323"/>
            <a:ext cx="576262" cy="481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200" dirty="0">
                <a:latin typeface="Arial Black" panose="020B0A04020102020204" charset="0"/>
              </a:rPr>
            </a:fld>
            <a:endParaRPr lang="en-US" altLang="zh-CN" sz="1200" dirty="0">
              <a:latin typeface="Arial Black" panose="020B0A04020102020204" charset="0"/>
            </a:endParaRPr>
          </a:p>
        </p:txBody>
      </p:sp>
      <p:sp>
        <p:nvSpPr>
          <p:cNvPr id="21507" name="Rectangle 3"/>
          <p:cNvSpPr>
            <a:spLocks noGrp="1"/>
          </p:cNvSpPr>
          <p:nvPr>
            <p:ph idx="4294967295"/>
          </p:nvPr>
        </p:nvSpPr>
        <p:spPr/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信息内容安全目标：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剔除非授权信息（非法信息、泄密信息、垃圾邮件等）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保护授权信息（知识产权）</a:t>
            </a:r>
            <a:endParaRPr lang="zh-CN" altLang="en-US" sz="2000" dirty="0"/>
          </a:p>
          <a:p>
            <a:pPr eaLnBrk="1" hangingPunct="1">
              <a:lnSpc>
                <a:spcPct val="90000"/>
              </a:lnSpc>
            </a:pPr>
            <a:endParaRPr lang="zh-CN" altLang="en-US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b="1" dirty="0"/>
              <a:t>信息安全管理</a:t>
            </a:r>
            <a:endParaRPr lang="zh-CN" altLang="en-US" sz="2400" b="1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信息的获取、识别与响应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信息发布源头、传播路径、影响范围</a:t>
            </a:r>
            <a:endParaRPr lang="zh-CN" alt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0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抗分析技术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规避信息内容处理关键环节的技术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信息渗透技术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endParaRPr lang="zh-CN" altLang="en-US" sz="2000" dirty="0"/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97485"/>
            <a:ext cx="7886700" cy="639227"/>
          </a:xfrm>
        </p:spPr>
        <p:txBody>
          <a:bodyPr/>
          <a:lstStyle/>
          <a:p>
            <a:r>
              <a:rPr lang="en-US" altLang="zh-CN" dirty="0"/>
              <a:t>Eclipse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3260" t="5019" r="3273" b="7145"/>
          <a:stretch>
            <a:fillRect/>
          </a:stretch>
        </p:blipFill>
        <p:spPr>
          <a:xfrm>
            <a:off x="901244" y="3068960"/>
            <a:ext cx="7608160" cy="30963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2093" y="1412776"/>
            <a:ext cx="81198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此攻击通常要配合</a:t>
            </a:r>
            <a:r>
              <a:rPr lang="en-US" altLang="zh-CN" dirty="0"/>
              <a:t>Sybil</a:t>
            </a:r>
            <a:r>
              <a:rPr lang="zh-CN" altLang="en-US" dirty="0"/>
              <a:t>攻击。攻击者通过侵占网络中节点的路由，将足够多的虚假节点添加到某个受害者周围，从而将正常节点隔离</a:t>
            </a:r>
            <a:r>
              <a:rPr lang="zh-CN" altLang="en-US" dirty="0" smtClean="0"/>
              <a:t>在</a:t>
            </a:r>
            <a:r>
              <a:rPr lang="en-US" altLang="zh-CN" dirty="0" smtClean="0"/>
              <a:t>P2P</a:t>
            </a:r>
            <a:r>
              <a:rPr lang="zh-CN" altLang="en-US" dirty="0" smtClean="0"/>
              <a:t>网络外部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68"/>
          <p:cNvSpPr>
            <a:spLocks noChangeArrowheads="1"/>
          </p:cNvSpPr>
          <p:nvPr/>
        </p:nvSpPr>
        <p:spPr bwMode="auto">
          <a:xfrm>
            <a:off x="774700" y="1727200"/>
            <a:ext cx="3810000" cy="2146300"/>
          </a:xfrm>
          <a:prstGeom prst="roundRect">
            <a:avLst>
              <a:gd name="adj" fmla="val 29167"/>
            </a:avLst>
          </a:prstGeom>
          <a:solidFill>
            <a:srgbClr val="CCFFFF"/>
          </a:solidFill>
          <a:ln w="9525">
            <a:solidFill>
              <a:srgbClr val="008080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kumimoji="0" lang="zh-CN" altLang="zh-CN" sz="1400">
              <a:latin typeface="Comic Sans MS" panose="030F0902030302020204" pitchFamily="66" charset="0"/>
            </a:endParaRPr>
          </a:p>
        </p:txBody>
      </p:sp>
      <p:sp>
        <p:nvSpPr>
          <p:cNvPr id="5" name="AutoShape 269"/>
          <p:cNvSpPr>
            <a:spLocks noChangeArrowheads="1"/>
          </p:cNvSpPr>
          <p:nvPr/>
        </p:nvSpPr>
        <p:spPr bwMode="auto">
          <a:xfrm>
            <a:off x="762000" y="2260600"/>
            <a:ext cx="1828800" cy="1612900"/>
          </a:xfrm>
          <a:prstGeom prst="roundRect">
            <a:avLst>
              <a:gd name="adj" fmla="val 29167"/>
            </a:avLst>
          </a:prstGeom>
          <a:solidFill>
            <a:srgbClr val="CCFFFF"/>
          </a:solidFill>
          <a:ln w="9525">
            <a:solidFill>
              <a:srgbClr val="008080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kumimoji="0" lang="zh-CN" altLang="zh-CN" sz="1400">
              <a:latin typeface="Comic Sans MS" panose="030F0902030302020204" pitchFamily="66" charset="0"/>
            </a:endParaRPr>
          </a:p>
        </p:txBody>
      </p:sp>
      <p:sp>
        <p:nvSpPr>
          <p:cNvPr id="6" name="AutoShape 270"/>
          <p:cNvSpPr>
            <a:spLocks noChangeArrowheads="1"/>
          </p:cNvSpPr>
          <p:nvPr/>
        </p:nvSpPr>
        <p:spPr bwMode="auto">
          <a:xfrm>
            <a:off x="762000" y="2717800"/>
            <a:ext cx="914400" cy="1155700"/>
          </a:xfrm>
          <a:prstGeom prst="roundRect">
            <a:avLst>
              <a:gd name="adj" fmla="val 29167"/>
            </a:avLst>
          </a:prstGeom>
          <a:solidFill>
            <a:srgbClr val="CCFFFF"/>
          </a:solidFill>
          <a:ln w="9525">
            <a:solidFill>
              <a:srgbClr val="008080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kumimoji="0" lang="zh-CN" altLang="zh-CN" sz="1400">
              <a:latin typeface="Comic Sans MS" panose="030F0902030302020204" pitchFamily="66" charset="0"/>
            </a:endParaRPr>
          </a:p>
        </p:txBody>
      </p:sp>
      <p:sp>
        <p:nvSpPr>
          <p:cNvPr id="7" name="AutoShape 271"/>
          <p:cNvSpPr>
            <a:spLocks noChangeArrowheads="1"/>
          </p:cNvSpPr>
          <p:nvPr/>
        </p:nvSpPr>
        <p:spPr bwMode="auto">
          <a:xfrm>
            <a:off x="1447800" y="3098800"/>
            <a:ext cx="228600" cy="304800"/>
          </a:xfrm>
          <a:prstGeom prst="roundRect">
            <a:avLst>
              <a:gd name="adj" fmla="val 29167"/>
            </a:avLst>
          </a:prstGeom>
          <a:solidFill>
            <a:srgbClr val="CCFFFF"/>
          </a:solidFill>
          <a:ln w="9525">
            <a:solidFill>
              <a:srgbClr val="008080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kumimoji="0" lang="zh-CN" altLang="zh-CN" sz="1400">
              <a:latin typeface="Comic Sans MS" panose="030F0902030302020204" pitchFamily="66" charset="0"/>
            </a:endParaRPr>
          </a:p>
        </p:txBody>
      </p:sp>
      <p:grpSp>
        <p:nvGrpSpPr>
          <p:cNvPr id="8" name="Group 272"/>
          <p:cNvGrpSpPr/>
          <p:nvPr/>
        </p:nvGrpSpPr>
        <p:grpSpPr bwMode="auto">
          <a:xfrm>
            <a:off x="374650" y="836613"/>
            <a:ext cx="8212138" cy="2871787"/>
            <a:chOff x="236" y="879"/>
            <a:chExt cx="5173" cy="1809"/>
          </a:xfrm>
        </p:grpSpPr>
        <p:sp>
          <p:nvSpPr>
            <p:cNvPr id="9" name="Line 273"/>
            <p:cNvSpPr>
              <a:spLocks noChangeShapeType="1"/>
            </p:cNvSpPr>
            <p:nvPr/>
          </p:nvSpPr>
          <p:spPr bwMode="auto">
            <a:xfrm flipV="1">
              <a:off x="642" y="2346"/>
              <a:ext cx="66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274"/>
            <p:cNvSpPr>
              <a:spLocks noChangeShapeType="1"/>
            </p:cNvSpPr>
            <p:nvPr/>
          </p:nvSpPr>
          <p:spPr bwMode="auto">
            <a:xfrm flipH="1" flipV="1">
              <a:off x="714" y="2352"/>
              <a:ext cx="7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275"/>
            <p:cNvSpPr>
              <a:spLocks noChangeShapeType="1"/>
            </p:cNvSpPr>
            <p:nvPr/>
          </p:nvSpPr>
          <p:spPr bwMode="auto">
            <a:xfrm flipV="1">
              <a:off x="708" y="2075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276"/>
            <p:cNvSpPr>
              <a:spLocks noChangeShapeType="1"/>
            </p:cNvSpPr>
            <p:nvPr/>
          </p:nvSpPr>
          <p:spPr bwMode="auto">
            <a:xfrm flipH="1" flipV="1">
              <a:off x="850" y="2079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277"/>
            <p:cNvSpPr>
              <a:spLocks noChangeShapeType="1"/>
            </p:cNvSpPr>
            <p:nvPr/>
          </p:nvSpPr>
          <p:spPr bwMode="auto">
            <a:xfrm flipH="1">
              <a:off x="839" y="1785"/>
              <a:ext cx="266" cy="2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278"/>
            <p:cNvSpPr>
              <a:spLocks noChangeShapeType="1"/>
            </p:cNvSpPr>
            <p:nvPr/>
          </p:nvSpPr>
          <p:spPr bwMode="auto">
            <a:xfrm flipH="1">
              <a:off x="1104" y="1478"/>
              <a:ext cx="613" cy="3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279"/>
            <p:cNvSpPr>
              <a:spLocks noChangeShapeType="1"/>
            </p:cNvSpPr>
            <p:nvPr/>
          </p:nvSpPr>
          <p:spPr bwMode="auto">
            <a:xfrm flipH="1">
              <a:off x="1702" y="1183"/>
              <a:ext cx="1219" cy="3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280"/>
            <p:cNvSpPr>
              <a:spLocks noChangeShapeType="1"/>
            </p:cNvSpPr>
            <p:nvPr/>
          </p:nvSpPr>
          <p:spPr bwMode="auto">
            <a:xfrm flipH="1" flipV="1">
              <a:off x="1110" y="1794"/>
              <a:ext cx="307" cy="2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81"/>
            <p:cNvSpPr>
              <a:spLocks noChangeShapeType="1"/>
            </p:cNvSpPr>
            <p:nvPr/>
          </p:nvSpPr>
          <p:spPr bwMode="auto">
            <a:xfrm flipH="1" flipV="1">
              <a:off x="1716" y="1476"/>
              <a:ext cx="637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82"/>
            <p:cNvSpPr>
              <a:spLocks noChangeShapeType="1"/>
            </p:cNvSpPr>
            <p:nvPr/>
          </p:nvSpPr>
          <p:spPr bwMode="auto">
            <a:xfrm flipH="1" flipV="1">
              <a:off x="2928" y="1182"/>
              <a:ext cx="1243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Oval 283"/>
            <p:cNvSpPr>
              <a:spLocks noChangeArrowheads="1"/>
            </p:cNvSpPr>
            <p:nvPr/>
          </p:nvSpPr>
          <p:spPr bwMode="auto">
            <a:xfrm>
              <a:off x="612" y="26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284"/>
            <p:cNvSpPr>
              <a:spLocks noChangeArrowheads="1"/>
            </p:cNvSpPr>
            <p:nvPr/>
          </p:nvSpPr>
          <p:spPr bwMode="auto">
            <a:xfrm>
              <a:off x="756" y="26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Oval 285"/>
            <p:cNvSpPr>
              <a:spLocks noChangeArrowheads="1"/>
            </p:cNvSpPr>
            <p:nvPr/>
          </p:nvSpPr>
          <p:spPr bwMode="auto">
            <a:xfrm>
              <a:off x="966" y="2352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86"/>
            <p:cNvSpPr>
              <a:spLocks noChangeShapeType="1"/>
            </p:cNvSpPr>
            <p:nvPr/>
          </p:nvSpPr>
          <p:spPr bwMode="auto">
            <a:xfrm flipH="1">
              <a:off x="2087" y="1803"/>
              <a:ext cx="266" cy="2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87"/>
            <p:cNvSpPr>
              <a:spLocks noChangeShapeType="1"/>
            </p:cNvSpPr>
            <p:nvPr/>
          </p:nvSpPr>
          <p:spPr bwMode="auto">
            <a:xfrm flipH="1" flipV="1">
              <a:off x="2358" y="1812"/>
              <a:ext cx="313" cy="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88"/>
            <p:cNvSpPr>
              <a:spLocks noChangeShapeType="1"/>
            </p:cNvSpPr>
            <p:nvPr/>
          </p:nvSpPr>
          <p:spPr bwMode="auto">
            <a:xfrm flipV="1">
              <a:off x="1278" y="2069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89"/>
            <p:cNvSpPr>
              <a:spLocks noChangeShapeType="1"/>
            </p:cNvSpPr>
            <p:nvPr/>
          </p:nvSpPr>
          <p:spPr bwMode="auto">
            <a:xfrm flipH="1" flipV="1">
              <a:off x="1420" y="2073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Oval 290"/>
            <p:cNvSpPr>
              <a:spLocks noChangeArrowheads="1"/>
            </p:cNvSpPr>
            <p:nvPr/>
          </p:nvSpPr>
          <p:spPr bwMode="auto">
            <a:xfrm>
              <a:off x="1542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Oval 291"/>
            <p:cNvSpPr>
              <a:spLocks noChangeArrowheads="1"/>
            </p:cNvSpPr>
            <p:nvPr/>
          </p:nvSpPr>
          <p:spPr bwMode="auto">
            <a:xfrm>
              <a:off x="1248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endParaRPr kumimoji="0" lang="zh-CN" altLang="zh-CN" sz="1600">
                <a:latin typeface="Comic Sans MS" panose="030F0902030302020204" pitchFamily="66" charset="0"/>
              </a:endParaRPr>
            </a:p>
          </p:txBody>
        </p:sp>
        <p:sp>
          <p:nvSpPr>
            <p:cNvPr id="28" name="Oval 292"/>
            <p:cNvSpPr>
              <a:spLocks noChangeArrowheads="1"/>
            </p:cNvSpPr>
            <p:nvPr/>
          </p:nvSpPr>
          <p:spPr bwMode="auto">
            <a:xfrm>
              <a:off x="2058" y="20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293"/>
            <p:cNvSpPr>
              <a:spLocks noChangeShapeType="1"/>
            </p:cNvSpPr>
            <p:nvPr/>
          </p:nvSpPr>
          <p:spPr bwMode="auto">
            <a:xfrm flipV="1">
              <a:off x="2538" y="2117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94"/>
            <p:cNvSpPr>
              <a:spLocks noChangeShapeType="1"/>
            </p:cNvSpPr>
            <p:nvPr/>
          </p:nvSpPr>
          <p:spPr bwMode="auto">
            <a:xfrm flipH="1" flipV="1">
              <a:off x="2680" y="2121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295"/>
            <p:cNvSpPr>
              <a:spLocks noChangeArrowheads="1"/>
            </p:cNvSpPr>
            <p:nvPr/>
          </p:nvSpPr>
          <p:spPr bwMode="auto">
            <a:xfrm>
              <a:off x="2802" y="24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Oval 296"/>
            <p:cNvSpPr>
              <a:spLocks noChangeArrowheads="1"/>
            </p:cNvSpPr>
            <p:nvPr/>
          </p:nvSpPr>
          <p:spPr bwMode="auto">
            <a:xfrm>
              <a:off x="2508" y="24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endParaRPr kumimoji="0" lang="zh-CN" altLang="zh-CN" sz="1600">
                <a:latin typeface="Comic Sans MS" panose="030F0902030302020204" pitchFamily="66" charset="0"/>
              </a:endParaRPr>
            </a:p>
          </p:txBody>
        </p:sp>
        <p:sp>
          <p:nvSpPr>
            <p:cNvPr id="33" name="Line 297"/>
            <p:cNvSpPr>
              <a:spLocks noChangeShapeType="1"/>
            </p:cNvSpPr>
            <p:nvPr/>
          </p:nvSpPr>
          <p:spPr bwMode="auto">
            <a:xfrm flipH="1">
              <a:off x="3558" y="1490"/>
              <a:ext cx="613" cy="3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298"/>
            <p:cNvSpPr>
              <a:spLocks noChangeShapeType="1"/>
            </p:cNvSpPr>
            <p:nvPr/>
          </p:nvSpPr>
          <p:spPr bwMode="auto">
            <a:xfrm flipH="1" flipV="1">
              <a:off x="4170" y="1488"/>
              <a:ext cx="637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299"/>
            <p:cNvSpPr>
              <a:spLocks noChangeShapeType="1"/>
            </p:cNvSpPr>
            <p:nvPr/>
          </p:nvSpPr>
          <p:spPr bwMode="auto">
            <a:xfrm flipV="1">
              <a:off x="3666" y="2346"/>
              <a:ext cx="66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300"/>
            <p:cNvSpPr>
              <a:spLocks noChangeShapeType="1"/>
            </p:cNvSpPr>
            <p:nvPr/>
          </p:nvSpPr>
          <p:spPr bwMode="auto">
            <a:xfrm flipH="1" flipV="1">
              <a:off x="3738" y="2352"/>
              <a:ext cx="7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01"/>
            <p:cNvSpPr>
              <a:spLocks noChangeShapeType="1"/>
            </p:cNvSpPr>
            <p:nvPr/>
          </p:nvSpPr>
          <p:spPr bwMode="auto">
            <a:xfrm flipV="1">
              <a:off x="3168" y="2081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02"/>
            <p:cNvSpPr>
              <a:spLocks noChangeShapeType="1"/>
            </p:cNvSpPr>
            <p:nvPr/>
          </p:nvSpPr>
          <p:spPr bwMode="auto">
            <a:xfrm flipH="1" flipV="1">
              <a:off x="3310" y="2085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03"/>
            <p:cNvSpPr>
              <a:spLocks noChangeShapeType="1"/>
            </p:cNvSpPr>
            <p:nvPr/>
          </p:nvSpPr>
          <p:spPr bwMode="auto">
            <a:xfrm flipH="1">
              <a:off x="3299" y="1791"/>
              <a:ext cx="266" cy="2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304"/>
            <p:cNvSpPr>
              <a:spLocks noChangeShapeType="1"/>
            </p:cNvSpPr>
            <p:nvPr/>
          </p:nvSpPr>
          <p:spPr bwMode="auto">
            <a:xfrm flipH="1" flipV="1">
              <a:off x="3570" y="1800"/>
              <a:ext cx="307" cy="2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Oval 305"/>
            <p:cNvSpPr>
              <a:spLocks noChangeArrowheads="1"/>
            </p:cNvSpPr>
            <p:nvPr/>
          </p:nvSpPr>
          <p:spPr bwMode="auto">
            <a:xfrm>
              <a:off x="3636" y="26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Oval 306"/>
            <p:cNvSpPr>
              <a:spLocks noChangeArrowheads="1"/>
            </p:cNvSpPr>
            <p:nvPr/>
          </p:nvSpPr>
          <p:spPr bwMode="auto">
            <a:xfrm>
              <a:off x="3780" y="26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Oval 307"/>
            <p:cNvSpPr>
              <a:spLocks noChangeArrowheads="1"/>
            </p:cNvSpPr>
            <p:nvPr/>
          </p:nvSpPr>
          <p:spPr bwMode="auto">
            <a:xfrm>
              <a:off x="3144" y="235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308"/>
            <p:cNvSpPr>
              <a:spLocks noChangeShapeType="1"/>
            </p:cNvSpPr>
            <p:nvPr/>
          </p:nvSpPr>
          <p:spPr bwMode="auto">
            <a:xfrm flipV="1">
              <a:off x="3738" y="2075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309"/>
            <p:cNvSpPr>
              <a:spLocks noChangeShapeType="1"/>
            </p:cNvSpPr>
            <p:nvPr/>
          </p:nvSpPr>
          <p:spPr bwMode="auto">
            <a:xfrm flipH="1" flipV="1">
              <a:off x="3880" y="2079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Oval 310"/>
            <p:cNvSpPr>
              <a:spLocks noChangeArrowheads="1"/>
            </p:cNvSpPr>
            <p:nvPr/>
          </p:nvSpPr>
          <p:spPr bwMode="auto">
            <a:xfrm>
              <a:off x="4002" y="235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Oval 311"/>
            <p:cNvSpPr>
              <a:spLocks noChangeArrowheads="1"/>
            </p:cNvSpPr>
            <p:nvPr/>
          </p:nvSpPr>
          <p:spPr bwMode="auto">
            <a:xfrm>
              <a:off x="5076" y="208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endParaRPr kumimoji="0" lang="zh-CN" altLang="zh-CN" sz="1600">
                <a:latin typeface="Comic Sans MS" panose="030F0902030302020204" pitchFamily="66" charset="0"/>
              </a:endParaRPr>
            </a:p>
          </p:txBody>
        </p:sp>
        <p:sp>
          <p:nvSpPr>
            <p:cNvPr id="48" name="Line 312"/>
            <p:cNvSpPr>
              <a:spLocks noChangeShapeType="1"/>
            </p:cNvSpPr>
            <p:nvPr/>
          </p:nvSpPr>
          <p:spPr bwMode="auto">
            <a:xfrm flipV="1">
              <a:off x="3378" y="2352"/>
              <a:ext cx="66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313"/>
            <p:cNvSpPr>
              <a:spLocks noChangeShapeType="1"/>
            </p:cNvSpPr>
            <p:nvPr/>
          </p:nvSpPr>
          <p:spPr bwMode="auto">
            <a:xfrm flipH="1" flipV="1">
              <a:off x="3450" y="2358"/>
              <a:ext cx="7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Oval 314"/>
            <p:cNvSpPr>
              <a:spLocks noChangeArrowheads="1"/>
            </p:cNvSpPr>
            <p:nvPr/>
          </p:nvSpPr>
          <p:spPr bwMode="auto">
            <a:xfrm>
              <a:off x="3348" y="262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Oval 315"/>
            <p:cNvSpPr>
              <a:spLocks noChangeArrowheads="1"/>
            </p:cNvSpPr>
            <p:nvPr/>
          </p:nvSpPr>
          <p:spPr bwMode="auto">
            <a:xfrm>
              <a:off x="3492" y="262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316"/>
            <p:cNvSpPr>
              <a:spLocks noChangeShapeType="1"/>
            </p:cNvSpPr>
            <p:nvPr/>
          </p:nvSpPr>
          <p:spPr bwMode="auto">
            <a:xfrm flipV="1">
              <a:off x="4404" y="2099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317"/>
            <p:cNvSpPr>
              <a:spLocks noChangeShapeType="1"/>
            </p:cNvSpPr>
            <p:nvPr/>
          </p:nvSpPr>
          <p:spPr bwMode="auto">
            <a:xfrm flipH="1" flipV="1">
              <a:off x="4546" y="2103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318"/>
            <p:cNvSpPr>
              <a:spLocks noChangeShapeType="1"/>
            </p:cNvSpPr>
            <p:nvPr/>
          </p:nvSpPr>
          <p:spPr bwMode="auto">
            <a:xfrm flipH="1">
              <a:off x="4535" y="1809"/>
              <a:ext cx="266" cy="2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319"/>
            <p:cNvSpPr>
              <a:spLocks noChangeShapeType="1"/>
            </p:cNvSpPr>
            <p:nvPr/>
          </p:nvSpPr>
          <p:spPr bwMode="auto">
            <a:xfrm flipH="1" flipV="1">
              <a:off x="4806" y="1818"/>
              <a:ext cx="307" cy="2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Oval 320"/>
            <p:cNvSpPr>
              <a:spLocks noChangeArrowheads="1"/>
            </p:cNvSpPr>
            <p:nvPr/>
          </p:nvSpPr>
          <p:spPr bwMode="auto">
            <a:xfrm>
              <a:off x="4380" y="23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321"/>
            <p:cNvSpPr>
              <a:spLocks noChangeShapeType="1"/>
            </p:cNvSpPr>
            <p:nvPr/>
          </p:nvSpPr>
          <p:spPr bwMode="auto">
            <a:xfrm flipV="1">
              <a:off x="4614" y="2370"/>
              <a:ext cx="66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322"/>
            <p:cNvSpPr>
              <a:spLocks noChangeShapeType="1"/>
            </p:cNvSpPr>
            <p:nvPr/>
          </p:nvSpPr>
          <p:spPr bwMode="auto">
            <a:xfrm flipH="1" flipV="1">
              <a:off x="4686" y="2376"/>
              <a:ext cx="7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Oval 323"/>
            <p:cNvSpPr>
              <a:spLocks noChangeArrowheads="1"/>
            </p:cNvSpPr>
            <p:nvPr/>
          </p:nvSpPr>
          <p:spPr bwMode="auto">
            <a:xfrm>
              <a:off x="4584" y="26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Oval 324"/>
            <p:cNvSpPr>
              <a:spLocks noChangeArrowheads="1"/>
            </p:cNvSpPr>
            <p:nvPr/>
          </p:nvSpPr>
          <p:spPr bwMode="auto">
            <a:xfrm>
              <a:off x="4728" y="26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Text Box 325"/>
            <p:cNvSpPr txBox="1">
              <a:spLocks noChangeArrowheads="1"/>
            </p:cNvSpPr>
            <p:nvPr/>
          </p:nvSpPr>
          <p:spPr bwMode="auto">
            <a:xfrm>
              <a:off x="236" y="879"/>
              <a:ext cx="237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11…11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2" name="Text Box 326"/>
            <p:cNvSpPr txBox="1">
              <a:spLocks noChangeArrowheads="1"/>
            </p:cNvSpPr>
            <p:nvPr/>
          </p:nvSpPr>
          <p:spPr bwMode="auto">
            <a:xfrm>
              <a:off x="5108" y="879"/>
              <a:ext cx="301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00…00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3" name="Text Box 327"/>
            <p:cNvSpPr txBox="1">
              <a:spLocks noChangeArrowheads="1"/>
            </p:cNvSpPr>
            <p:nvPr/>
          </p:nvSpPr>
          <p:spPr bwMode="auto">
            <a:xfrm>
              <a:off x="2205" y="121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4" name="Text Box 328"/>
            <p:cNvSpPr txBox="1">
              <a:spLocks noChangeArrowheads="1"/>
            </p:cNvSpPr>
            <p:nvPr/>
          </p:nvSpPr>
          <p:spPr bwMode="auto">
            <a:xfrm>
              <a:off x="1389" y="1503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5" name="Text Box 329"/>
            <p:cNvSpPr txBox="1">
              <a:spLocks noChangeArrowheads="1"/>
            </p:cNvSpPr>
            <p:nvPr/>
          </p:nvSpPr>
          <p:spPr bwMode="auto">
            <a:xfrm>
              <a:off x="909" y="1839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6" name="Text Box 330"/>
            <p:cNvSpPr txBox="1">
              <a:spLocks noChangeArrowheads="1"/>
            </p:cNvSpPr>
            <p:nvPr/>
          </p:nvSpPr>
          <p:spPr bwMode="auto">
            <a:xfrm>
              <a:off x="717" y="2127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7" name="Text Box 331"/>
            <p:cNvSpPr txBox="1">
              <a:spLocks noChangeArrowheads="1"/>
            </p:cNvSpPr>
            <p:nvPr/>
          </p:nvSpPr>
          <p:spPr bwMode="auto">
            <a:xfrm>
              <a:off x="621" y="241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8" name="Text Box 332"/>
            <p:cNvSpPr txBox="1">
              <a:spLocks noChangeArrowheads="1"/>
            </p:cNvSpPr>
            <p:nvPr/>
          </p:nvSpPr>
          <p:spPr bwMode="auto">
            <a:xfrm>
              <a:off x="2157" y="1887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9" name="Text Box 333"/>
            <p:cNvSpPr txBox="1">
              <a:spLocks noChangeArrowheads="1"/>
            </p:cNvSpPr>
            <p:nvPr/>
          </p:nvSpPr>
          <p:spPr bwMode="auto">
            <a:xfrm>
              <a:off x="2541" y="217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0" name="Text Box 334"/>
            <p:cNvSpPr txBox="1">
              <a:spLocks noChangeArrowheads="1"/>
            </p:cNvSpPr>
            <p:nvPr/>
          </p:nvSpPr>
          <p:spPr bwMode="auto">
            <a:xfrm>
              <a:off x="1293" y="2127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1" name="Text Box 335"/>
            <p:cNvSpPr txBox="1">
              <a:spLocks noChangeArrowheads="1"/>
            </p:cNvSpPr>
            <p:nvPr/>
          </p:nvSpPr>
          <p:spPr bwMode="auto">
            <a:xfrm>
              <a:off x="3165" y="2127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2" name="Text Box 336"/>
            <p:cNvSpPr txBox="1">
              <a:spLocks noChangeArrowheads="1"/>
            </p:cNvSpPr>
            <p:nvPr/>
          </p:nvSpPr>
          <p:spPr bwMode="auto">
            <a:xfrm>
              <a:off x="3357" y="241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3" name="Text Box 337"/>
            <p:cNvSpPr txBox="1">
              <a:spLocks noChangeArrowheads="1"/>
            </p:cNvSpPr>
            <p:nvPr/>
          </p:nvSpPr>
          <p:spPr bwMode="auto">
            <a:xfrm>
              <a:off x="3645" y="241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4" name="Text Box 338"/>
            <p:cNvSpPr txBox="1">
              <a:spLocks noChangeArrowheads="1"/>
            </p:cNvSpPr>
            <p:nvPr/>
          </p:nvSpPr>
          <p:spPr bwMode="auto">
            <a:xfrm>
              <a:off x="4413" y="217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5" name="Text Box 339"/>
            <p:cNvSpPr txBox="1">
              <a:spLocks noChangeArrowheads="1"/>
            </p:cNvSpPr>
            <p:nvPr/>
          </p:nvSpPr>
          <p:spPr bwMode="auto">
            <a:xfrm>
              <a:off x="4605" y="2463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6" name="Text Box 340"/>
            <p:cNvSpPr txBox="1">
              <a:spLocks noChangeArrowheads="1"/>
            </p:cNvSpPr>
            <p:nvPr/>
          </p:nvSpPr>
          <p:spPr bwMode="auto">
            <a:xfrm>
              <a:off x="4605" y="1887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7" name="Text Box 341"/>
            <p:cNvSpPr txBox="1">
              <a:spLocks noChangeArrowheads="1"/>
            </p:cNvSpPr>
            <p:nvPr/>
          </p:nvSpPr>
          <p:spPr bwMode="auto">
            <a:xfrm>
              <a:off x="3357" y="1839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8" name="Text Box 342"/>
            <p:cNvSpPr txBox="1">
              <a:spLocks noChangeArrowheads="1"/>
            </p:cNvSpPr>
            <p:nvPr/>
          </p:nvSpPr>
          <p:spPr bwMode="auto">
            <a:xfrm>
              <a:off x="3789" y="1503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9" name="Text Box 343"/>
            <p:cNvSpPr txBox="1">
              <a:spLocks noChangeArrowheads="1"/>
            </p:cNvSpPr>
            <p:nvPr/>
          </p:nvSpPr>
          <p:spPr bwMode="auto">
            <a:xfrm>
              <a:off x="763" y="241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0" name="Text Box 344"/>
            <p:cNvSpPr txBox="1">
              <a:spLocks noChangeArrowheads="1"/>
            </p:cNvSpPr>
            <p:nvPr/>
          </p:nvSpPr>
          <p:spPr bwMode="auto">
            <a:xfrm>
              <a:off x="907" y="2127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1" name="Text Box 345"/>
            <p:cNvSpPr txBox="1">
              <a:spLocks noChangeArrowheads="1"/>
            </p:cNvSpPr>
            <p:nvPr/>
          </p:nvSpPr>
          <p:spPr bwMode="auto">
            <a:xfrm>
              <a:off x="1291" y="1839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2" name="Text Box 346"/>
            <p:cNvSpPr txBox="1">
              <a:spLocks noChangeArrowheads="1"/>
            </p:cNvSpPr>
            <p:nvPr/>
          </p:nvSpPr>
          <p:spPr bwMode="auto">
            <a:xfrm>
              <a:off x="1483" y="2127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3" name="Text Box 347"/>
            <p:cNvSpPr txBox="1">
              <a:spLocks noChangeArrowheads="1"/>
            </p:cNvSpPr>
            <p:nvPr/>
          </p:nvSpPr>
          <p:spPr bwMode="auto">
            <a:xfrm>
              <a:off x="2059" y="1551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4" name="Text Box 348"/>
            <p:cNvSpPr txBox="1">
              <a:spLocks noChangeArrowheads="1"/>
            </p:cNvSpPr>
            <p:nvPr/>
          </p:nvSpPr>
          <p:spPr bwMode="auto">
            <a:xfrm>
              <a:off x="2491" y="1839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5" name="Text Box 349"/>
            <p:cNvSpPr txBox="1">
              <a:spLocks noChangeArrowheads="1"/>
            </p:cNvSpPr>
            <p:nvPr/>
          </p:nvSpPr>
          <p:spPr bwMode="auto">
            <a:xfrm>
              <a:off x="2779" y="217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6" name="Text Box 350"/>
            <p:cNvSpPr txBox="1">
              <a:spLocks noChangeArrowheads="1"/>
            </p:cNvSpPr>
            <p:nvPr/>
          </p:nvSpPr>
          <p:spPr bwMode="auto">
            <a:xfrm>
              <a:off x="4363" y="145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7" name="Text Box 351"/>
            <p:cNvSpPr txBox="1">
              <a:spLocks noChangeArrowheads="1"/>
            </p:cNvSpPr>
            <p:nvPr/>
          </p:nvSpPr>
          <p:spPr bwMode="auto">
            <a:xfrm>
              <a:off x="3739" y="1887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8" name="Text Box 352"/>
            <p:cNvSpPr txBox="1">
              <a:spLocks noChangeArrowheads="1"/>
            </p:cNvSpPr>
            <p:nvPr/>
          </p:nvSpPr>
          <p:spPr bwMode="auto">
            <a:xfrm>
              <a:off x="3355" y="2127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9" name="Text Box 353"/>
            <p:cNvSpPr txBox="1">
              <a:spLocks noChangeArrowheads="1"/>
            </p:cNvSpPr>
            <p:nvPr/>
          </p:nvSpPr>
          <p:spPr bwMode="auto">
            <a:xfrm>
              <a:off x="3499" y="241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0" name="Text Box 354"/>
            <p:cNvSpPr txBox="1">
              <a:spLocks noChangeArrowheads="1"/>
            </p:cNvSpPr>
            <p:nvPr/>
          </p:nvSpPr>
          <p:spPr bwMode="auto">
            <a:xfrm>
              <a:off x="3787" y="241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1" name="Text Box 355"/>
            <p:cNvSpPr txBox="1">
              <a:spLocks noChangeArrowheads="1"/>
            </p:cNvSpPr>
            <p:nvPr/>
          </p:nvSpPr>
          <p:spPr bwMode="auto">
            <a:xfrm>
              <a:off x="3931" y="2127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2" name="Text Box 356"/>
            <p:cNvSpPr txBox="1">
              <a:spLocks noChangeArrowheads="1"/>
            </p:cNvSpPr>
            <p:nvPr/>
          </p:nvSpPr>
          <p:spPr bwMode="auto">
            <a:xfrm>
              <a:off x="4939" y="1839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3" name="Text Box 357"/>
            <p:cNvSpPr txBox="1">
              <a:spLocks noChangeArrowheads="1"/>
            </p:cNvSpPr>
            <p:nvPr/>
          </p:nvSpPr>
          <p:spPr bwMode="auto">
            <a:xfrm>
              <a:off x="4650" y="217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4" name="Text Box 358"/>
            <p:cNvSpPr txBox="1">
              <a:spLocks noChangeArrowheads="1"/>
            </p:cNvSpPr>
            <p:nvPr/>
          </p:nvSpPr>
          <p:spPr bwMode="auto">
            <a:xfrm>
              <a:off x="4747" y="2463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5" name="Line 359"/>
            <p:cNvSpPr>
              <a:spLocks noChangeShapeType="1"/>
            </p:cNvSpPr>
            <p:nvPr/>
          </p:nvSpPr>
          <p:spPr bwMode="auto">
            <a:xfrm flipH="1" flipV="1">
              <a:off x="384" y="1032"/>
              <a:ext cx="49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Text Box 360"/>
            <p:cNvSpPr txBox="1">
              <a:spLocks noChangeArrowheads="1"/>
            </p:cNvSpPr>
            <p:nvPr/>
          </p:nvSpPr>
          <p:spPr bwMode="auto">
            <a:xfrm>
              <a:off x="3499" y="121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7" name="Oval 361"/>
            <p:cNvSpPr>
              <a:spLocks noChangeArrowheads="1"/>
            </p:cNvSpPr>
            <p:nvPr/>
          </p:nvSpPr>
          <p:spPr bwMode="auto">
            <a:xfrm>
              <a:off x="60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Oval 362"/>
            <p:cNvSpPr>
              <a:spLocks noChangeArrowheads="1"/>
            </p:cNvSpPr>
            <p:nvPr/>
          </p:nvSpPr>
          <p:spPr bwMode="auto">
            <a:xfrm>
              <a:off x="75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Oval 363"/>
            <p:cNvSpPr>
              <a:spLocks noChangeArrowheads="1"/>
            </p:cNvSpPr>
            <p:nvPr/>
          </p:nvSpPr>
          <p:spPr bwMode="auto">
            <a:xfrm>
              <a:off x="96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Oval 364"/>
            <p:cNvSpPr>
              <a:spLocks noChangeArrowheads="1"/>
            </p:cNvSpPr>
            <p:nvPr/>
          </p:nvSpPr>
          <p:spPr bwMode="auto">
            <a:xfrm>
              <a:off x="1242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Oval 365"/>
            <p:cNvSpPr>
              <a:spLocks noChangeArrowheads="1"/>
            </p:cNvSpPr>
            <p:nvPr/>
          </p:nvSpPr>
          <p:spPr bwMode="auto">
            <a:xfrm>
              <a:off x="1542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" name="Oval 366"/>
            <p:cNvSpPr>
              <a:spLocks noChangeArrowheads="1"/>
            </p:cNvSpPr>
            <p:nvPr/>
          </p:nvSpPr>
          <p:spPr bwMode="auto">
            <a:xfrm>
              <a:off x="2052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Oval 367"/>
            <p:cNvSpPr>
              <a:spLocks noChangeArrowheads="1"/>
            </p:cNvSpPr>
            <p:nvPr/>
          </p:nvSpPr>
          <p:spPr bwMode="auto">
            <a:xfrm>
              <a:off x="2508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Oval 368"/>
            <p:cNvSpPr>
              <a:spLocks noChangeArrowheads="1"/>
            </p:cNvSpPr>
            <p:nvPr/>
          </p:nvSpPr>
          <p:spPr bwMode="auto">
            <a:xfrm>
              <a:off x="279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Oval 369"/>
            <p:cNvSpPr>
              <a:spLocks noChangeArrowheads="1"/>
            </p:cNvSpPr>
            <p:nvPr/>
          </p:nvSpPr>
          <p:spPr bwMode="auto">
            <a:xfrm>
              <a:off x="3144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Oval 370"/>
            <p:cNvSpPr>
              <a:spLocks noChangeArrowheads="1"/>
            </p:cNvSpPr>
            <p:nvPr/>
          </p:nvSpPr>
          <p:spPr bwMode="auto">
            <a:xfrm>
              <a:off x="3342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" name="Oval 371"/>
            <p:cNvSpPr>
              <a:spLocks noChangeArrowheads="1"/>
            </p:cNvSpPr>
            <p:nvPr/>
          </p:nvSpPr>
          <p:spPr bwMode="auto">
            <a:xfrm>
              <a:off x="348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" name="Oval 372"/>
            <p:cNvSpPr>
              <a:spLocks noChangeArrowheads="1"/>
            </p:cNvSpPr>
            <p:nvPr/>
          </p:nvSpPr>
          <p:spPr bwMode="auto">
            <a:xfrm>
              <a:off x="3642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" name="Oval 373"/>
            <p:cNvSpPr>
              <a:spLocks noChangeArrowheads="1"/>
            </p:cNvSpPr>
            <p:nvPr/>
          </p:nvSpPr>
          <p:spPr bwMode="auto">
            <a:xfrm>
              <a:off x="3780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" name="Oval 374"/>
            <p:cNvSpPr>
              <a:spLocks noChangeArrowheads="1"/>
            </p:cNvSpPr>
            <p:nvPr/>
          </p:nvSpPr>
          <p:spPr bwMode="auto">
            <a:xfrm>
              <a:off x="399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" name="Oval 375"/>
            <p:cNvSpPr>
              <a:spLocks noChangeArrowheads="1"/>
            </p:cNvSpPr>
            <p:nvPr/>
          </p:nvSpPr>
          <p:spPr bwMode="auto">
            <a:xfrm>
              <a:off x="4386" y="10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Oval 376"/>
            <p:cNvSpPr>
              <a:spLocks noChangeArrowheads="1"/>
            </p:cNvSpPr>
            <p:nvPr/>
          </p:nvSpPr>
          <p:spPr bwMode="auto">
            <a:xfrm>
              <a:off x="4584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" name="Oval 377"/>
            <p:cNvSpPr>
              <a:spLocks noChangeArrowheads="1"/>
            </p:cNvSpPr>
            <p:nvPr/>
          </p:nvSpPr>
          <p:spPr bwMode="auto">
            <a:xfrm>
              <a:off x="4734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" name="Oval 378"/>
            <p:cNvSpPr>
              <a:spLocks noChangeArrowheads="1"/>
            </p:cNvSpPr>
            <p:nvPr/>
          </p:nvSpPr>
          <p:spPr bwMode="auto">
            <a:xfrm>
              <a:off x="5070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5" name="Group 379"/>
          <p:cNvGrpSpPr/>
          <p:nvPr/>
        </p:nvGrpSpPr>
        <p:grpSpPr bwMode="auto">
          <a:xfrm>
            <a:off x="3295650" y="965200"/>
            <a:ext cx="3695700" cy="3657600"/>
            <a:chOff x="2076" y="960"/>
            <a:chExt cx="2328" cy="2304"/>
          </a:xfrm>
        </p:grpSpPr>
        <p:cxnSp>
          <p:nvCxnSpPr>
            <p:cNvPr id="116" name="AutoShape 380"/>
            <p:cNvCxnSpPr>
              <a:cxnSpLocks noChangeShapeType="1"/>
              <a:stCxn id="56" idx="4"/>
              <a:endCxn id="28" idx="4"/>
            </p:cNvCxnSpPr>
            <p:nvPr/>
          </p:nvCxnSpPr>
          <p:spPr bwMode="auto">
            <a:xfrm rot="16200000" flipV="1">
              <a:off x="3102" y="1122"/>
              <a:ext cx="282" cy="2322"/>
            </a:xfrm>
            <a:prstGeom prst="curvedConnector3">
              <a:avLst>
                <a:gd name="adj1" fmla="val -133333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7" name="Line 381"/>
            <p:cNvSpPr>
              <a:spLocks noChangeShapeType="1"/>
            </p:cNvSpPr>
            <p:nvPr/>
          </p:nvSpPr>
          <p:spPr bwMode="auto">
            <a:xfrm flipH="1" flipV="1">
              <a:off x="2928" y="960"/>
              <a:ext cx="0" cy="2304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18" name="AutoShape 382"/>
            <p:cNvCxnSpPr>
              <a:cxnSpLocks noChangeShapeType="1"/>
              <a:stCxn id="111" idx="1"/>
              <a:endCxn id="102" idx="0"/>
            </p:cNvCxnSpPr>
            <p:nvPr/>
          </p:nvCxnSpPr>
          <p:spPr bwMode="auto">
            <a:xfrm rot="5400000" flipH="1">
              <a:off x="3231" y="-147"/>
              <a:ext cx="7" cy="2317"/>
            </a:xfrm>
            <a:prstGeom prst="curvedConnector3">
              <a:avLst>
                <a:gd name="adj1" fmla="val 3857139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9" name="Group 383"/>
          <p:cNvGrpSpPr/>
          <p:nvPr/>
        </p:nvGrpSpPr>
        <p:grpSpPr bwMode="auto">
          <a:xfrm>
            <a:off x="2019300" y="965200"/>
            <a:ext cx="4999038" cy="3657600"/>
            <a:chOff x="1272" y="960"/>
            <a:chExt cx="3149" cy="2304"/>
          </a:xfrm>
        </p:grpSpPr>
        <p:cxnSp>
          <p:nvCxnSpPr>
            <p:cNvPr id="120" name="AutoShape 384"/>
            <p:cNvCxnSpPr>
              <a:cxnSpLocks noChangeShapeType="1"/>
              <a:stCxn id="56" idx="5"/>
              <a:endCxn id="27" idx="4"/>
            </p:cNvCxnSpPr>
            <p:nvPr/>
          </p:nvCxnSpPr>
          <p:spPr bwMode="auto">
            <a:xfrm rot="16200000" flipV="1">
              <a:off x="2838" y="834"/>
              <a:ext cx="17" cy="3149"/>
            </a:xfrm>
            <a:prstGeom prst="curvedConnector3">
              <a:avLst>
                <a:gd name="adj1" fmla="val -3017648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1" name="Line 385"/>
            <p:cNvSpPr>
              <a:spLocks noChangeShapeType="1"/>
            </p:cNvSpPr>
            <p:nvPr/>
          </p:nvSpPr>
          <p:spPr bwMode="auto">
            <a:xfrm flipH="1" flipV="1">
              <a:off x="1720" y="960"/>
              <a:ext cx="0" cy="2304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22" name="AutoShape 386"/>
            <p:cNvCxnSpPr>
              <a:cxnSpLocks noChangeShapeType="1"/>
              <a:stCxn id="102" idx="1"/>
              <a:endCxn id="100" idx="7"/>
            </p:cNvCxnSpPr>
            <p:nvPr/>
          </p:nvCxnSpPr>
          <p:spPr bwMode="auto">
            <a:xfrm rot="16200000" flipH="1" flipV="1">
              <a:off x="1670" y="628"/>
              <a:ext cx="1" cy="776"/>
            </a:xfrm>
            <a:prstGeom prst="curvedConnector3">
              <a:avLst>
                <a:gd name="adj1" fmla="val -27100005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3" name="Group 387"/>
          <p:cNvGrpSpPr/>
          <p:nvPr/>
        </p:nvGrpSpPr>
        <p:grpSpPr bwMode="auto">
          <a:xfrm>
            <a:off x="1231900" y="965200"/>
            <a:ext cx="5786438" cy="3657600"/>
            <a:chOff x="776" y="960"/>
            <a:chExt cx="3645" cy="2304"/>
          </a:xfrm>
        </p:grpSpPr>
        <p:cxnSp>
          <p:nvCxnSpPr>
            <p:cNvPr id="124" name="AutoShape 388"/>
            <p:cNvCxnSpPr>
              <a:cxnSpLocks noChangeShapeType="1"/>
            </p:cNvCxnSpPr>
            <p:nvPr/>
          </p:nvCxnSpPr>
          <p:spPr bwMode="auto">
            <a:xfrm rot="5400000">
              <a:off x="2477" y="720"/>
              <a:ext cx="247" cy="3641"/>
            </a:xfrm>
            <a:prstGeom prst="curvedConnector3">
              <a:avLst>
                <a:gd name="adj1" fmla="val 314167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AutoShape 389"/>
            <p:cNvCxnSpPr>
              <a:cxnSpLocks noChangeShapeType="1"/>
            </p:cNvCxnSpPr>
            <p:nvPr/>
          </p:nvCxnSpPr>
          <p:spPr bwMode="auto">
            <a:xfrm rot="5400000" flipH="1">
              <a:off x="1009" y="775"/>
              <a:ext cx="7" cy="473"/>
            </a:xfrm>
            <a:prstGeom prst="curvedConnector4">
              <a:avLst>
                <a:gd name="adj1" fmla="val 3514282"/>
                <a:gd name="adj2" fmla="val 94500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6" name="Line 390"/>
            <p:cNvSpPr>
              <a:spLocks noChangeShapeType="1"/>
            </p:cNvSpPr>
            <p:nvPr/>
          </p:nvSpPr>
          <p:spPr bwMode="auto">
            <a:xfrm flipH="1" flipV="1">
              <a:off x="1104" y="960"/>
              <a:ext cx="0" cy="2304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7" name="Group 391"/>
          <p:cNvGrpSpPr/>
          <p:nvPr/>
        </p:nvGrpSpPr>
        <p:grpSpPr bwMode="auto">
          <a:xfrm>
            <a:off x="1293813" y="965200"/>
            <a:ext cx="5724525" cy="3657600"/>
            <a:chOff x="815" y="960"/>
            <a:chExt cx="3606" cy="2304"/>
          </a:xfrm>
        </p:grpSpPr>
        <p:sp>
          <p:nvSpPr>
            <p:cNvPr id="128" name="Line 392"/>
            <p:cNvSpPr>
              <a:spLocks noChangeShapeType="1"/>
            </p:cNvSpPr>
            <p:nvPr/>
          </p:nvSpPr>
          <p:spPr bwMode="auto">
            <a:xfrm flipH="1" flipV="1">
              <a:off x="840" y="960"/>
              <a:ext cx="0" cy="2304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29" name="AutoShape 393"/>
            <p:cNvCxnSpPr>
              <a:cxnSpLocks noChangeShapeType="1"/>
            </p:cNvCxnSpPr>
            <p:nvPr/>
          </p:nvCxnSpPr>
          <p:spPr bwMode="auto">
            <a:xfrm rot="16200000" flipV="1">
              <a:off x="2697" y="693"/>
              <a:ext cx="17" cy="3431"/>
            </a:xfrm>
            <a:prstGeom prst="curvedConnector3">
              <a:avLst>
                <a:gd name="adj1" fmla="val -3770593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AutoShape 394"/>
            <p:cNvCxnSpPr>
              <a:cxnSpLocks noChangeShapeType="1"/>
            </p:cNvCxnSpPr>
            <p:nvPr/>
          </p:nvCxnSpPr>
          <p:spPr bwMode="auto">
            <a:xfrm rot="16200000">
              <a:off x="878" y="961"/>
              <a:ext cx="7" cy="133"/>
            </a:xfrm>
            <a:prstGeom prst="curvedConnector3">
              <a:avLst>
                <a:gd name="adj1" fmla="val 1885713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1" name="Oval 395"/>
          <p:cNvSpPr>
            <a:spLocks noChangeArrowheads="1"/>
          </p:cNvSpPr>
          <p:nvPr/>
        </p:nvSpPr>
        <p:spPr bwMode="auto">
          <a:xfrm>
            <a:off x="3268663" y="2763838"/>
            <a:ext cx="76200" cy="762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" name="Oval 396"/>
          <p:cNvSpPr>
            <a:spLocks noChangeArrowheads="1"/>
          </p:cNvSpPr>
          <p:nvPr/>
        </p:nvSpPr>
        <p:spPr bwMode="auto">
          <a:xfrm>
            <a:off x="1981200" y="3175000"/>
            <a:ext cx="76200" cy="762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" name="Oval 397"/>
          <p:cNvSpPr>
            <a:spLocks noChangeArrowheads="1"/>
          </p:cNvSpPr>
          <p:nvPr/>
        </p:nvSpPr>
        <p:spPr bwMode="auto">
          <a:xfrm>
            <a:off x="1203325" y="3594100"/>
            <a:ext cx="76200" cy="762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" name="Rectangle 398"/>
          <p:cNvSpPr>
            <a:spLocks noChangeArrowheads="1"/>
          </p:cNvSpPr>
          <p:nvPr/>
        </p:nvSpPr>
        <p:spPr bwMode="auto">
          <a:xfrm>
            <a:off x="3036068" y="4735512"/>
            <a:ext cx="46736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0" lang="zh-CN" altLang="en-US" sz="2000" dirty="0"/>
              <a:t>节点</a:t>
            </a:r>
            <a:r>
              <a:rPr kumimoji="0" lang="en-US" altLang="zh-CN" sz="2000" dirty="0"/>
              <a:t>0011 </a:t>
            </a:r>
            <a:r>
              <a:rPr kumimoji="0" lang="zh-CN" altLang="en-US" sz="2000" dirty="0"/>
              <a:t>通过连续查询来找到节点</a:t>
            </a:r>
            <a:r>
              <a:rPr kumimoji="0" lang="en-US" altLang="zh-CN" sz="2000" dirty="0"/>
              <a:t>1110</a:t>
            </a:r>
            <a:endParaRPr kumimoji="0" lang="en-US" altLang="zh-CN" sz="20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  <p:bldP spid="6" grpId="0" animBg="1" autoUpdateAnimBg="0"/>
      <p:bldP spid="7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68"/>
          <p:cNvSpPr>
            <a:spLocks noChangeArrowheads="1"/>
          </p:cNvSpPr>
          <p:nvPr/>
        </p:nvSpPr>
        <p:spPr bwMode="auto">
          <a:xfrm>
            <a:off x="576336" y="1223243"/>
            <a:ext cx="3810000" cy="2146300"/>
          </a:xfrm>
          <a:prstGeom prst="roundRect">
            <a:avLst>
              <a:gd name="adj" fmla="val 29167"/>
            </a:avLst>
          </a:prstGeom>
          <a:solidFill>
            <a:srgbClr val="CCFFFF"/>
          </a:solidFill>
          <a:ln w="9525">
            <a:solidFill>
              <a:srgbClr val="008080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kumimoji="0" lang="zh-CN" altLang="zh-CN" sz="1400">
              <a:latin typeface="Comic Sans MS" panose="030F0902030302020204" pitchFamily="66" charset="0"/>
            </a:endParaRPr>
          </a:p>
        </p:txBody>
      </p:sp>
      <p:sp>
        <p:nvSpPr>
          <p:cNvPr id="5" name="AutoShape 269"/>
          <p:cNvSpPr>
            <a:spLocks noChangeArrowheads="1"/>
          </p:cNvSpPr>
          <p:nvPr/>
        </p:nvSpPr>
        <p:spPr bwMode="auto">
          <a:xfrm>
            <a:off x="563636" y="1756643"/>
            <a:ext cx="1828800" cy="1612900"/>
          </a:xfrm>
          <a:prstGeom prst="roundRect">
            <a:avLst>
              <a:gd name="adj" fmla="val 29167"/>
            </a:avLst>
          </a:prstGeom>
          <a:solidFill>
            <a:srgbClr val="CCFFFF"/>
          </a:solidFill>
          <a:ln w="9525">
            <a:solidFill>
              <a:srgbClr val="008080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kumimoji="0" lang="zh-CN" altLang="zh-CN" sz="1400">
              <a:latin typeface="Comic Sans MS" panose="030F0902030302020204" pitchFamily="66" charset="0"/>
            </a:endParaRPr>
          </a:p>
        </p:txBody>
      </p:sp>
      <p:sp>
        <p:nvSpPr>
          <p:cNvPr id="6" name="AutoShape 270"/>
          <p:cNvSpPr>
            <a:spLocks noChangeArrowheads="1"/>
          </p:cNvSpPr>
          <p:nvPr/>
        </p:nvSpPr>
        <p:spPr bwMode="auto">
          <a:xfrm>
            <a:off x="563636" y="2213843"/>
            <a:ext cx="914400" cy="1155700"/>
          </a:xfrm>
          <a:prstGeom prst="roundRect">
            <a:avLst>
              <a:gd name="adj" fmla="val 29167"/>
            </a:avLst>
          </a:prstGeom>
          <a:solidFill>
            <a:srgbClr val="CCFFFF"/>
          </a:solidFill>
          <a:ln w="9525">
            <a:solidFill>
              <a:srgbClr val="008080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kumimoji="0" lang="zh-CN" altLang="zh-CN" sz="1400">
              <a:latin typeface="Comic Sans MS" panose="030F0902030302020204" pitchFamily="66" charset="0"/>
            </a:endParaRPr>
          </a:p>
        </p:txBody>
      </p:sp>
      <p:sp>
        <p:nvSpPr>
          <p:cNvPr id="7" name="AutoShape 271"/>
          <p:cNvSpPr>
            <a:spLocks noChangeArrowheads="1"/>
          </p:cNvSpPr>
          <p:nvPr/>
        </p:nvSpPr>
        <p:spPr bwMode="auto">
          <a:xfrm>
            <a:off x="1249436" y="2594843"/>
            <a:ext cx="228600" cy="304800"/>
          </a:xfrm>
          <a:prstGeom prst="roundRect">
            <a:avLst>
              <a:gd name="adj" fmla="val 29167"/>
            </a:avLst>
          </a:prstGeom>
          <a:solidFill>
            <a:srgbClr val="CCFFFF"/>
          </a:solidFill>
          <a:ln w="9525">
            <a:solidFill>
              <a:srgbClr val="008080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kumimoji="0" lang="zh-CN" altLang="zh-CN" sz="1400">
              <a:latin typeface="Comic Sans MS" panose="030F0902030302020204" pitchFamily="66" charset="0"/>
            </a:endParaRPr>
          </a:p>
        </p:txBody>
      </p:sp>
      <p:grpSp>
        <p:nvGrpSpPr>
          <p:cNvPr id="8" name="Group 272"/>
          <p:cNvGrpSpPr/>
          <p:nvPr/>
        </p:nvGrpSpPr>
        <p:grpSpPr bwMode="auto">
          <a:xfrm>
            <a:off x="176286" y="332656"/>
            <a:ext cx="8212138" cy="2871787"/>
            <a:chOff x="236" y="879"/>
            <a:chExt cx="5173" cy="1809"/>
          </a:xfrm>
        </p:grpSpPr>
        <p:sp>
          <p:nvSpPr>
            <p:cNvPr id="9" name="Line 273"/>
            <p:cNvSpPr>
              <a:spLocks noChangeShapeType="1"/>
            </p:cNvSpPr>
            <p:nvPr/>
          </p:nvSpPr>
          <p:spPr bwMode="auto">
            <a:xfrm flipV="1">
              <a:off x="642" y="2346"/>
              <a:ext cx="66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274"/>
            <p:cNvSpPr>
              <a:spLocks noChangeShapeType="1"/>
            </p:cNvSpPr>
            <p:nvPr/>
          </p:nvSpPr>
          <p:spPr bwMode="auto">
            <a:xfrm flipH="1" flipV="1">
              <a:off x="714" y="2352"/>
              <a:ext cx="7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275"/>
            <p:cNvSpPr>
              <a:spLocks noChangeShapeType="1"/>
            </p:cNvSpPr>
            <p:nvPr/>
          </p:nvSpPr>
          <p:spPr bwMode="auto">
            <a:xfrm flipV="1">
              <a:off x="708" y="2075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276"/>
            <p:cNvSpPr>
              <a:spLocks noChangeShapeType="1"/>
            </p:cNvSpPr>
            <p:nvPr/>
          </p:nvSpPr>
          <p:spPr bwMode="auto">
            <a:xfrm flipH="1" flipV="1">
              <a:off x="850" y="2079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277"/>
            <p:cNvSpPr>
              <a:spLocks noChangeShapeType="1"/>
            </p:cNvSpPr>
            <p:nvPr/>
          </p:nvSpPr>
          <p:spPr bwMode="auto">
            <a:xfrm flipH="1">
              <a:off x="839" y="1785"/>
              <a:ext cx="266" cy="2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278"/>
            <p:cNvSpPr>
              <a:spLocks noChangeShapeType="1"/>
            </p:cNvSpPr>
            <p:nvPr/>
          </p:nvSpPr>
          <p:spPr bwMode="auto">
            <a:xfrm flipH="1">
              <a:off x="1104" y="1478"/>
              <a:ext cx="613" cy="3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279"/>
            <p:cNvSpPr>
              <a:spLocks noChangeShapeType="1"/>
            </p:cNvSpPr>
            <p:nvPr/>
          </p:nvSpPr>
          <p:spPr bwMode="auto">
            <a:xfrm flipH="1">
              <a:off x="1702" y="1183"/>
              <a:ext cx="1219" cy="3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280"/>
            <p:cNvSpPr>
              <a:spLocks noChangeShapeType="1"/>
            </p:cNvSpPr>
            <p:nvPr/>
          </p:nvSpPr>
          <p:spPr bwMode="auto">
            <a:xfrm flipH="1" flipV="1">
              <a:off x="1110" y="1794"/>
              <a:ext cx="307" cy="2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81"/>
            <p:cNvSpPr>
              <a:spLocks noChangeShapeType="1"/>
            </p:cNvSpPr>
            <p:nvPr/>
          </p:nvSpPr>
          <p:spPr bwMode="auto">
            <a:xfrm flipH="1" flipV="1">
              <a:off x="1716" y="1476"/>
              <a:ext cx="637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82"/>
            <p:cNvSpPr>
              <a:spLocks noChangeShapeType="1"/>
            </p:cNvSpPr>
            <p:nvPr/>
          </p:nvSpPr>
          <p:spPr bwMode="auto">
            <a:xfrm flipH="1" flipV="1">
              <a:off x="2928" y="1182"/>
              <a:ext cx="1243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Oval 283"/>
            <p:cNvSpPr>
              <a:spLocks noChangeArrowheads="1"/>
            </p:cNvSpPr>
            <p:nvPr/>
          </p:nvSpPr>
          <p:spPr bwMode="auto">
            <a:xfrm>
              <a:off x="612" y="26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284"/>
            <p:cNvSpPr>
              <a:spLocks noChangeArrowheads="1"/>
            </p:cNvSpPr>
            <p:nvPr/>
          </p:nvSpPr>
          <p:spPr bwMode="auto">
            <a:xfrm>
              <a:off x="756" y="26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Oval 285"/>
            <p:cNvSpPr>
              <a:spLocks noChangeArrowheads="1"/>
            </p:cNvSpPr>
            <p:nvPr/>
          </p:nvSpPr>
          <p:spPr bwMode="auto">
            <a:xfrm>
              <a:off x="966" y="2352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86"/>
            <p:cNvSpPr>
              <a:spLocks noChangeShapeType="1"/>
            </p:cNvSpPr>
            <p:nvPr/>
          </p:nvSpPr>
          <p:spPr bwMode="auto">
            <a:xfrm flipH="1">
              <a:off x="2087" y="1803"/>
              <a:ext cx="266" cy="2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87"/>
            <p:cNvSpPr>
              <a:spLocks noChangeShapeType="1"/>
            </p:cNvSpPr>
            <p:nvPr/>
          </p:nvSpPr>
          <p:spPr bwMode="auto">
            <a:xfrm flipH="1" flipV="1">
              <a:off x="2358" y="1812"/>
              <a:ext cx="313" cy="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88"/>
            <p:cNvSpPr>
              <a:spLocks noChangeShapeType="1"/>
            </p:cNvSpPr>
            <p:nvPr/>
          </p:nvSpPr>
          <p:spPr bwMode="auto">
            <a:xfrm flipV="1">
              <a:off x="1278" y="2069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89"/>
            <p:cNvSpPr>
              <a:spLocks noChangeShapeType="1"/>
            </p:cNvSpPr>
            <p:nvPr/>
          </p:nvSpPr>
          <p:spPr bwMode="auto">
            <a:xfrm flipH="1" flipV="1">
              <a:off x="1420" y="2073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Oval 290"/>
            <p:cNvSpPr>
              <a:spLocks noChangeArrowheads="1"/>
            </p:cNvSpPr>
            <p:nvPr/>
          </p:nvSpPr>
          <p:spPr bwMode="auto">
            <a:xfrm>
              <a:off x="1542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Oval 291"/>
            <p:cNvSpPr>
              <a:spLocks noChangeArrowheads="1"/>
            </p:cNvSpPr>
            <p:nvPr/>
          </p:nvSpPr>
          <p:spPr bwMode="auto">
            <a:xfrm>
              <a:off x="1248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endParaRPr kumimoji="0" lang="zh-CN" altLang="zh-CN" sz="1600">
                <a:latin typeface="Comic Sans MS" panose="030F0902030302020204" pitchFamily="66" charset="0"/>
              </a:endParaRPr>
            </a:p>
          </p:txBody>
        </p:sp>
        <p:sp>
          <p:nvSpPr>
            <p:cNvPr id="28" name="Oval 292"/>
            <p:cNvSpPr>
              <a:spLocks noChangeArrowheads="1"/>
            </p:cNvSpPr>
            <p:nvPr/>
          </p:nvSpPr>
          <p:spPr bwMode="auto">
            <a:xfrm>
              <a:off x="2058" y="20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293"/>
            <p:cNvSpPr>
              <a:spLocks noChangeShapeType="1"/>
            </p:cNvSpPr>
            <p:nvPr/>
          </p:nvSpPr>
          <p:spPr bwMode="auto">
            <a:xfrm flipV="1">
              <a:off x="2538" y="2117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94"/>
            <p:cNvSpPr>
              <a:spLocks noChangeShapeType="1"/>
            </p:cNvSpPr>
            <p:nvPr/>
          </p:nvSpPr>
          <p:spPr bwMode="auto">
            <a:xfrm flipH="1" flipV="1">
              <a:off x="2680" y="2121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295"/>
            <p:cNvSpPr>
              <a:spLocks noChangeArrowheads="1"/>
            </p:cNvSpPr>
            <p:nvPr/>
          </p:nvSpPr>
          <p:spPr bwMode="auto">
            <a:xfrm>
              <a:off x="2802" y="24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Oval 296"/>
            <p:cNvSpPr>
              <a:spLocks noChangeArrowheads="1"/>
            </p:cNvSpPr>
            <p:nvPr/>
          </p:nvSpPr>
          <p:spPr bwMode="auto">
            <a:xfrm>
              <a:off x="2508" y="24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endParaRPr kumimoji="0" lang="zh-CN" altLang="zh-CN" sz="1600">
                <a:latin typeface="Comic Sans MS" panose="030F0902030302020204" pitchFamily="66" charset="0"/>
              </a:endParaRPr>
            </a:p>
          </p:txBody>
        </p:sp>
        <p:sp>
          <p:nvSpPr>
            <p:cNvPr id="33" name="Line 297"/>
            <p:cNvSpPr>
              <a:spLocks noChangeShapeType="1"/>
            </p:cNvSpPr>
            <p:nvPr/>
          </p:nvSpPr>
          <p:spPr bwMode="auto">
            <a:xfrm flipH="1">
              <a:off x="3558" y="1490"/>
              <a:ext cx="613" cy="3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298"/>
            <p:cNvSpPr>
              <a:spLocks noChangeShapeType="1"/>
            </p:cNvSpPr>
            <p:nvPr/>
          </p:nvSpPr>
          <p:spPr bwMode="auto">
            <a:xfrm flipH="1" flipV="1">
              <a:off x="4170" y="1488"/>
              <a:ext cx="637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299"/>
            <p:cNvSpPr>
              <a:spLocks noChangeShapeType="1"/>
            </p:cNvSpPr>
            <p:nvPr/>
          </p:nvSpPr>
          <p:spPr bwMode="auto">
            <a:xfrm flipV="1">
              <a:off x="3666" y="2346"/>
              <a:ext cx="66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300"/>
            <p:cNvSpPr>
              <a:spLocks noChangeShapeType="1"/>
            </p:cNvSpPr>
            <p:nvPr/>
          </p:nvSpPr>
          <p:spPr bwMode="auto">
            <a:xfrm flipH="1" flipV="1">
              <a:off x="3738" y="2352"/>
              <a:ext cx="7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01"/>
            <p:cNvSpPr>
              <a:spLocks noChangeShapeType="1"/>
            </p:cNvSpPr>
            <p:nvPr/>
          </p:nvSpPr>
          <p:spPr bwMode="auto">
            <a:xfrm flipV="1">
              <a:off x="3168" y="2081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02"/>
            <p:cNvSpPr>
              <a:spLocks noChangeShapeType="1"/>
            </p:cNvSpPr>
            <p:nvPr/>
          </p:nvSpPr>
          <p:spPr bwMode="auto">
            <a:xfrm flipH="1" flipV="1">
              <a:off x="3310" y="2085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03"/>
            <p:cNvSpPr>
              <a:spLocks noChangeShapeType="1"/>
            </p:cNvSpPr>
            <p:nvPr/>
          </p:nvSpPr>
          <p:spPr bwMode="auto">
            <a:xfrm flipH="1">
              <a:off x="3299" y="1791"/>
              <a:ext cx="266" cy="2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304"/>
            <p:cNvSpPr>
              <a:spLocks noChangeShapeType="1"/>
            </p:cNvSpPr>
            <p:nvPr/>
          </p:nvSpPr>
          <p:spPr bwMode="auto">
            <a:xfrm flipH="1" flipV="1">
              <a:off x="3570" y="1800"/>
              <a:ext cx="307" cy="2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Oval 305"/>
            <p:cNvSpPr>
              <a:spLocks noChangeArrowheads="1"/>
            </p:cNvSpPr>
            <p:nvPr/>
          </p:nvSpPr>
          <p:spPr bwMode="auto">
            <a:xfrm>
              <a:off x="3636" y="26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Oval 306"/>
            <p:cNvSpPr>
              <a:spLocks noChangeArrowheads="1"/>
            </p:cNvSpPr>
            <p:nvPr/>
          </p:nvSpPr>
          <p:spPr bwMode="auto">
            <a:xfrm>
              <a:off x="3780" y="26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Oval 307"/>
            <p:cNvSpPr>
              <a:spLocks noChangeArrowheads="1"/>
            </p:cNvSpPr>
            <p:nvPr/>
          </p:nvSpPr>
          <p:spPr bwMode="auto">
            <a:xfrm>
              <a:off x="3144" y="235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308"/>
            <p:cNvSpPr>
              <a:spLocks noChangeShapeType="1"/>
            </p:cNvSpPr>
            <p:nvPr/>
          </p:nvSpPr>
          <p:spPr bwMode="auto">
            <a:xfrm flipV="1">
              <a:off x="3738" y="2075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309"/>
            <p:cNvSpPr>
              <a:spLocks noChangeShapeType="1"/>
            </p:cNvSpPr>
            <p:nvPr/>
          </p:nvSpPr>
          <p:spPr bwMode="auto">
            <a:xfrm flipH="1" flipV="1">
              <a:off x="3880" y="2079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Oval 310"/>
            <p:cNvSpPr>
              <a:spLocks noChangeArrowheads="1"/>
            </p:cNvSpPr>
            <p:nvPr/>
          </p:nvSpPr>
          <p:spPr bwMode="auto">
            <a:xfrm>
              <a:off x="4002" y="235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Oval 311"/>
            <p:cNvSpPr>
              <a:spLocks noChangeArrowheads="1"/>
            </p:cNvSpPr>
            <p:nvPr/>
          </p:nvSpPr>
          <p:spPr bwMode="auto">
            <a:xfrm>
              <a:off x="5076" y="208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endParaRPr kumimoji="0" lang="zh-CN" altLang="zh-CN" sz="1600">
                <a:latin typeface="Comic Sans MS" panose="030F0902030302020204" pitchFamily="66" charset="0"/>
              </a:endParaRPr>
            </a:p>
          </p:txBody>
        </p:sp>
        <p:sp>
          <p:nvSpPr>
            <p:cNvPr id="48" name="Line 312"/>
            <p:cNvSpPr>
              <a:spLocks noChangeShapeType="1"/>
            </p:cNvSpPr>
            <p:nvPr/>
          </p:nvSpPr>
          <p:spPr bwMode="auto">
            <a:xfrm flipV="1">
              <a:off x="3378" y="2352"/>
              <a:ext cx="66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313"/>
            <p:cNvSpPr>
              <a:spLocks noChangeShapeType="1"/>
            </p:cNvSpPr>
            <p:nvPr/>
          </p:nvSpPr>
          <p:spPr bwMode="auto">
            <a:xfrm flipH="1" flipV="1">
              <a:off x="3450" y="2358"/>
              <a:ext cx="7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Oval 314"/>
            <p:cNvSpPr>
              <a:spLocks noChangeArrowheads="1"/>
            </p:cNvSpPr>
            <p:nvPr/>
          </p:nvSpPr>
          <p:spPr bwMode="auto">
            <a:xfrm>
              <a:off x="3348" y="262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Oval 315"/>
            <p:cNvSpPr>
              <a:spLocks noChangeArrowheads="1"/>
            </p:cNvSpPr>
            <p:nvPr/>
          </p:nvSpPr>
          <p:spPr bwMode="auto">
            <a:xfrm>
              <a:off x="3492" y="262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316"/>
            <p:cNvSpPr>
              <a:spLocks noChangeShapeType="1"/>
            </p:cNvSpPr>
            <p:nvPr/>
          </p:nvSpPr>
          <p:spPr bwMode="auto">
            <a:xfrm flipV="1">
              <a:off x="4404" y="2099"/>
              <a:ext cx="137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317"/>
            <p:cNvSpPr>
              <a:spLocks noChangeShapeType="1"/>
            </p:cNvSpPr>
            <p:nvPr/>
          </p:nvSpPr>
          <p:spPr bwMode="auto">
            <a:xfrm flipH="1" flipV="1">
              <a:off x="4546" y="2103"/>
              <a:ext cx="132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318"/>
            <p:cNvSpPr>
              <a:spLocks noChangeShapeType="1"/>
            </p:cNvSpPr>
            <p:nvPr/>
          </p:nvSpPr>
          <p:spPr bwMode="auto">
            <a:xfrm flipH="1">
              <a:off x="4535" y="1809"/>
              <a:ext cx="266" cy="2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319"/>
            <p:cNvSpPr>
              <a:spLocks noChangeShapeType="1"/>
            </p:cNvSpPr>
            <p:nvPr/>
          </p:nvSpPr>
          <p:spPr bwMode="auto">
            <a:xfrm flipH="1" flipV="1">
              <a:off x="4806" y="1818"/>
              <a:ext cx="307" cy="2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Oval 320"/>
            <p:cNvSpPr>
              <a:spLocks noChangeArrowheads="1"/>
            </p:cNvSpPr>
            <p:nvPr/>
          </p:nvSpPr>
          <p:spPr bwMode="auto">
            <a:xfrm>
              <a:off x="4380" y="23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321"/>
            <p:cNvSpPr>
              <a:spLocks noChangeShapeType="1"/>
            </p:cNvSpPr>
            <p:nvPr/>
          </p:nvSpPr>
          <p:spPr bwMode="auto">
            <a:xfrm flipV="1">
              <a:off x="4614" y="2370"/>
              <a:ext cx="66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322"/>
            <p:cNvSpPr>
              <a:spLocks noChangeShapeType="1"/>
            </p:cNvSpPr>
            <p:nvPr/>
          </p:nvSpPr>
          <p:spPr bwMode="auto">
            <a:xfrm flipH="1" flipV="1">
              <a:off x="4686" y="2376"/>
              <a:ext cx="7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Oval 323"/>
            <p:cNvSpPr>
              <a:spLocks noChangeArrowheads="1"/>
            </p:cNvSpPr>
            <p:nvPr/>
          </p:nvSpPr>
          <p:spPr bwMode="auto">
            <a:xfrm>
              <a:off x="4584" y="26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Oval 324"/>
            <p:cNvSpPr>
              <a:spLocks noChangeArrowheads="1"/>
            </p:cNvSpPr>
            <p:nvPr/>
          </p:nvSpPr>
          <p:spPr bwMode="auto">
            <a:xfrm>
              <a:off x="4728" y="26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Text Box 325"/>
            <p:cNvSpPr txBox="1">
              <a:spLocks noChangeArrowheads="1"/>
            </p:cNvSpPr>
            <p:nvPr/>
          </p:nvSpPr>
          <p:spPr bwMode="auto">
            <a:xfrm>
              <a:off x="236" y="879"/>
              <a:ext cx="237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11…11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2" name="Text Box 326"/>
            <p:cNvSpPr txBox="1">
              <a:spLocks noChangeArrowheads="1"/>
            </p:cNvSpPr>
            <p:nvPr/>
          </p:nvSpPr>
          <p:spPr bwMode="auto">
            <a:xfrm>
              <a:off x="5108" y="879"/>
              <a:ext cx="301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00…00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3" name="Text Box 327"/>
            <p:cNvSpPr txBox="1">
              <a:spLocks noChangeArrowheads="1"/>
            </p:cNvSpPr>
            <p:nvPr/>
          </p:nvSpPr>
          <p:spPr bwMode="auto">
            <a:xfrm>
              <a:off x="2205" y="121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4" name="Text Box 328"/>
            <p:cNvSpPr txBox="1">
              <a:spLocks noChangeArrowheads="1"/>
            </p:cNvSpPr>
            <p:nvPr/>
          </p:nvSpPr>
          <p:spPr bwMode="auto">
            <a:xfrm>
              <a:off x="1389" y="1503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5" name="Text Box 329"/>
            <p:cNvSpPr txBox="1">
              <a:spLocks noChangeArrowheads="1"/>
            </p:cNvSpPr>
            <p:nvPr/>
          </p:nvSpPr>
          <p:spPr bwMode="auto">
            <a:xfrm>
              <a:off x="909" y="1839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6" name="Text Box 330"/>
            <p:cNvSpPr txBox="1">
              <a:spLocks noChangeArrowheads="1"/>
            </p:cNvSpPr>
            <p:nvPr/>
          </p:nvSpPr>
          <p:spPr bwMode="auto">
            <a:xfrm>
              <a:off x="717" y="2127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7" name="Text Box 331"/>
            <p:cNvSpPr txBox="1">
              <a:spLocks noChangeArrowheads="1"/>
            </p:cNvSpPr>
            <p:nvPr/>
          </p:nvSpPr>
          <p:spPr bwMode="auto">
            <a:xfrm>
              <a:off x="621" y="241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8" name="Text Box 332"/>
            <p:cNvSpPr txBox="1">
              <a:spLocks noChangeArrowheads="1"/>
            </p:cNvSpPr>
            <p:nvPr/>
          </p:nvSpPr>
          <p:spPr bwMode="auto">
            <a:xfrm>
              <a:off x="2157" y="1887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69" name="Text Box 333"/>
            <p:cNvSpPr txBox="1">
              <a:spLocks noChangeArrowheads="1"/>
            </p:cNvSpPr>
            <p:nvPr/>
          </p:nvSpPr>
          <p:spPr bwMode="auto">
            <a:xfrm>
              <a:off x="2541" y="217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0" name="Text Box 334"/>
            <p:cNvSpPr txBox="1">
              <a:spLocks noChangeArrowheads="1"/>
            </p:cNvSpPr>
            <p:nvPr/>
          </p:nvSpPr>
          <p:spPr bwMode="auto">
            <a:xfrm>
              <a:off x="1293" y="2127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1" name="Text Box 335"/>
            <p:cNvSpPr txBox="1">
              <a:spLocks noChangeArrowheads="1"/>
            </p:cNvSpPr>
            <p:nvPr/>
          </p:nvSpPr>
          <p:spPr bwMode="auto">
            <a:xfrm>
              <a:off x="3165" y="2127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2" name="Text Box 336"/>
            <p:cNvSpPr txBox="1">
              <a:spLocks noChangeArrowheads="1"/>
            </p:cNvSpPr>
            <p:nvPr/>
          </p:nvSpPr>
          <p:spPr bwMode="auto">
            <a:xfrm>
              <a:off x="3357" y="241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3" name="Text Box 337"/>
            <p:cNvSpPr txBox="1">
              <a:spLocks noChangeArrowheads="1"/>
            </p:cNvSpPr>
            <p:nvPr/>
          </p:nvSpPr>
          <p:spPr bwMode="auto">
            <a:xfrm>
              <a:off x="3645" y="241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4" name="Text Box 338"/>
            <p:cNvSpPr txBox="1">
              <a:spLocks noChangeArrowheads="1"/>
            </p:cNvSpPr>
            <p:nvPr/>
          </p:nvSpPr>
          <p:spPr bwMode="auto">
            <a:xfrm>
              <a:off x="4413" y="2175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5" name="Text Box 339"/>
            <p:cNvSpPr txBox="1">
              <a:spLocks noChangeArrowheads="1"/>
            </p:cNvSpPr>
            <p:nvPr/>
          </p:nvSpPr>
          <p:spPr bwMode="auto">
            <a:xfrm>
              <a:off x="4605" y="2463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6" name="Text Box 340"/>
            <p:cNvSpPr txBox="1">
              <a:spLocks noChangeArrowheads="1"/>
            </p:cNvSpPr>
            <p:nvPr/>
          </p:nvSpPr>
          <p:spPr bwMode="auto">
            <a:xfrm>
              <a:off x="4605" y="1887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7" name="Text Box 341"/>
            <p:cNvSpPr txBox="1">
              <a:spLocks noChangeArrowheads="1"/>
            </p:cNvSpPr>
            <p:nvPr/>
          </p:nvSpPr>
          <p:spPr bwMode="auto">
            <a:xfrm>
              <a:off x="3357" y="1839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8" name="Text Box 342"/>
            <p:cNvSpPr txBox="1">
              <a:spLocks noChangeArrowheads="1"/>
            </p:cNvSpPr>
            <p:nvPr/>
          </p:nvSpPr>
          <p:spPr bwMode="auto">
            <a:xfrm>
              <a:off x="3789" y="1503"/>
              <a:ext cx="43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1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79" name="Text Box 343"/>
            <p:cNvSpPr txBox="1">
              <a:spLocks noChangeArrowheads="1"/>
            </p:cNvSpPr>
            <p:nvPr/>
          </p:nvSpPr>
          <p:spPr bwMode="auto">
            <a:xfrm>
              <a:off x="763" y="241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0" name="Text Box 344"/>
            <p:cNvSpPr txBox="1">
              <a:spLocks noChangeArrowheads="1"/>
            </p:cNvSpPr>
            <p:nvPr/>
          </p:nvSpPr>
          <p:spPr bwMode="auto">
            <a:xfrm>
              <a:off x="907" y="2127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1" name="Text Box 345"/>
            <p:cNvSpPr txBox="1">
              <a:spLocks noChangeArrowheads="1"/>
            </p:cNvSpPr>
            <p:nvPr/>
          </p:nvSpPr>
          <p:spPr bwMode="auto">
            <a:xfrm>
              <a:off x="1291" y="1839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2" name="Text Box 346"/>
            <p:cNvSpPr txBox="1">
              <a:spLocks noChangeArrowheads="1"/>
            </p:cNvSpPr>
            <p:nvPr/>
          </p:nvSpPr>
          <p:spPr bwMode="auto">
            <a:xfrm>
              <a:off x="1483" y="2127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3" name="Text Box 347"/>
            <p:cNvSpPr txBox="1">
              <a:spLocks noChangeArrowheads="1"/>
            </p:cNvSpPr>
            <p:nvPr/>
          </p:nvSpPr>
          <p:spPr bwMode="auto">
            <a:xfrm>
              <a:off x="2059" y="1551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4" name="Text Box 348"/>
            <p:cNvSpPr txBox="1">
              <a:spLocks noChangeArrowheads="1"/>
            </p:cNvSpPr>
            <p:nvPr/>
          </p:nvSpPr>
          <p:spPr bwMode="auto">
            <a:xfrm>
              <a:off x="2491" y="1839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5" name="Text Box 349"/>
            <p:cNvSpPr txBox="1">
              <a:spLocks noChangeArrowheads="1"/>
            </p:cNvSpPr>
            <p:nvPr/>
          </p:nvSpPr>
          <p:spPr bwMode="auto">
            <a:xfrm>
              <a:off x="2779" y="217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6" name="Text Box 350"/>
            <p:cNvSpPr txBox="1">
              <a:spLocks noChangeArrowheads="1"/>
            </p:cNvSpPr>
            <p:nvPr/>
          </p:nvSpPr>
          <p:spPr bwMode="auto">
            <a:xfrm>
              <a:off x="4363" y="145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7" name="Text Box 351"/>
            <p:cNvSpPr txBox="1">
              <a:spLocks noChangeArrowheads="1"/>
            </p:cNvSpPr>
            <p:nvPr/>
          </p:nvSpPr>
          <p:spPr bwMode="auto">
            <a:xfrm>
              <a:off x="3739" y="1887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8" name="Text Box 352"/>
            <p:cNvSpPr txBox="1">
              <a:spLocks noChangeArrowheads="1"/>
            </p:cNvSpPr>
            <p:nvPr/>
          </p:nvSpPr>
          <p:spPr bwMode="auto">
            <a:xfrm>
              <a:off x="3355" y="2127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89" name="Text Box 353"/>
            <p:cNvSpPr txBox="1">
              <a:spLocks noChangeArrowheads="1"/>
            </p:cNvSpPr>
            <p:nvPr/>
          </p:nvSpPr>
          <p:spPr bwMode="auto">
            <a:xfrm>
              <a:off x="3499" y="241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0" name="Text Box 354"/>
            <p:cNvSpPr txBox="1">
              <a:spLocks noChangeArrowheads="1"/>
            </p:cNvSpPr>
            <p:nvPr/>
          </p:nvSpPr>
          <p:spPr bwMode="auto">
            <a:xfrm>
              <a:off x="3787" y="241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1" name="Text Box 355"/>
            <p:cNvSpPr txBox="1">
              <a:spLocks noChangeArrowheads="1"/>
            </p:cNvSpPr>
            <p:nvPr/>
          </p:nvSpPr>
          <p:spPr bwMode="auto">
            <a:xfrm>
              <a:off x="3931" y="2127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2" name="Text Box 356"/>
            <p:cNvSpPr txBox="1">
              <a:spLocks noChangeArrowheads="1"/>
            </p:cNvSpPr>
            <p:nvPr/>
          </p:nvSpPr>
          <p:spPr bwMode="auto">
            <a:xfrm>
              <a:off x="4939" y="1839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3" name="Text Box 357"/>
            <p:cNvSpPr txBox="1">
              <a:spLocks noChangeArrowheads="1"/>
            </p:cNvSpPr>
            <p:nvPr/>
          </p:nvSpPr>
          <p:spPr bwMode="auto">
            <a:xfrm>
              <a:off x="4650" y="217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4" name="Text Box 358"/>
            <p:cNvSpPr txBox="1">
              <a:spLocks noChangeArrowheads="1"/>
            </p:cNvSpPr>
            <p:nvPr/>
          </p:nvSpPr>
          <p:spPr bwMode="auto">
            <a:xfrm>
              <a:off x="4747" y="2463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5" name="Line 359"/>
            <p:cNvSpPr>
              <a:spLocks noChangeShapeType="1"/>
            </p:cNvSpPr>
            <p:nvPr/>
          </p:nvSpPr>
          <p:spPr bwMode="auto">
            <a:xfrm flipH="1" flipV="1">
              <a:off x="384" y="1032"/>
              <a:ext cx="49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Text Box 360"/>
            <p:cNvSpPr txBox="1">
              <a:spLocks noChangeArrowheads="1"/>
            </p:cNvSpPr>
            <p:nvPr/>
          </p:nvSpPr>
          <p:spPr bwMode="auto">
            <a:xfrm>
              <a:off x="3499" y="1215"/>
              <a:ext cx="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0" lang="en-US" altLang="zh-CN" sz="1200">
                  <a:latin typeface="Comic Sans MS" panose="030F0902030302020204" pitchFamily="66" charset="0"/>
                </a:rPr>
                <a:t>0</a:t>
              </a:r>
              <a:endParaRPr kumimoji="0" lang="en-US" altLang="zh-CN" sz="1200">
                <a:latin typeface="Comic Sans MS" panose="030F0902030302020204" pitchFamily="66" charset="0"/>
              </a:endParaRPr>
            </a:p>
          </p:txBody>
        </p:sp>
        <p:sp>
          <p:nvSpPr>
            <p:cNvPr id="97" name="Oval 361"/>
            <p:cNvSpPr>
              <a:spLocks noChangeArrowheads="1"/>
            </p:cNvSpPr>
            <p:nvPr/>
          </p:nvSpPr>
          <p:spPr bwMode="auto">
            <a:xfrm>
              <a:off x="60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Oval 362"/>
            <p:cNvSpPr>
              <a:spLocks noChangeArrowheads="1"/>
            </p:cNvSpPr>
            <p:nvPr/>
          </p:nvSpPr>
          <p:spPr bwMode="auto">
            <a:xfrm>
              <a:off x="75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Oval 363"/>
            <p:cNvSpPr>
              <a:spLocks noChangeArrowheads="1"/>
            </p:cNvSpPr>
            <p:nvPr/>
          </p:nvSpPr>
          <p:spPr bwMode="auto">
            <a:xfrm>
              <a:off x="96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Oval 364"/>
            <p:cNvSpPr>
              <a:spLocks noChangeArrowheads="1"/>
            </p:cNvSpPr>
            <p:nvPr/>
          </p:nvSpPr>
          <p:spPr bwMode="auto">
            <a:xfrm>
              <a:off x="1242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Oval 365"/>
            <p:cNvSpPr>
              <a:spLocks noChangeArrowheads="1"/>
            </p:cNvSpPr>
            <p:nvPr/>
          </p:nvSpPr>
          <p:spPr bwMode="auto">
            <a:xfrm>
              <a:off x="1542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" name="Oval 366"/>
            <p:cNvSpPr>
              <a:spLocks noChangeArrowheads="1"/>
            </p:cNvSpPr>
            <p:nvPr/>
          </p:nvSpPr>
          <p:spPr bwMode="auto">
            <a:xfrm>
              <a:off x="2052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Oval 367"/>
            <p:cNvSpPr>
              <a:spLocks noChangeArrowheads="1"/>
            </p:cNvSpPr>
            <p:nvPr/>
          </p:nvSpPr>
          <p:spPr bwMode="auto">
            <a:xfrm>
              <a:off x="2508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Oval 368"/>
            <p:cNvSpPr>
              <a:spLocks noChangeArrowheads="1"/>
            </p:cNvSpPr>
            <p:nvPr/>
          </p:nvSpPr>
          <p:spPr bwMode="auto">
            <a:xfrm>
              <a:off x="279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Oval 369"/>
            <p:cNvSpPr>
              <a:spLocks noChangeArrowheads="1"/>
            </p:cNvSpPr>
            <p:nvPr/>
          </p:nvSpPr>
          <p:spPr bwMode="auto">
            <a:xfrm>
              <a:off x="3144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Oval 370"/>
            <p:cNvSpPr>
              <a:spLocks noChangeArrowheads="1"/>
            </p:cNvSpPr>
            <p:nvPr/>
          </p:nvSpPr>
          <p:spPr bwMode="auto">
            <a:xfrm>
              <a:off x="3342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" name="Oval 371"/>
            <p:cNvSpPr>
              <a:spLocks noChangeArrowheads="1"/>
            </p:cNvSpPr>
            <p:nvPr/>
          </p:nvSpPr>
          <p:spPr bwMode="auto">
            <a:xfrm>
              <a:off x="348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" name="Oval 372"/>
            <p:cNvSpPr>
              <a:spLocks noChangeArrowheads="1"/>
            </p:cNvSpPr>
            <p:nvPr/>
          </p:nvSpPr>
          <p:spPr bwMode="auto">
            <a:xfrm>
              <a:off x="3642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" name="Oval 373"/>
            <p:cNvSpPr>
              <a:spLocks noChangeArrowheads="1"/>
            </p:cNvSpPr>
            <p:nvPr/>
          </p:nvSpPr>
          <p:spPr bwMode="auto">
            <a:xfrm>
              <a:off x="3780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" name="Oval 374"/>
            <p:cNvSpPr>
              <a:spLocks noChangeArrowheads="1"/>
            </p:cNvSpPr>
            <p:nvPr/>
          </p:nvSpPr>
          <p:spPr bwMode="auto">
            <a:xfrm>
              <a:off x="3996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" name="Oval 375"/>
            <p:cNvSpPr>
              <a:spLocks noChangeArrowheads="1"/>
            </p:cNvSpPr>
            <p:nvPr/>
          </p:nvSpPr>
          <p:spPr bwMode="auto">
            <a:xfrm>
              <a:off x="4386" y="10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Oval 376"/>
            <p:cNvSpPr>
              <a:spLocks noChangeArrowheads="1"/>
            </p:cNvSpPr>
            <p:nvPr/>
          </p:nvSpPr>
          <p:spPr bwMode="auto">
            <a:xfrm>
              <a:off x="4584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" name="Oval 377"/>
            <p:cNvSpPr>
              <a:spLocks noChangeArrowheads="1"/>
            </p:cNvSpPr>
            <p:nvPr/>
          </p:nvSpPr>
          <p:spPr bwMode="auto">
            <a:xfrm>
              <a:off x="4734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" name="Oval 378"/>
            <p:cNvSpPr>
              <a:spLocks noChangeArrowheads="1"/>
            </p:cNvSpPr>
            <p:nvPr/>
          </p:nvSpPr>
          <p:spPr bwMode="auto">
            <a:xfrm>
              <a:off x="5070" y="10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5" name="Group 379"/>
          <p:cNvGrpSpPr/>
          <p:nvPr/>
        </p:nvGrpSpPr>
        <p:grpSpPr bwMode="auto">
          <a:xfrm>
            <a:off x="3097286" y="461243"/>
            <a:ext cx="3695700" cy="3657600"/>
            <a:chOff x="2076" y="960"/>
            <a:chExt cx="2328" cy="2304"/>
          </a:xfrm>
        </p:grpSpPr>
        <p:cxnSp>
          <p:nvCxnSpPr>
            <p:cNvPr id="116" name="AutoShape 380"/>
            <p:cNvCxnSpPr>
              <a:cxnSpLocks noChangeShapeType="1"/>
              <a:stCxn id="56" idx="4"/>
              <a:endCxn id="28" idx="4"/>
            </p:cNvCxnSpPr>
            <p:nvPr/>
          </p:nvCxnSpPr>
          <p:spPr bwMode="auto">
            <a:xfrm rot="16200000" flipV="1">
              <a:off x="3102" y="1122"/>
              <a:ext cx="282" cy="2322"/>
            </a:xfrm>
            <a:prstGeom prst="curvedConnector3">
              <a:avLst>
                <a:gd name="adj1" fmla="val -133333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7" name="Line 381"/>
            <p:cNvSpPr>
              <a:spLocks noChangeShapeType="1"/>
            </p:cNvSpPr>
            <p:nvPr/>
          </p:nvSpPr>
          <p:spPr bwMode="auto">
            <a:xfrm flipH="1" flipV="1">
              <a:off x="2928" y="960"/>
              <a:ext cx="0" cy="2304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18" name="AutoShape 382"/>
            <p:cNvCxnSpPr>
              <a:cxnSpLocks noChangeShapeType="1"/>
              <a:stCxn id="111" idx="1"/>
              <a:endCxn id="102" idx="0"/>
            </p:cNvCxnSpPr>
            <p:nvPr/>
          </p:nvCxnSpPr>
          <p:spPr bwMode="auto">
            <a:xfrm rot="5400000" flipH="1">
              <a:off x="3231" y="-147"/>
              <a:ext cx="7" cy="2317"/>
            </a:xfrm>
            <a:prstGeom prst="curvedConnector3">
              <a:avLst>
                <a:gd name="adj1" fmla="val 3857139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9" name="Group 383"/>
          <p:cNvGrpSpPr/>
          <p:nvPr/>
        </p:nvGrpSpPr>
        <p:grpSpPr bwMode="auto">
          <a:xfrm>
            <a:off x="1820936" y="461243"/>
            <a:ext cx="4999038" cy="3657600"/>
            <a:chOff x="1272" y="960"/>
            <a:chExt cx="3149" cy="2304"/>
          </a:xfrm>
        </p:grpSpPr>
        <p:cxnSp>
          <p:nvCxnSpPr>
            <p:cNvPr id="120" name="AutoShape 384"/>
            <p:cNvCxnSpPr>
              <a:cxnSpLocks noChangeShapeType="1"/>
              <a:stCxn id="56" idx="5"/>
              <a:endCxn id="27" idx="4"/>
            </p:cNvCxnSpPr>
            <p:nvPr/>
          </p:nvCxnSpPr>
          <p:spPr bwMode="auto">
            <a:xfrm rot="16200000" flipV="1">
              <a:off x="2838" y="834"/>
              <a:ext cx="17" cy="3149"/>
            </a:xfrm>
            <a:prstGeom prst="curvedConnector3">
              <a:avLst>
                <a:gd name="adj1" fmla="val -3017648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1" name="Line 385"/>
            <p:cNvSpPr>
              <a:spLocks noChangeShapeType="1"/>
            </p:cNvSpPr>
            <p:nvPr/>
          </p:nvSpPr>
          <p:spPr bwMode="auto">
            <a:xfrm flipH="1" flipV="1">
              <a:off x="1720" y="960"/>
              <a:ext cx="0" cy="2304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22" name="AutoShape 386"/>
            <p:cNvCxnSpPr>
              <a:cxnSpLocks noChangeShapeType="1"/>
              <a:stCxn id="102" idx="1"/>
              <a:endCxn id="100" idx="7"/>
            </p:cNvCxnSpPr>
            <p:nvPr/>
          </p:nvCxnSpPr>
          <p:spPr bwMode="auto">
            <a:xfrm rot="16200000" flipH="1" flipV="1">
              <a:off x="1670" y="628"/>
              <a:ext cx="1" cy="776"/>
            </a:xfrm>
            <a:prstGeom prst="curvedConnector3">
              <a:avLst>
                <a:gd name="adj1" fmla="val -27100005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3" name="Group 387"/>
          <p:cNvGrpSpPr/>
          <p:nvPr/>
        </p:nvGrpSpPr>
        <p:grpSpPr bwMode="auto">
          <a:xfrm>
            <a:off x="1033536" y="461243"/>
            <a:ext cx="5786438" cy="3657600"/>
            <a:chOff x="776" y="960"/>
            <a:chExt cx="3645" cy="2304"/>
          </a:xfrm>
        </p:grpSpPr>
        <p:cxnSp>
          <p:nvCxnSpPr>
            <p:cNvPr id="124" name="AutoShape 388"/>
            <p:cNvCxnSpPr>
              <a:cxnSpLocks noChangeShapeType="1"/>
            </p:cNvCxnSpPr>
            <p:nvPr/>
          </p:nvCxnSpPr>
          <p:spPr bwMode="auto">
            <a:xfrm rot="5400000">
              <a:off x="2477" y="720"/>
              <a:ext cx="247" cy="3641"/>
            </a:xfrm>
            <a:prstGeom prst="curvedConnector3">
              <a:avLst>
                <a:gd name="adj1" fmla="val 314167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AutoShape 389"/>
            <p:cNvCxnSpPr>
              <a:cxnSpLocks noChangeShapeType="1"/>
            </p:cNvCxnSpPr>
            <p:nvPr/>
          </p:nvCxnSpPr>
          <p:spPr bwMode="auto">
            <a:xfrm rot="5400000" flipH="1">
              <a:off x="1009" y="775"/>
              <a:ext cx="7" cy="473"/>
            </a:xfrm>
            <a:prstGeom prst="curvedConnector4">
              <a:avLst>
                <a:gd name="adj1" fmla="val 3514282"/>
                <a:gd name="adj2" fmla="val 94500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6" name="Line 390"/>
            <p:cNvSpPr>
              <a:spLocks noChangeShapeType="1"/>
            </p:cNvSpPr>
            <p:nvPr/>
          </p:nvSpPr>
          <p:spPr bwMode="auto">
            <a:xfrm flipH="1" flipV="1">
              <a:off x="1104" y="960"/>
              <a:ext cx="0" cy="2304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7" name="Group 391"/>
          <p:cNvGrpSpPr/>
          <p:nvPr/>
        </p:nvGrpSpPr>
        <p:grpSpPr bwMode="auto">
          <a:xfrm>
            <a:off x="1095449" y="461243"/>
            <a:ext cx="5724525" cy="3657600"/>
            <a:chOff x="815" y="960"/>
            <a:chExt cx="3606" cy="2304"/>
          </a:xfrm>
        </p:grpSpPr>
        <p:sp>
          <p:nvSpPr>
            <p:cNvPr id="128" name="Line 392"/>
            <p:cNvSpPr>
              <a:spLocks noChangeShapeType="1"/>
            </p:cNvSpPr>
            <p:nvPr/>
          </p:nvSpPr>
          <p:spPr bwMode="auto">
            <a:xfrm flipH="1" flipV="1">
              <a:off x="840" y="960"/>
              <a:ext cx="0" cy="2304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29" name="AutoShape 393"/>
            <p:cNvCxnSpPr>
              <a:cxnSpLocks noChangeShapeType="1"/>
            </p:cNvCxnSpPr>
            <p:nvPr/>
          </p:nvCxnSpPr>
          <p:spPr bwMode="auto">
            <a:xfrm rot="16200000" flipV="1">
              <a:off x="2697" y="693"/>
              <a:ext cx="17" cy="3431"/>
            </a:xfrm>
            <a:prstGeom prst="curvedConnector3">
              <a:avLst>
                <a:gd name="adj1" fmla="val -3770593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AutoShape 394"/>
            <p:cNvCxnSpPr>
              <a:cxnSpLocks noChangeShapeType="1"/>
            </p:cNvCxnSpPr>
            <p:nvPr/>
          </p:nvCxnSpPr>
          <p:spPr bwMode="auto">
            <a:xfrm rot="16200000">
              <a:off x="878" y="961"/>
              <a:ext cx="7" cy="133"/>
            </a:xfrm>
            <a:prstGeom prst="curvedConnector3">
              <a:avLst>
                <a:gd name="adj1" fmla="val 1885713"/>
              </a:avLst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1" name="Oval 395"/>
          <p:cNvSpPr>
            <a:spLocks noChangeArrowheads="1"/>
          </p:cNvSpPr>
          <p:nvPr/>
        </p:nvSpPr>
        <p:spPr bwMode="auto">
          <a:xfrm>
            <a:off x="3070299" y="2259881"/>
            <a:ext cx="76200" cy="762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" name="Oval 396"/>
          <p:cNvSpPr>
            <a:spLocks noChangeArrowheads="1"/>
          </p:cNvSpPr>
          <p:nvPr/>
        </p:nvSpPr>
        <p:spPr bwMode="auto">
          <a:xfrm>
            <a:off x="1782836" y="2671043"/>
            <a:ext cx="76200" cy="762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" name="Oval 397"/>
          <p:cNvSpPr>
            <a:spLocks noChangeArrowheads="1"/>
          </p:cNvSpPr>
          <p:nvPr/>
        </p:nvSpPr>
        <p:spPr bwMode="auto">
          <a:xfrm>
            <a:off x="1004961" y="3090143"/>
            <a:ext cx="76200" cy="762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" name="Rectangle 398"/>
          <p:cNvSpPr>
            <a:spLocks noChangeArrowheads="1"/>
          </p:cNvSpPr>
          <p:nvPr/>
        </p:nvSpPr>
        <p:spPr bwMode="auto">
          <a:xfrm>
            <a:off x="973427" y="4355497"/>
            <a:ext cx="46736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0" lang="zh-CN" altLang="en-US" sz="2000" dirty="0"/>
              <a:t>节点</a:t>
            </a:r>
            <a:r>
              <a:rPr kumimoji="0" lang="en-US" altLang="zh-CN" sz="2000" dirty="0"/>
              <a:t>0011 </a:t>
            </a:r>
            <a:r>
              <a:rPr kumimoji="0" lang="zh-CN" altLang="en-US" sz="2000" dirty="0"/>
              <a:t>通过连续查询来找到节点</a:t>
            </a:r>
            <a:r>
              <a:rPr kumimoji="0" lang="en-US" altLang="zh-CN" sz="2000" dirty="0"/>
              <a:t>1110</a:t>
            </a:r>
            <a:endParaRPr kumimoji="0" lang="en-US" altLang="zh-CN" sz="2000" dirty="0"/>
          </a:p>
        </p:txBody>
      </p:sp>
      <p:sp>
        <p:nvSpPr>
          <p:cNvPr id="2" name="椭圆 1"/>
          <p:cNvSpPr/>
          <p:nvPr/>
        </p:nvSpPr>
        <p:spPr>
          <a:xfrm>
            <a:off x="1955875" y="492869"/>
            <a:ext cx="171450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2186061" y="2641770"/>
            <a:ext cx="171450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2195512" y="483108"/>
            <a:ext cx="171450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1734494" y="503983"/>
            <a:ext cx="171450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1725763" y="2604902"/>
            <a:ext cx="171450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2436887" y="503983"/>
            <a:ext cx="171450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562084" y="5069756"/>
            <a:ext cx="52836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把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11xx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的节点注册大量虚假节点，并且尽量污染其他节点的路由表，假设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101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这个节点的路由表都充斥了大量虚假节点，整个网络被割裂成了两部分。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41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766" y="3696569"/>
            <a:ext cx="3030024" cy="312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  <p:bldP spid="6" grpId="0" animBg="1" autoUpdateAnimBg="0"/>
      <p:bldP spid="7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9752" y="6019800"/>
            <a:ext cx="5337175" cy="0"/>
          </a:xfrm>
          <a:custGeom>
            <a:avLst/>
            <a:gdLst/>
            <a:ahLst/>
            <a:cxnLst/>
            <a:rect l="l" t="t" r="r" b="b"/>
            <a:pathLst>
              <a:path w="5337175">
                <a:moveTo>
                  <a:pt x="0" y="0"/>
                </a:moveTo>
                <a:lnTo>
                  <a:pt x="5337048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6019800"/>
            <a:ext cx="2316480" cy="0"/>
          </a:xfrm>
          <a:custGeom>
            <a:avLst/>
            <a:gdLst/>
            <a:ahLst/>
            <a:cxnLst/>
            <a:rect l="l" t="t" r="r" b="b"/>
            <a:pathLst>
              <a:path w="2316480">
                <a:moveTo>
                  <a:pt x="0" y="0"/>
                </a:moveTo>
                <a:lnTo>
                  <a:pt x="231648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265112"/>
            <a:ext cx="21532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6633"/>
                </a:solidFill>
                <a:latin typeface="Tw Cen MT" panose="020B0602020104020603"/>
                <a:cs typeface="Tw Cen MT" panose="020B0602020104020603"/>
              </a:rPr>
              <a:t>Sy</a:t>
            </a:r>
            <a:r>
              <a:rPr sz="4200" spc="-5" dirty="0">
                <a:solidFill>
                  <a:srgbClr val="006633"/>
                </a:solidFill>
                <a:latin typeface="Tw Cen MT" panose="020B0602020104020603"/>
                <a:cs typeface="Tw Cen MT" panose="020B0602020104020603"/>
              </a:rPr>
              <a:t>bil</a:t>
            </a:r>
            <a:r>
              <a:rPr sz="4200" dirty="0">
                <a:solidFill>
                  <a:srgbClr val="006633"/>
                </a:solidFill>
                <a:latin typeface="宋体" pitchFamily="2" charset="-122"/>
                <a:cs typeface="宋体" pitchFamily="2" charset="-122"/>
              </a:rPr>
              <a:t>方法</a:t>
            </a:r>
            <a:endParaRPr sz="42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539875"/>
            <a:ext cx="7983220" cy="15113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CC9900"/>
              </a:buClr>
              <a:buSzPct val="64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100" dirty="0">
                <a:latin typeface="Tw Cen MT" panose="020B0602020104020603"/>
                <a:cs typeface="Tw Cen MT" panose="020B0602020104020603"/>
              </a:rPr>
              <a:t>P2P</a:t>
            </a:r>
            <a:r>
              <a:rPr sz="2100" dirty="0">
                <a:latin typeface="宋体" pitchFamily="2" charset="-122"/>
                <a:cs typeface="宋体" pitchFamily="2" charset="-122"/>
              </a:rPr>
              <a:t>下需要大量共谋节点</a:t>
            </a:r>
            <a:endParaRPr sz="2100">
              <a:latin typeface="宋体" pitchFamily="2" charset="-122"/>
              <a:cs typeface="宋体" pitchFamily="2" charset="-122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lr>
                <a:srgbClr val="CC9900"/>
              </a:buClr>
              <a:buSzPct val="64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100" dirty="0">
                <a:latin typeface="宋体" pitchFamily="2" charset="-122"/>
                <a:cs typeface="宋体" pitchFamily="2" charset="-122"/>
              </a:rPr>
              <a:t>一台主机通过伪造多个合法用户加入网络</a:t>
            </a:r>
            <a:endParaRPr sz="2100">
              <a:latin typeface="宋体" pitchFamily="2" charset="-122"/>
              <a:cs typeface="宋体" pitchFamily="2" charset="-122"/>
            </a:endParaRPr>
          </a:p>
          <a:p>
            <a:pPr marL="355600" marR="5080" indent="-342900">
              <a:lnSpc>
                <a:spcPct val="102000"/>
              </a:lnSpc>
              <a:spcBef>
                <a:spcPts val="380"/>
              </a:spcBef>
              <a:buClr>
                <a:srgbClr val="CC9900"/>
              </a:buClr>
              <a:buSzPct val="64000"/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100" dirty="0">
                <a:latin typeface="宋体" pitchFamily="2" charset="-122"/>
                <a:cs typeface="宋体" pitchFamily="2" charset="-122"/>
              </a:rPr>
              <a:t>因为</a:t>
            </a:r>
            <a:r>
              <a:rPr sz="2100" dirty="0">
                <a:latin typeface="Tw Cen MT" panose="020B0602020104020603"/>
                <a:cs typeface="Tw Cen MT" panose="020B0602020104020603"/>
              </a:rPr>
              <a:t>P2P</a:t>
            </a:r>
            <a:r>
              <a:rPr sz="2100" dirty="0">
                <a:latin typeface="宋体" pitchFamily="2" charset="-122"/>
                <a:cs typeface="宋体" pitchFamily="2" charset="-122"/>
              </a:rPr>
              <a:t>系统是匿名开发的，而且对于用户的访问控制也不严格， 因此这类方法很容易实现。</a:t>
            </a:r>
            <a:endParaRPr sz="21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4461" y="3400780"/>
            <a:ext cx="3662075" cy="198691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23515" y="5416905"/>
            <a:ext cx="924958" cy="618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78471" y="3774730"/>
            <a:ext cx="2240915" cy="2007870"/>
          </a:xfrm>
          <a:custGeom>
            <a:avLst/>
            <a:gdLst/>
            <a:ahLst/>
            <a:cxnLst/>
            <a:rect l="l" t="t" r="r" b="b"/>
            <a:pathLst>
              <a:path w="2240915" h="2007870">
                <a:moveTo>
                  <a:pt x="142331" y="1380429"/>
                </a:moveTo>
                <a:lnTo>
                  <a:pt x="87112" y="1363357"/>
                </a:lnTo>
                <a:lnTo>
                  <a:pt x="47631" y="1306852"/>
                </a:lnTo>
                <a:lnTo>
                  <a:pt x="35700" y="1268259"/>
                </a:lnTo>
                <a:lnTo>
                  <a:pt x="27747" y="1224040"/>
                </a:lnTo>
                <a:lnTo>
                  <a:pt x="23035" y="1175192"/>
                </a:lnTo>
                <a:lnTo>
                  <a:pt x="20826" y="1122710"/>
                </a:lnTo>
                <a:lnTo>
                  <a:pt x="20381" y="1067591"/>
                </a:lnTo>
                <a:lnTo>
                  <a:pt x="20964" y="1010830"/>
                </a:lnTo>
                <a:lnTo>
                  <a:pt x="21835" y="953425"/>
                </a:lnTo>
                <a:lnTo>
                  <a:pt x="22257" y="896371"/>
                </a:lnTo>
                <a:lnTo>
                  <a:pt x="21493" y="840665"/>
                </a:lnTo>
                <a:lnTo>
                  <a:pt x="19388" y="793312"/>
                </a:lnTo>
                <a:lnTo>
                  <a:pt x="16095" y="742941"/>
                </a:lnTo>
                <a:lnTo>
                  <a:pt x="12133" y="690332"/>
                </a:lnTo>
                <a:lnTo>
                  <a:pt x="8023" y="636264"/>
                </a:lnTo>
                <a:lnTo>
                  <a:pt x="4284" y="581518"/>
                </a:lnTo>
                <a:lnTo>
                  <a:pt x="1436" y="526874"/>
                </a:lnTo>
                <a:lnTo>
                  <a:pt x="0" y="473111"/>
                </a:lnTo>
                <a:lnTo>
                  <a:pt x="494" y="421009"/>
                </a:lnTo>
                <a:lnTo>
                  <a:pt x="3440" y="371349"/>
                </a:lnTo>
                <a:lnTo>
                  <a:pt x="9358" y="324911"/>
                </a:lnTo>
                <a:lnTo>
                  <a:pt x="18766" y="282474"/>
                </a:lnTo>
                <a:lnTo>
                  <a:pt x="32186" y="244819"/>
                </a:lnTo>
                <a:lnTo>
                  <a:pt x="51807" y="204268"/>
                </a:lnTo>
                <a:lnTo>
                  <a:pt x="73609" y="166756"/>
                </a:lnTo>
                <a:lnTo>
                  <a:pt x="98171" y="132486"/>
                </a:lnTo>
                <a:lnTo>
                  <a:pt x="126070" y="101665"/>
                </a:lnTo>
                <a:lnTo>
                  <a:pt x="157884" y="74496"/>
                </a:lnTo>
                <a:lnTo>
                  <a:pt x="194191" y="51186"/>
                </a:lnTo>
                <a:lnTo>
                  <a:pt x="235568" y="31938"/>
                </a:lnTo>
                <a:lnTo>
                  <a:pt x="282594" y="16959"/>
                </a:lnTo>
                <a:lnTo>
                  <a:pt x="335846" y="6452"/>
                </a:lnTo>
                <a:lnTo>
                  <a:pt x="395901" y="624"/>
                </a:lnTo>
                <a:lnTo>
                  <a:pt x="433069" y="0"/>
                </a:lnTo>
                <a:lnTo>
                  <a:pt x="473626" y="1777"/>
                </a:lnTo>
                <a:lnTo>
                  <a:pt x="517232" y="5735"/>
                </a:lnTo>
                <a:lnTo>
                  <a:pt x="563546" y="11653"/>
                </a:lnTo>
                <a:lnTo>
                  <a:pt x="612225" y="19309"/>
                </a:lnTo>
                <a:lnTo>
                  <a:pt x="662930" y="28483"/>
                </a:lnTo>
                <a:lnTo>
                  <a:pt x="715319" y="38953"/>
                </a:lnTo>
                <a:lnTo>
                  <a:pt x="769050" y="50499"/>
                </a:lnTo>
                <a:lnTo>
                  <a:pt x="879177" y="75931"/>
                </a:lnTo>
                <a:lnTo>
                  <a:pt x="1206300" y="155042"/>
                </a:lnTo>
                <a:lnTo>
                  <a:pt x="1256763" y="166316"/>
                </a:lnTo>
                <a:lnTo>
                  <a:pt x="1305158" y="176455"/>
                </a:lnTo>
                <a:lnTo>
                  <a:pt x="1356064" y="186045"/>
                </a:lnTo>
                <a:lnTo>
                  <a:pt x="1408478" y="194810"/>
                </a:lnTo>
                <a:lnTo>
                  <a:pt x="1462023" y="202904"/>
                </a:lnTo>
                <a:lnTo>
                  <a:pt x="1785805" y="246091"/>
                </a:lnTo>
                <a:lnTo>
                  <a:pt x="1836653" y="253839"/>
                </a:lnTo>
                <a:lnTo>
                  <a:pt x="1885599" y="262158"/>
                </a:lnTo>
                <a:lnTo>
                  <a:pt x="1932266" y="271202"/>
                </a:lnTo>
                <a:lnTo>
                  <a:pt x="1976274" y="281128"/>
                </a:lnTo>
                <a:lnTo>
                  <a:pt x="2017246" y="292089"/>
                </a:lnTo>
                <a:lnTo>
                  <a:pt x="2054801" y="304242"/>
                </a:lnTo>
                <a:lnTo>
                  <a:pt x="2118148" y="332741"/>
                </a:lnTo>
                <a:lnTo>
                  <a:pt x="2163093" y="362151"/>
                </a:lnTo>
                <a:lnTo>
                  <a:pt x="2195755" y="391601"/>
                </a:lnTo>
                <a:lnTo>
                  <a:pt x="2231630" y="456088"/>
                </a:lnTo>
                <a:lnTo>
                  <a:pt x="2238541" y="493858"/>
                </a:lnTo>
                <a:lnTo>
                  <a:pt x="2240566" y="537136"/>
                </a:lnTo>
                <a:lnTo>
                  <a:pt x="2239554" y="587287"/>
                </a:lnTo>
                <a:lnTo>
                  <a:pt x="2237353" y="645679"/>
                </a:lnTo>
                <a:lnTo>
                  <a:pt x="2235814" y="713678"/>
                </a:lnTo>
                <a:lnTo>
                  <a:pt x="2233836" y="791833"/>
                </a:lnTo>
                <a:lnTo>
                  <a:pt x="2231792" y="836723"/>
                </a:lnTo>
                <a:lnTo>
                  <a:pt x="2229050" y="884820"/>
                </a:lnTo>
                <a:lnTo>
                  <a:pt x="2225616" y="935627"/>
                </a:lnTo>
                <a:lnTo>
                  <a:pt x="2221494" y="988642"/>
                </a:lnTo>
                <a:lnTo>
                  <a:pt x="2216689" y="1043365"/>
                </a:lnTo>
                <a:lnTo>
                  <a:pt x="2211205" y="1099298"/>
                </a:lnTo>
                <a:lnTo>
                  <a:pt x="2205047" y="1155939"/>
                </a:lnTo>
                <a:lnTo>
                  <a:pt x="2198221" y="1212790"/>
                </a:lnTo>
                <a:lnTo>
                  <a:pt x="2190729" y="1269351"/>
                </a:lnTo>
                <a:lnTo>
                  <a:pt x="2182579" y="1325121"/>
                </a:lnTo>
                <a:lnTo>
                  <a:pt x="2174633" y="1374280"/>
                </a:lnTo>
                <a:lnTo>
                  <a:pt x="253663" y="1374280"/>
                </a:lnTo>
                <a:lnTo>
                  <a:pt x="212341" y="1376276"/>
                </a:lnTo>
                <a:lnTo>
                  <a:pt x="175333" y="1379398"/>
                </a:lnTo>
                <a:lnTo>
                  <a:pt x="142331" y="1380429"/>
                </a:lnTo>
                <a:close/>
              </a:path>
              <a:path w="2240915" h="2007870">
                <a:moveTo>
                  <a:pt x="1663393" y="2007490"/>
                </a:moveTo>
                <a:lnTo>
                  <a:pt x="1620064" y="2003483"/>
                </a:lnTo>
                <a:lnTo>
                  <a:pt x="1574924" y="1995840"/>
                </a:lnTo>
                <a:lnTo>
                  <a:pt x="1528192" y="1984947"/>
                </a:lnTo>
                <a:lnTo>
                  <a:pt x="1480087" y="1971190"/>
                </a:lnTo>
                <a:lnTo>
                  <a:pt x="1430827" y="1954958"/>
                </a:lnTo>
                <a:lnTo>
                  <a:pt x="1380633" y="1936635"/>
                </a:lnTo>
                <a:lnTo>
                  <a:pt x="1329723" y="1916610"/>
                </a:lnTo>
                <a:lnTo>
                  <a:pt x="1278316" y="1895268"/>
                </a:lnTo>
                <a:lnTo>
                  <a:pt x="1226632" y="1872997"/>
                </a:lnTo>
                <a:lnTo>
                  <a:pt x="1123306" y="1827214"/>
                </a:lnTo>
                <a:lnTo>
                  <a:pt x="1080470" y="1807027"/>
                </a:lnTo>
                <a:lnTo>
                  <a:pt x="1035765" y="1783994"/>
                </a:lnTo>
                <a:lnTo>
                  <a:pt x="989534" y="1758553"/>
                </a:lnTo>
                <a:lnTo>
                  <a:pt x="942122" y="1731140"/>
                </a:lnTo>
                <a:lnTo>
                  <a:pt x="893875" y="1702191"/>
                </a:lnTo>
                <a:lnTo>
                  <a:pt x="845137" y="1672142"/>
                </a:lnTo>
                <a:lnTo>
                  <a:pt x="606149" y="1520681"/>
                </a:lnTo>
                <a:lnTo>
                  <a:pt x="561704" y="1493201"/>
                </a:lnTo>
                <a:lnTo>
                  <a:pt x="519182" y="1467676"/>
                </a:lnTo>
                <a:lnTo>
                  <a:pt x="478926" y="1444543"/>
                </a:lnTo>
                <a:lnTo>
                  <a:pt x="441282" y="1424239"/>
                </a:lnTo>
                <a:lnTo>
                  <a:pt x="406595" y="1407199"/>
                </a:lnTo>
                <a:lnTo>
                  <a:pt x="350482" y="1386526"/>
                </a:lnTo>
                <a:lnTo>
                  <a:pt x="299607" y="1376625"/>
                </a:lnTo>
                <a:lnTo>
                  <a:pt x="253663" y="1374280"/>
                </a:lnTo>
                <a:lnTo>
                  <a:pt x="2174633" y="1374280"/>
                </a:lnTo>
                <a:lnTo>
                  <a:pt x="2164316" y="1432290"/>
                </a:lnTo>
                <a:lnTo>
                  <a:pt x="2154214" y="1482690"/>
                </a:lnTo>
                <a:lnTo>
                  <a:pt x="2143471" y="1530301"/>
                </a:lnTo>
                <a:lnTo>
                  <a:pt x="2132091" y="1574621"/>
                </a:lnTo>
                <a:lnTo>
                  <a:pt x="2120080" y="1615153"/>
                </a:lnTo>
                <a:lnTo>
                  <a:pt x="2107442" y="1651395"/>
                </a:lnTo>
                <a:lnTo>
                  <a:pt x="2084185" y="1707361"/>
                </a:lnTo>
                <a:lnTo>
                  <a:pt x="2059111" y="1758131"/>
                </a:lnTo>
                <a:lnTo>
                  <a:pt x="2032171" y="1803837"/>
                </a:lnTo>
                <a:lnTo>
                  <a:pt x="2003319" y="1844611"/>
                </a:lnTo>
                <a:lnTo>
                  <a:pt x="1972505" y="1880586"/>
                </a:lnTo>
                <a:lnTo>
                  <a:pt x="1939681" y="1911893"/>
                </a:lnTo>
                <a:lnTo>
                  <a:pt x="1904800" y="1938665"/>
                </a:lnTo>
                <a:lnTo>
                  <a:pt x="1867814" y="1961034"/>
                </a:lnTo>
                <a:lnTo>
                  <a:pt x="1828673" y="1979132"/>
                </a:lnTo>
                <a:lnTo>
                  <a:pt x="1787331" y="1993092"/>
                </a:lnTo>
                <a:lnTo>
                  <a:pt x="1743740" y="2003045"/>
                </a:lnTo>
                <a:lnTo>
                  <a:pt x="1704691" y="2007473"/>
                </a:lnTo>
                <a:lnTo>
                  <a:pt x="1663393" y="200749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29617" y="4622482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itchFamily="2" charset="-122"/>
                <a:cs typeface="宋体" pitchFamily="2" charset="-122"/>
              </a:rPr>
              <a:t>共享网络</a:t>
            </a:r>
            <a:endParaRPr sz="180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8394" y="3630752"/>
            <a:ext cx="2953385" cy="451484"/>
          </a:xfrm>
          <a:custGeom>
            <a:avLst/>
            <a:gdLst/>
            <a:ahLst/>
            <a:cxnLst/>
            <a:rect l="l" t="t" r="r" b="b"/>
            <a:pathLst>
              <a:path w="2953385" h="451485">
                <a:moveTo>
                  <a:pt x="2866237" y="423010"/>
                </a:moveTo>
                <a:lnTo>
                  <a:pt x="0" y="28295"/>
                </a:lnTo>
                <a:lnTo>
                  <a:pt x="3898" y="0"/>
                </a:lnTo>
                <a:lnTo>
                  <a:pt x="2870136" y="394701"/>
                </a:lnTo>
                <a:lnTo>
                  <a:pt x="2866237" y="423010"/>
                </a:lnTo>
                <a:close/>
              </a:path>
              <a:path w="2953385" h="451485">
                <a:moveTo>
                  <a:pt x="2937222" y="425932"/>
                </a:moveTo>
                <a:lnTo>
                  <a:pt x="2887459" y="425932"/>
                </a:lnTo>
                <a:lnTo>
                  <a:pt x="2891358" y="397624"/>
                </a:lnTo>
                <a:lnTo>
                  <a:pt x="2870136" y="394701"/>
                </a:lnTo>
                <a:lnTo>
                  <a:pt x="2874035" y="366394"/>
                </a:lnTo>
                <a:lnTo>
                  <a:pt x="2953105" y="420547"/>
                </a:lnTo>
                <a:lnTo>
                  <a:pt x="2937222" y="425932"/>
                </a:lnTo>
                <a:close/>
              </a:path>
              <a:path w="2953385" h="451485">
                <a:moveTo>
                  <a:pt x="2887459" y="425932"/>
                </a:moveTo>
                <a:lnTo>
                  <a:pt x="2866237" y="423010"/>
                </a:lnTo>
                <a:lnTo>
                  <a:pt x="2870136" y="394701"/>
                </a:lnTo>
                <a:lnTo>
                  <a:pt x="2891358" y="397624"/>
                </a:lnTo>
                <a:lnTo>
                  <a:pt x="2887459" y="425932"/>
                </a:lnTo>
                <a:close/>
              </a:path>
              <a:path w="2953385" h="451485">
                <a:moveTo>
                  <a:pt x="2862338" y="451319"/>
                </a:moveTo>
                <a:lnTo>
                  <a:pt x="2866237" y="423010"/>
                </a:lnTo>
                <a:lnTo>
                  <a:pt x="2887459" y="425932"/>
                </a:lnTo>
                <a:lnTo>
                  <a:pt x="2937222" y="425932"/>
                </a:lnTo>
                <a:lnTo>
                  <a:pt x="2862338" y="4513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66044" y="4349800"/>
            <a:ext cx="1514475" cy="170815"/>
          </a:xfrm>
          <a:custGeom>
            <a:avLst/>
            <a:gdLst/>
            <a:ahLst/>
            <a:cxnLst/>
            <a:rect l="l" t="t" r="r" b="b"/>
            <a:pathLst>
              <a:path w="1514475" h="170814">
                <a:moveTo>
                  <a:pt x="1427429" y="142314"/>
                </a:moveTo>
                <a:lnTo>
                  <a:pt x="0" y="28473"/>
                </a:lnTo>
                <a:lnTo>
                  <a:pt x="2260" y="0"/>
                </a:lnTo>
                <a:lnTo>
                  <a:pt x="1429702" y="113828"/>
                </a:lnTo>
                <a:lnTo>
                  <a:pt x="1427429" y="142314"/>
                </a:lnTo>
                <a:close/>
              </a:path>
              <a:path w="1514475" h="170814">
                <a:moveTo>
                  <a:pt x="1491425" y="144017"/>
                </a:moveTo>
                <a:lnTo>
                  <a:pt x="1448790" y="144017"/>
                </a:lnTo>
                <a:lnTo>
                  <a:pt x="1451063" y="115531"/>
                </a:lnTo>
                <a:lnTo>
                  <a:pt x="1429702" y="113828"/>
                </a:lnTo>
                <a:lnTo>
                  <a:pt x="1431975" y="85343"/>
                </a:lnTo>
                <a:lnTo>
                  <a:pt x="1514017" y="134886"/>
                </a:lnTo>
                <a:lnTo>
                  <a:pt x="1491425" y="144017"/>
                </a:lnTo>
                <a:close/>
              </a:path>
              <a:path w="1514475" h="170814">
                <a:moveTo>
                  <a:pt x="1448790" y="144017"/>
                </a:moveTo>
                <a:lnTo>
                  <a:pt x="1427429" y="142314"/>
                </a:lnTo>
                <a:lnTo>
                  <a:pt x="1429702" y="113828"/>
                </a:lnTo>
                <a:lnTo>
                  <a:pt x="1451063" y="115531"/>
                </a:lnTo>
                <a:lnTo>
                  <a:pt x="1448790" y="144017"/>
                </a:lnTo>
                <a:close/>
              </a:path>
              <a:path w="1514475" h="170814">
                <a:moveTo>
                  <a:pt x="1425155" y="170802"/>
                </a:moveTo>
                <a:lnTo>
                  <a:pt x="1427429" y="142314"/>
                </a:lnTo>
                <a:lnTo>
                  <a:pt x="1448790" y="144017"/>
                </a:lnTo>
                <a:lnTo>
                  <a:pt x="1491425" y="144017"/>
                </a:lnTo>
                <a:lnTo>
                  <a:pt x="1425155" y="1708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81551" y="4820335"/>
            <a:ext cx="1082675" cy="278765"/>
          </a:xfrm>
          <a:custGeom>
            <a:avLst/>
            <a:gdLst/>
            <a:ahLst/>
            <a:cxnLst/>
            <a:rect l="l" t="t" r="r" b="b"/>
            <a:pathLst>
              <a:path w="1082675" h="278764">
                <a:moveTo>
                  <a:pt x="1008303" y="83654"/>
                </a:moveTo>
                <a:lnTo>
                  <a:pt x="1002067" y="55767"/>
                </a:lnTo>
                <a:lnTo>
                  <a:pt x="1022985" y="51092"/>
                </a:lnTo>
                <a:lnTo>
                  <a:pt x="1016749" y="23215"/>
                </a:lnTo>
                <a:lnTo>
                  <a:pt x="994788" y="23215"/>
                </a:lnTo>
                <a:lnTo>
                  <a:pt x="989596" y="0"/>
                </a:lnTo>
                <a:lnTo>
                  <a:pt x="1082611" y="23126"/>
                </a:lnTo>
                <a:lnTo>
                  <a:pt x="1016749" y="23215"/>
                </a:lnTo>
                <a:lnTo>
                  <a:pt x="995833" y="27890"/>
                </a:lnTo>
                <a:lnTo>
                  <a:pt x="1076762" y="27890"/>
                </a:lnTo>
                <a:lnTo>
                  <a:pt x="1008303" y="83654"/>
                </a:lnTo>
                <a:close/>
              </a:path>
              <a:path w="1082675" h="278764">
                <a:moveTo>
                  <a:pt x="1002067" y="55767"/>
                </a:moveTo>
                <a:lnTo>
                  <a:pt x="995833" y="27890"/>
                </a:lnTo>
                <a:lnTo>
                  <a:pt x="1016749" y="23215"/>
                </a:lnTo>
                <a:lnTo>
                  <a:pt x="1022985" y="51092"/>
                </a:lnTo>
                <a:lnTo>
                  <a:pt x="1002067" y="55767"/>
                </a:lnTo>
                <a:close/>
              </a:path>
              <a:path w="1082675" h="278764">
                <a:moveTo>
                  <a:pt x="6223" y="278371"/>
                </a:moveTo>
                <a:lnTo>
                  <a:pt x="0" y="250482"/>
                </a:lnTo>
                <a:lnTo>
                  <a:pt x="995833" y="27890"/>
                </a:lnTo>
                <a:lnTo>
                  <a:pt x="1002067" y="55767"/>
                </a:lnTo>
                <a:lnTo>
                  <a:pt x="6223" y="2783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08073" y="4153484"/>
            <a:ext cx="3528060" cy="85725"/>
          </a:xfrm>
          <a:custGeom>
            <a:avLst/>
            <a:gdLst/>
            <a:ahLst/>
            <a:cxnLst/>
            <a:rect l="l" t="t" r="r" b="b"/>
            <a:pathLst>
              <a:path w="3528060" h="85725">
                <a:moveTo>
                  <a:pt x="3442093" y="85725"/>
                </a:moveTo>
                <a:lnTo>
                  <a:pt x="3441898" y="57142"/>
                </a:lnTo>
                <a:lnTo>
                  <a:pt x="3463328" y="56997"/>
                </a:lnTo>
                <a:lnTo>
                  <a:pt x="3463137" y="28422"/>
                </a:lnTo>
                <a:lnTo>
                  <a:pt x="3441703" y="28422"/>
                </a:lnTo>
                <a:lnTo>
                  <a:pt x="3441509" y="0"/>
                </a:lnTo>
                <a:lnTo>
                  <a:pt x="3499336" y="28422"/>
                </a:lnTo>
                <a:lnTo>
                  <a:pt x="3463137" y="28422"/>
                </a:lnTo>
                <a:lnTo>
                  <a:pt x="3499630" y="28567"/>
                </a:lnTo>
                <a:lnTo>
                  <a:pt x="3527526" y="42278"/>
                </a:lnTo>
                <a:lnTo>
                  <a:pt x="3442093" y="85725"/>
                </a:lnTo>
                <a:close/>
              </a:path>
              <a:path w="3528060" h="85725">
                <a:moveTo>
                  <a:pt x="3441898" y="57142"/>
                </a:moveTo>
                <a:lnTo>
                  <a:pt x="3441704" y="28567"/>
                </a:lnTo>
                <a:lnTo>
                  <a:pt x="3463137" y="28422"/>
                </a:lnTo>
                <a:lnTo>
                  <a:pt x="3463328" y="56997"/>
                </a:lnTo>
                <a:lnTo>
                  <a:pt x="3441898" y="57142"/>
                </a:lnTo>
                <a:close/>
              </a:path>
              <a:path w="3528060" h="85725">
                <a:moveTo>
                  <a:pt x="203" y="80378"/>
                </a:moveTo>
                <a:lnTo>
                  <a:pt x="0" y="51803"/>
                </a:lnTo>
                <a:lnTo>
                  <a:pt x="3441704" y="28567"/>
                </a:lnTo>
                <a:lnTo>
                  <a:pt x="3441898" y="57142"/>
                </a:lnTo>
                <a:lnTo>
                  <a:pt x="203" y="8037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43643" y="5044947"/>
            <a:ext cx="2308225" cy="772795"/>
          </a:xfrm>
          <a:custGeom>
            <a:avLst/>
            <a:gdLst/>
            <a:ahLst/>
            <a:cxnLst/>
            <a:rect l="l" t="t" r="r" b="b"/>
            <a:pathLst>
              <a:path w="2308225" h="772795">
                <a:moveTo>
                  <a:pt x="2221892" y="27191"/>
                </a:moveTo>
                <a:lnTo>
                  <a:pt x="2213102" y="0"/>
                </a:lnTo>
                <a:lnTo>
                  <a:pt x="2307856" y="14414"/>
                </a:lnTo>
                <a:lnTo>
                  <a:pt x="2301557" y="20599"/>
                </a:lnTo>
                <a:lnTo>
                  <a:pt x="2242286" y="20599"/>
                </a:lnTo>
                <a:lnTo>
                  <a:pt x="2221892" y="27191"/>
                </a:lnTo>
                <a:close/>
              </a:path>
              <a:path w="2308225" h="772795">
                <a:moveTo>
                  <a:pt x="2230681" y="54381"/>
                </a:moveTo>
                <a:lnTo>
                  <a:pt x="2221892" y="27191"/>
                </a:lnTo>
                <a:lnTo>
                  <a:pt x="2242286" y="20599"/>
                </a:lnTo>
                <a:lnTo>
                  <a:pt x="2251075" y="47790"/>
                </a:lnTo>
                <a:lnTo>
                  <a:pt x="2230681" y="54381"/>
                </a:lnTo>
                <a:close/>
              </a:path>
              <a:path w="2308225" h="772795">
                <a:moveTo>
                  <a:pt x="2239467" y="81559"/>
                </a:moveTo>
                <a:lnTo>
                  <a:pt x="2230681" y="54381"/>
                </a:lnTo>
                <a:lnTo>
                  <a:pt x="2251075" y="47790"/>
                </a:lnTo>
                <a:lnTo>
                  <a:pt x="2242286" y="20599"/>
                </a:lnTo>
                <a:lnTo>
                  <a:pt x="2301557" y="20599"/>
                </a:lnTo>
                <a:lnTo>
                  <a:pt x="2239467" y="81559"/>
                </a:lnTo>
                <a:close/>
              </a:path>
              <a:path w="2308225" h="772795">
                <a:moveTo>
                  <a:pt x="8788" y="772540"/>
                </a:moveTo>
                <a:lnTo>
                  <a:pt x="0" y="745363"/>
                </a:lnTo>
                <a:lnTo>
                  <a:pt x="2221892" y="27191"/>
                </a:lnTo>
                <a:lnTo>
                  <a:pt x="2230681" y="54381"/>
                </a:lnTo>
                <a:lnTo>
                  <a:pt x="8788" y="7725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6900" y="1212850"/>
            <a:ext cx="7937500" cy="0"/>
          </a:xfrm>
          <a:custGeom>
            <a:avLst/>
            <a:gdLst/>
            <a:ahLst/>
            <a:cxnLst/>
            <a:rect l="l" t="t" r="r" b="b"/>
            <a:pathLst>
              <a:path w="7937500">
                <a:moveTo>
                  <a:pt x="0" y="0"/>
                </a:moveTo>
                <a:lnTo>
                  <a:pt x="7937500" y="0"/>
                </a:lnTo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6900" y="1219200"/>
            <a:ext cx="19050" cy="12700"/>
          </a:xfrm>
          <a:custGeom>
            <a:avLst/>
            <a:gdLst/>
            <a:ahLst/>
            <a:cxnLst/>
            <a:rect l="l" t="t" r="r" b="b"/>
            <a:pathLst>
              <a:path w="19050" h="12700">
                <a:moveTo>
                  <a:pt x="0" y="0"/>
                </a:moveTo>
                <a:lnTo>
                  <a:pt x="19050" y="0"/>
                </a:lnTo>
                <a:lnTo>
                  <a:pt x="1905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9600" y="1231900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254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300" y="1225550"/>
            <a:ext cx="7912100" cy="0"/>
          </a:xfrm>
          <a:custGeom>
            <a:avLst/>
            <a:gdLst/>
            <a:ahLst/>
            <a:cxnLst/>
            <a:rect l="l" t="t" r="r" b="b"/>
            <a:pathLst>
              <a:path w="7912100">
                <a:moveTo>
                  <a:pt x="0" y="0"/>
                </a:moveTo>
                <a:lnTo>
                  <a:pt x="7912100" y="0"/>
                </a:lnTo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81200" y="3962400"/>
            <a:ext cx="6511925" cy="0"/>
          </a:xfrm>
          <a:custGeom>
            <a:avLst/>
            <a:gdLst/>
            <a:ahLst/>
            <a:cxnLst/>
            <a:rect l="l" t="t" r="r" b="b"/>
            <a:pathLst>
              <a:path w="6511925">
                <a:moveTo>
                  <a:pt x="0" y="0"/>
                </a:moveTo>
                <a:lnTo>
                  <a:pt x="6511925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704313" y="1232928"/>
            <a:ext cx="113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Impact" panose="020B0806030902050204"/>
                <a:cs typeface="Impact" panose="020B0806030902050204"/>
              </a:rPr>
              <a:t>1</a:t>
            </a:r>
            <a:endParaRPr sz="18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7406" y="2475941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Impact" panose="020B0806030902050204"/>
                <a:cs typeface="Impact" panose="020B0806030902050204"/>
              </a:rPr>
              <a:t>2</a:t>
            </a:r>
            <a:endParaRPr sz="18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73619" y="4425391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Impact" panose="020B0806030902050204"/>
                <a:cs typeface="Impact" panose="020B0806030902050204"/>
              </a:rPr>
              <a:t>3</a:t>
            </a:r>
            <a:endParaRPr sz="18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2469" y="5354802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Impact" panose="020B0806030902050204"/>
                <a:cs typeface="Impact" panose="020B0806030902050204"/>
              </a:rPr>
              <a:t>4</a:t>
            </a:r>
            <a:endParaRPr sz="18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0512" y="991552"/>
            <a:ext cx="2502700" cy="48469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52157" y="1270960"/>
            <a:ext cx="6379845" cy="231648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600" b="1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信息采集子系统</a:t>
            </a:r>
            <a:r>
              <a:rPr sz="1600" b="1" spc="-5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（3</a:t>
            </a:r>
            <a:r>
              <a:rPr sz="1600" b="1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分钟内</a:t>
            </a:r>
            <a:r>
              <a:rPr sz="1600" b="1" spc="-5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）</a:t>
            </a:r>
            <a:endParaRPr sz="1600">
              <a:latin typeface="微软雅黑" charset="-122"/>
              <a:cs typeface="微软雅黑" charset="-122"/>
            </a:endParaRPr>
          </a:p>
          <a:p>
            <a:pPr marL="265430" marR="73025" indent="-252730">
              <a:lnSpc>
                <a:spcPct val="150000"/>
              </a:lnSpc>
              <a:spcBef>
                <a:spcPts val="25"/>
              </a:spcBef>
              <a:buFont typeface="Wingdings" panose="05000000000000000000"/>
              <a:buChar char=""/>
              <a:tabLst>
                <a:tab pos="2654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发现的</a:t>
            </a:r>
            <a:r>
              <a:rPr sz="1400" spc="-40" dirty="0">
                <a:latin typeface="微软雅黑" charset="-122"/>
                <a:cs typeface="微软雅黑" charset="-122"/>
              </a:rPr>
              <a:t>BT</a:t>
            </a:r>
            <a:r>
              <a:rPr sz="1400" dirty="0">
                <a:latin typeface="微软雅黑" charset="-122"/>
                <a:cs typeface="微软雅黑" charset="-122"/>
              </a:rPr>
              <a:t>共享节点数量</a:t>
            </a:r>
            <a:r>
              <a:rPr sz="1400" spc="5" dirty="0">
                <a:latin typeface="微软雅黑" charset="-122"/>
                <a:cs typeface="微软雅黑" charset="-122"/>
              </a:rPr>
              <a:t>比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spc="-25" dirty="0">
                <a:latin typeface="微软雅黑" charset="-122"/>
                <a:cs typeface="微软雅黑" charset="-122"/>
              </a:rPr>
              <a:t>uTorrent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2.0</a:t>
            </a:r>
            <a:r>
              <a:rPr sz="1400" spc="-10" dirty="0">
                <a:latin typeface="微软雅黑" charset="-122"/>
                <a:cs typeface="微软雅黑" charset="-122"/>
              </a:rPr>
              <a:t> </a:t>
            </a:r>
            <a:r>
              <a:rPr sz="1400" spc="5" dirty="0">
                <a:latin typeface="微软雅黑" charset="-122"/>
                <a:cs typeface="微软雅黑" charset="-122"/>
              </a:rPr>
              <a:t>多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30%；</a:t>
            </a:r>
            <a:r>
              <a:rPr sz="1400" dirty="0">
                <a:latin typeface="微软雅黑" charset="-122"/>
                <a:cs typeface="微软雅黑" charset="-122"/>
              </a:rPr>
              <a:t>对于热门种子</a:t>
            </a:r>
            <a:r>
              <a:rPr sz="1400" spc="-5" dirty="0">
                <a:latin typeface="微软雅黑" charset="-122"/>
                <a:cs typeface="微软雅黑" charset="-122"/>
              </a:rPr>
              <a:t>，P2P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dirty="0">
                <a:latin typeface="微软雅黑" charset="-122"/>
                <a:cs typeface="微软雅黑" charset="-122"/>
              </a:rPr>
              <a:t>信息</a:t>
            </a:r>
            <a:r>
              <a:rPr sz="1400" spc="5" dirty="0">
                <a:latin typeface="微软雅黑" charset="-122"/>
                <a:cs typeface="微软雅黑" charset="-122"/>
              </a:rPr>
              <a:t>采 </a:t>
            </a:r>
            <a:r>
              <a:rPr sz="1400" dirty="0">
                <a:latin typeface="微软雅黑" charset="-122"/>
                <a:cs typeface="微软雅黑" charset="-122"/>
              </a:rPr>
              <a:t>集子系统的获取速度可以达</a:t>
            </a:r>
            <a:r>
              <a:rPr sz="1400" spc="5" dirty="0">
                <a:latin typeface="微软雅黑" charset="-122"/>
                <a:cs typeface="微软雅黑" charset="-122"/>
              </a:rPr>
              <a:t>到</a:t>
            </a:r>
            <a:r>
              <a:rPr sz="1400" spc="-10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1000 </a:t>
            </a:r>
            <a:r>
              <a:rPr sz="1400" dirty="0">
                <a:latin typeface="微软雅黑" charset="-122"/>
                <a:cs typeface="微软雅黑" charset="-122"/>
              </a:rPr>
              <a:t>个节点</a:t>
            </a:r>
            <a:r>
              <a:rPr sz="1400" spc="-5" dirty="0">
                <a:latin typeface="微软雅黑" charset="-122"/>
                <a:cs typeface="微软雅黑" charset="-122"/>
              </a:rPr>
              <a:t>/</a:t>
            </a:r>
            <a:r>
              <a:rPr sz="1400" dirty="0">
                <a:latin typeface="微软雅黑" charset="-122"/>
                <a:cs typeface="微软雅黑" charset="-122"/>
              </a:rPr>
              <a:t>分</a:t>
            </a:r>
            <a:r>
              <a:rPr sz="1400" spc="5" dirty="0">
                <a:latin typeface="微软雅黑" charset="-122"/>
                <a:cs typeface="微软雅黑" charset="-122"/>
              </a:rPr>
              <a:t>钟</a:t>
            </a:r>
            <a:endParaRPr sz="1400">
              <a:latin typeface="微软雅黑" charset="-122"/>
              <a:cs typeface="微软雅黑" charset="-122"/>
            </a:endParaRPr>
          </a:p>
          <a:p>
            <a:pPr marL="265430" marR="5080" indent="-252730">
              <a:lnSpc>
                <a:spcPct val="150000"/>
              </a:lnSpc>
              <a:buFont typeface="Wingdings" panose="05000000000000000000"/>
              <a:buChar char=""/>
              <a:tabLst>
                <a:tab pos="2654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发现的文件数量</a:t>
            </a:r>
            <a:r>
              <a:rPr sz="1400" spc="5" dirty="0">
                <a:latin typeface="微软雅黑" charset="-122"/>
                <a:cs typeface="微软雅黑" charset="-122"/>
              </a:rPr>
              <a:t>比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dirty="0">
                <a:latin typeface="微软雅黑" charset="-122"/>
                <a:cs typeface="微软雅黑" charset="-122"/>
              </a:rPr>
              <a:t>eMule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5.0a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spc="5" dirty="0">
                <a:latin typeface="微软雅黑" charset="-122"/>
                <a:cs typeface="微软雅黑" charset="-122"/>
              </a:rPr>
              <a:t>多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30%；</a:t>
            </a:r>
            <a:r>
              <a:rPr sz="1400" dirty="0">
                <a:latin typeface="微软雅黑" charset="-122"/>
                <a:cs typeface="微软雅黑" charset="-122"/>
              </a:rPr>
              <a:t>对于热门关键词</a:t>
            </a:r>
            <a:r>
              <a:rPr sz="1400" spc="-5" dirty="0">
                <a:latin typeface="微软雅黑" charset="-122"/>
                <a:cs typeface="微软雅黑" charset="-122"/>
              </a:rPr>
              <a:t>，P2P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dirty="0">
                <a:latin typeface="微软雅黑" charset="-122"/>
                <a:cs typeface="微软雅黑" charset="-122"/>
              </a:rPr>
              <a:t>信息采集子</a:t>
            </a:r>
            <a:r>
              <a:rPr sz="1400" spc="5" dirty="0">
                <a:latin typeface="微软雅黑" charset="-122"/>
                <a:cs typeface="微软雅黑" charset="-122"/>
              </a:rPr>
              <a:t>系 </a:t>
            </a:r>
            <a:r>
              <a:rPr sz="1400" dirty="0">
                <a:latin typeface="微软雅黑" charset="-122"/>
                <a:cs typeface="微软雅黑" charset="-122"/>
              </a:rPr>
              <a:t>统的获取速度可以达</a:t>
            </a:r>
            <a:r>
              <a:rPr sz="1400" spc="5" dirty="0">
                <a:latin typeface="微软雅黑" charset="-122"/>
                <a:cs typeface="微软雅黑" charset="-122"/>
              </a:rPr>
              <a:t>到</a:t>
            </a:r>
            <a:r>
              <a:rPr sz="1400" spc="-10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1000 </a:t>
            </a:r>
            <a:r>
              <a:rPr sz="1400" dirty="0">
                <a:latin typeface="微软雅黑" charset="-122"/>
                <a:cs typeface="微软雅黑" charset="-122"/>
              </a:rPr>
              <a:t>个文件</a:t>
            </a:r>
            <a:r>
              <a:rPr sz="1400" spc="-5" dirty="0">
                <a:latin typeface="微软雅黑" charset="-122"/>
                <a:cs typeface="微软雅黑" charset="-122"/>
              </a:rPr>
              <a:t>/</a:t>
            </a:r>
            <a:r>
              <a:rPr sz="1400" spc="5" dirty="0">
                <a:latin typeface="微软雅黑" charset="-122"/>
                <a:cs typeface="微软雅黑" charset="-122"/>
              </a:rPr>
              <a:t>秒</a:t>
            </a:r>
            <a:endParaRPr sz="1400">
              <a:latin typeface="微软雅黑" charset="-122"/>
              <a:cs typeface="微软雅黑" charset="-122"/>
            </a:endParaRPr>
          </a:p>
          <a:p>
            <a:pPr marL="265430" marR="5080" indent="-252730">
              <a:lnSpc>
                <a:spcPct val="150000"/>
              </a:lnSpc>
              <a:buFont typeface="Wingdings" panose="05000000000000000000"/>
              <a:buChar char=""/>
              <a:tabLst>
                <a:tab pos="2654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发现的共享节点数量</a:t>
            </a:r>
            <a:r>
              <a:rPr sz="1400" spc="5" dirty="0">
                <a:latin typeface="微软雅黑" charset="-122"/>
                <a:cs typeface="微软雅黑" charset="-122"/>
              </a:rPr>
              <a:t>比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dirty="0">
                <a:latin typeface="微软雅黑" charset="-122"/>
                <a:cs typeface="微软雅黑" charset="-122"/>
              </a:rPr>
              <a:t>eMule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5.0a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spc="5" dirty="0">
                <a:latin typeface="微软雅黑" charset="-122"/>
                <a:cs typeface="微软雅黑" charset="-122"/>
              </a:rPr>
              <a:t>多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30%；</a:t>
            </a:r>
            <a:r>
              <a:rPr sz="1400" dirty="0">
                <a:latin typeface="微软雅黑" charset="-122"/>
                <a:cs typeface="微软雅黑" charset="-122"/>
              </a:rPr>
              <a:t>对于热门文件</a:t>
            </a:r>
            <a:r>
              <a:rPr sz="1400" spc="-5" dirty="0">
                <a:latin typeface="微软雅黑" charset="-122"/>
                <a:cs typeface="微软雅黑" charset="-122"/>
              </a:rPr>
              <a:t>，P2P</a:t>
            </a:r>
            <a:r>
              <a:rPr sz="1400" spc="-15" dirty="0">
                <a:latin typeface="微软雅黑" charset="-122"/>
                <a:cs typeface="微软雅黑" charset="-122"/>
              </a:rPr>
              <a:t> </a:t>
            </a:r>
            <a:r>
              <a:rPr sz="1400" dirty="0">
                <a:latin typeface="微软雅黑" charset="-122"/>
                <a:cs typeface="微软雅黑" charset="-122"/>
              </a:rPr>
              <a:t>信息采集</a:t>
            </a:r>
            <a:r>
              <a:rPr sz="1400" spc="5" dirty="0">
                <a:latin typeface="微软雅黑" charset="-122"/>
                <a:cs typeface="微软雅黑" charset="-122"/>
              </a:rPr>
              <a:t>子 </a:t>
            </a:r>
            <a:r>
              <a:rPr sz="1400" dirty="0">
                <a:latin typeface="微软雅黑" charset="-122"/>
                <a:cs typeface="微软雅黑" charset="-122"/>
              </a:rPr>
              <a:t>系统的获取速度可以达</a:t>
            </a:r>
            <a:r>
              <a:rPr sz="1400" spc="5" dirty="0">
                <a:latin typeface="微软雅黑" charset="-122"/>
                <a:cs typeface="微软雅黑" charset="-122"/>
              </a:rPr>
              <a:t>到</a:t>
            </a:r>
            <a:r>
              <a:rPr sz="1400" spc="-10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300 </a:t>
            </a:r>
            <a:r>
              <a:rPr sz="1400" dirty="0">
                <a:latin typeface="微软雅黑" charset="-122"/>
                <a:cs typeface="微软雅黑" charset="-122"/>
              </a:rPr>
              <a:t>个节点</a:t>
            </a:r>
            <a:r>
              <a:rPr sz="1400" spc="-5" dirty="0">
                <a:latin typeface="微软雅黑" charset="-122"/>
                <a:cs typeface="微软雅黑" charset="-122"/>
              </a:rPr>
              <a:t>/</a:t>
            </a:r>
            <a:r>
              <a:rPr sz="1400" spc="5" dirty="0">
                <a:latin typeface="微软雅黑" charset="-122"/>
                <a:cs typeface="微软雅黑" charset="-122"/>
              </a:rPr>
              <a:t>秒</a:t>
            </a:r>
            <a:endParaRPr sz="1400">
              <a:latin typeface="微软雅黑" charset="-122"/>
              <a:cs typeface="微软雅黑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9317" y="3480434"/>
            <a:ext cx="484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EF"/>
                </a:solidFill>
                <a:latin typeface="Impact" panose="020B0806030902050204"/>
                <a:cs typeface="Impact" panose="020B0806030902050204"/>
              </a:rPr>
              <a:t>P2P</a:t>
            </a:r>
            <a:endParaRPr sz="2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2157" y="3917323"/>
            <a:ext cx="6325235" cy="1036319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600" b="1" spc="-5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P2P </a:t>
            </a:r>
            <a:r>
              <a:rPr sz="1600" b="1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流量分类子系</a:t>
            </a:r>
            <a:r>
              <a:rPr sz="1600" b="1" spc="-5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统</a:t>
            </a:r>
            <a:endParaRPr sz="1600">
              <a:latin typeface="微软雅黑" charset="-122"/>
              <a:cs typeface="微软雅黑" charset="-122"/>
            </a:endParaRPr>
          </a:p>
          <a:p>
            <a:pPr marL="265430" indent="-252730">
              <a:lnSpc>
                <a:spcPct val="100000"/>
              </a:lnSpc>
              <a:spcBef>
                <a:spcPts val="865"/>
              </a:spcBef>
              <a:buFont typeface="Wingdings" panose="05000000000000000000"/>
              <a:buChar char=""/>
              <a:tabLst>
                <a:tab pos="2654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准确性优</a:t>
            </a:r>
            <a:r>
              <a:rPr sz="1400" spc="5" dirty="0">
                <a:latin typeface="微软雅黑" charset="-122"/>
                <a:cs typeface="微软雅黑" charset="-122"/>
              </a:rPr>
              <a:t>于</a:t>
            </a:r>
            <a:r>
              <a:rPr sz="1400" spc="-10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C4.5 </a:t>
            </a:r>
            <a:r>
              <a:rPr sz="1400" spc="5" dirty="0">
                <a:latin typeface="微软雅黑" charset="-122"/>
                <a:cs typeface="微软雅黑" charset="-122"/>
              </a:rPr>
              <a:t>和</a:t>
            </a:r>
            <a:r>
              <a:rPr sz="1400" spc="-10" dirty="0">
                <a:latin typeface="微软雅黑" charset="-122"/>
                <a:cs typeface="微软雅黑" charset="-122"/>
              </a:rPr>
              <a:t> </a:t>
            </a:r>
            <a:r>
              <a:rPr sz="1400" dirty="0">
                <a:latin typeface="微软雅黑" charset="-122"/>
                <a:cs typeface="微软雅黑" charset="-122"/>
              </a:rPr>
              <a:t>NBK</a:t>
            </a:r>
            <a:r>
              <a:rPr sz="1400" spc="-5" dirty="0">
                <a:latin typeface="微软雅黑" charset="-122"/>
                <a:cs typeface="微软雅黑" charset="-122"/>
              </a:rPr>
              <a:t> </a:t>
            </a:r>
            <a:r>
              <a:rPr sz="1400" dirty="0">
                <a:latin typeface="微软雅黑" charset="-122"/>
                <a:cs typeface="微软雅黑" charset="-122"/>
              </a:rPr>
              <a:t>算法，最高可以提</a:t>
            </a:r>
            <a:r>
              <a:rPr sz="1400" spc="5" dirty="0">
                <a:latin typeface="微软雅黑" charset="-122"/>
                <a:cs typeface="微软雅黑" charset="-122"/>
              </a:rPr>
              <a:t>高</a:t>
            </a:r>
            <a:r>
              <a:rPr sz="1400" spc="-5" dirty="0">
                <a:latin typeface="微软雅黑" charset="-122"/>
                <a:cs typeface="微软雅黑" charset="-122"/>
              </a:rPr>
              <a:t> </a:t>
            </a:r>
            <a:r>
              <a:rPr sz="1400" dirty="0">
                <a:latin typeface="微软雅黑" charset="-122"/>
                <a:cs typeface="微软雅黑" charset="-122"/>
              </a:rPr>
              <a:t>16%</a:t>
            </a:r>
            <a:endParaRPr sz="1400">
              <a:latin typeface="微软雅黑" charset="-122"/>
              <a:cs typeface="微软雅黑" charset="-122"/>
            </a:endParaRPr>
          </a:p>
          <a:p>
            <a:pPr marL="265430" indent="-252730">
              <a:lnSpc>
                <a:spcPct val="100000"/>
              </a:lnSpc>
              <a:spcBef>
                <a:spcPts val="840"/>
              </a:spcBef>
              <a:buFont typeface="Wingdings" panose="05000000000000000000"/>
              <a:buChar char=""/>
              <a:tabLst>
                <a:tab pos="265430" algn="l"/>
              </a:tabLst>
            </a:pPr>
            <a:r>
              <a:rPr sz="1400" dirty="0">
                <a:latin typeface="微软雅黑" charset="-122"/>
                <a:cs typeface="微软雅黑" charset="-122"/>
              </a:rPr>
              <a:t>对训练数据的训练时间不超</a:t>
            </a:r>
            <a:r>
              <a:rPr sz="1400" spc="5" dirty="0">
                <a:latin typeface="微软雅黑" charset="-122"/>
                <a:cs typeface="微软雅黑" charset="-122"/>
              </a:rPr>
              <a:t>过</a:t>
            </a:r>
            <a:r>
              <a:rPr sz="1400" spc="-25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0.6</a:t>
            </a:r>
            <a:r>
              <a:rPr sz="1400" spc="-25" dirty="0">
                <a:latin typeface="微软雅黑" charset="-122"/>
                <a:cs typeface="微软雅黑" charset="-122"/>
              </a:rPr>
              <a:t> </a:t>
            </a:r>
            <a:r>
              <a:rPr sz="1400" dirty="0">
                <a:latin typeface="微软雅黑" charset="-122"/>
                <a:cs typeface="微软雅黑" charset="-122"/>
              </a:rPr>
              <a:t>秒，对测试数据的测试时间均不超</a:t>
            </a:r>
            <a:r>
              <a:rPr sz="1400" spc="5" dirty="0">
                <a:latin typeface="微软雅黑" charset="-122"/>
                <a:cs typeface="微软雅黑" charset="-122"/>
              </a:rPr>
              <a:t>过</a:t>
            </a:r>
            <a:r>
              <a:rPr sz="1400" spc="-20" dirty="0">
                <a:latin typeface="微软雅黑" charset="-122"/>
                <a:cs typeface="微软雅黑" charset="-122"/>
              </a:rPr>
              <a:t> </a:t>
            </a:r>
            <a:r>
              <a:rPr sz="1400" spc="-5" dirty="0">
                <a:latin typeface="微软雅黑" charset="-122"/>
                <a:cs typeface="微软雅黑" charset="-122"/>
              </a:rPr>
              <a:t>0.1</a:t>
            </a:r>
            <a:r>
              <a:rPr sz="1400" spc="-25" dirty="0">
                <a:latin typeface="微软雅黑" charset="-122"/>
                <a:cs typeface="微软雅黑" charset="-122"/>
              </a:rPr>
              <a:t> </a:t>
            </a:r>
            <a:r>
              <a:rPr sz="1400" spc="5" dirty="0">
                <a:latin typeface="微软雅黑" charset="-122"/>
                <a:cs typeface="微软雅黑" charset="-122"/>
              </a:rPr>
              <a:t>秒</a:t>
            </a:r>
            <a:endParaRPr sz="1400">
              <a:latin typeface="微软雅黑" charset="-122"/>
              <a:cs typeface="微软雅黑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2157" y="5150810"/>
            <a:ext cx="6052820" cy="1036319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600" b="1" spc="-5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P2P</a:t>
            </a:r>
            <a:r>
              <a:rPr sz="1600" b="1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内容管理子系</a:t>
            </a:r>
            <a:r>
              <a:rPr sz="1600" b="1" spc="-5" dirty="0">
                <a:solidFill>
                  <a:srgbClr val="00AFEF"/>
                </a:solidFill>
                <a:latin typeface="微软雅黑" charset="-122"/>
                <a:cs typeface="微软雅黑" charset="-122"/>
              </a:rPr>
              <a:t>统</a:t>
            </a:r>
            <a:endParaRPr sz="1600">
              <a:latin typeface="微软雅黑" charset="-122"/>
              <a:cs typeface="微软雅黑" charset="-122"/>
            </a:endParaRPr>
          </a:p>
          <a:p>
            <a:pPr marL="265430" marR="5080" indent="-252730">
              <a:lnSpc>
                <a:spcPct val="150000"/>
              </a:lnSpc>
              <a:spcBef>
                <a:spcPts val="25"/>
              </a:spcBef>
              <a:buFont typeface="Wingdings" panose="05000000000000000000"/>
              <a:buChar char=""/>
              <a:tabLst>
                <a:tab pos="265430" algn="l"/>
              </a:tabLst>
            </a:pPr>
            <a:r>
              <a:rPr sz="1400" spc="5" dirty="0">
                <a:latin typeface="微软雅黑" charset="-122"/>
                <a:cs typeface="微软雅黑" charset="-122"/>
              </a:rPr>
              <a:t>使</a:t>
            </a:r>
            <a:r>
              <a:rPr sz="1400" spc="-5" dirty="0">
                <a:latin typeface="微软雅黑" charset="-122"/>
                <a:cs typeface="微软雅黑" charset="-122"/>
              </a:rPr>
              <a:t> </a:t>
            </a:r>
            <a:r>
              <a:rPr sz="1400" spc="-25" dirty="0">
                <a:latin typeface="微软雅黑" charset="-122"/>
                <a:cs typeface="微软雅黑" charset="-122"/>
              </a:rPr>
              <a:t>uTorrent</a:t>
            </a:r>
            <a:r>
              <a:rPr sz="1400" spc="-5" dirty="0">
                <a:latin typeface="微软雅黑" charset="-122"/>
                <a:cs typeface="微软雅黑" charset="-122"/>
              </a:rPr>
              <a:t> 2.0 </a:t>
            </a:r>
            <a:r>
              <a:rPr sz="1400" dirty="0">
                <a:latin typeface="微软雅黑" charset="-122"/>
                <a:cs typeface="微软雅黑" charset="-122"/>
              </a:rPr>
              <a:t>、</a:t>
            </a:r>
            <a:r>
              <a:rPr sz="1400" spc="-20" dirty="0">
                <a:latin typeface="微软雅黑" charset="-122"/>
                <a:cs typeface="微软雅黑" charset="-122"/>
              </a:rPr>
              <a:t>Vuze</a:t>
            </a:r>
            <a:r>
              <a:rPr sz="1400" spc="-5" dirty="0">
                <a:latin typeface="微软雅黑" charset="-122"/>
                <a:cs typeface="微软雅黑" charset="-122"/>
              </a:rPr>
              <a:t> 6.1.2 </a:t>
            </a:r>
            <a:r>
              <a:rPr sz="1400" dirty="0">
                <a:latin typeface="微软雅黑" charset="-122"/>
                <a:cs typeface="微软雅黑" charset="-122"/>
              </a:rPr>
              <a:t>、</a:t>
            </a:r>
            <a:r>
              <a:rPr sz="1400" spc="-5" dirty="0">
                <a:latin typeface="微软雅黑" charset="-122"/>
                <a:cs typeface="微软雅黑" charset="-122"/>
              </a:rPr>
              <a:t>BitSpirit 5.0.0.0</a:t>
            </a:r>
            <a:r>
              <a:rPr sz="1400" dirty="0">
                <a:latin typeface="微软雅黑" charset="-122"/>
                <a:cs typeface="微软雅黑" charset="-122"/>
              </a:rPr>
              <a:t>等客户端下载时间延</a:t>
            </a:r>
            <a:r>
              <a:rPr sz="1400" spc="5" dirty="0">
                <a:latin typeface="微软雅黑" charset="-122"/>
                <a:cs typeface="微软雅黑" charset="-122"/>
              </a:rPr>
              <a:t>迟</a:t>
            </a:r>
            <a:r>
              <a:rPr sz="1400" spc="-5" dirty="0">
                <a:latin typeface="微软雅黑" charset="-122"/>
                <a:cs typeface="微软雅黑" charset="-122"/>
              </a:rPr>
              <a:t> </a:t>
            </a:r>
            <a:r>
              <a:rPr sz="1400" dirty="0">
                <a:latin typeface="微软雅黑" charset="-122"/>
                <a:cs typeface="微软雅黑" charset="-122"/>
              </a:rPr>
              <a:t>8  倍以上，甚至无法下</a:t>
            </a:r>
            <a:r>
              <a:rPr sz="1400" spc="5" dirty="0">
                <a:latin typeface="微软雅黑" charset="-122"/>
                <a:cs typeface="微软雅黑" charset="-122"/>
              </a:rPr>
              <a:t>载</a:t>
            </a:r>
            <a:endParaRPr sz="1400">
              <a:latin typeface="微软雅黑" charset="-122"/>
              <a:cs typeface="微软雅黑" charset="-122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97205" y="483870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7E7E7E"/>
                </a:solidFill>
                <a:latin typeface="微软雅黑" charset="-122"/>
                <a:cs typeface="微软雅黑" charset="-122"/>
              </a:rPr>
              <a:t>主要技术指标</a:t>
            </a:r>
            <a:endParaRPr sz="2400">
              <a:latin typeface="微软雅黑" charset="-122"/>
              <a:cs typeface="微软雅黑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Rot="1"/>
          </p:cNvSpPr>
          <p:nvPr/>
        </p:nvSpPr>
        <p:spPr>
          <a:xfrm>
            <a:off x="539750" y="1700213"/>
            <a:ext cx="77724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7200" dirty="0">
                <a:latin typeface="Arial" panose="020B0604020202090204" pitchFamily="34" charset="0"/>
                <a:ea typeface="隶书" panose="02010509060101010101" pitchFamily="49" charset="-122"/>
              </a:rPr>
              <a:t>信息内容安全</a:t>
            </a:r>
            <a:endParaRPr lang="zh-CN" altLang="en-US" sz="7200" dirty="0">
              <a:latin typeface="Arial" panose="020B0604020202090204" pitchFamily="34" charset="0"/>
              <a:ea typeface="隶书" panose="02010509060101010101" pitchFamily="49" charset="-122"/>
            </a:endParaRPr>
          </a:p>
        </p:txBody>
      </p:sp>
      <p:sp>
        <p:nvSpPr>
          <p:cNvPr id="18434" name="Rectangle 8"/>
          <p:cNvSpPr>
            <a:spLocks noRot="1"/>
          </p:cNvSpPr>
          <p:nvPr/>
        </p:nvSpPr>
        <p:spPr>
          <a:xfrm>
            <a:off x="755650" y="3644900"/>
            <a:ext cx="77724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3200" dirty="0">
                <a:latin typeface="Arial" panose="020B0604020202090204" pitchFamily="34" charset="0"/>
                <a:ea typeface="隶书" panose="02010509060101010101" pitchFamily="49" charset="-122"/>
              </a:rPr>
              <a:t>第五章</a:t>
            </a:r>
            <a:r>
              <a:rPr lang="en-US" altLang="zh-CN" sz="3200" dirty="0">
                <a:latin typeface="Arial" panose="020B0604020202090204" pitchFamily="34" charset="0"/>
                <a:ea typeface="隶书" panose="02010509060101010101" pitchFamily="49" charset="-122"/>
              </a:rPr>
              <a:t>  </a:t>
            </a:r>
            <a:r>
              <a:rPr lang="zh-CN" altLang="en-US" sz="3200" dirty="0">
                <a:latin typeface="Arial" panose="020B0604020202090204" pitchFamily="34" charset="0"/>
                <a:ea typeface="隶书" panose="02010509060101010101" pitchFamily="49" charset="-122"/>
              </a:rPr>
              <a:t>信息内容安全管理（二）</a:t>
            </a:r>
            <a:endParaRPr lang="zh-CN" altLang="en-US" sz="3200" dirty="0">
              <a:latin typeface="Arial" panose="020B060402020209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2"/>
          <p:cNvSpPr>
            <a:spLocks noGrp="1"/>
          </p:cNvSpPr>
          <p:nvPr/>
        </p:nvSpPr>
        <p:spPr>
          <a:xfrm>
            <a:off x="609600" y="1528445"/>
            <a:ext cx="4816475" cy="4419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charset="0"/>
              <a:buChar char="l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charset="0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charset="0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charset="0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Web</a:t>
            </a:r>
            <a:r>
              <a:rPr lang="zh-CN" altLang="en-US" sz="2800" dirty="0"/>
              <a:t>信息安全管理</a:t>
            </a:r>
            <a:endParaRPr lang="zh-CN" altLang="en-US" sz="28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800" dirty="0"/>
              <a:t>2</a:t>
            </a:r>
            <a:r>
              <a:rPr lang="zh-CN" altLang="en-US" sz="2800" dirty="0"/>
              <a:t>、</a:t>
            </a:r>
            <a:r>
              <a:rPr lang="en-US" altLang="zh-CN" sz="2800" dirty="0"/>
              <a:t>P2P</a:t>
            </a:r>
            <a:r>
              <a:rPr lang="zh-CN" altLang="en-US" sz="2800" dirty="0"/>
              <a:t>信息安全管理</a:t>
            </a:r>
            <a:endParaRPr lang="zh-CN" altLang="en-US" sz="28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3</a:t>
            </a:r>
            <a:r>
              <a:rPr lang="zh-CN" altLang="en-US" sz="2800" dirty="0">
                <a:solidFill>
                  <a:srgbClr val="FF0000"/>
                </a:solidFill>
              </a:rPr>
              <a:t>、舆情分析与引导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800" dirty="0"/>
              <a:t>4</a:t>
            </a:r>
            <a:r>
              <a:rPr lang="zh-CN" altLang="en-US" sz="2800" dirty="0"/>
              <a:t>、数据隐私保护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 algn="r">
              <a:buNone/>
            </a:pPr>
            <a:endParaRPr lang="en-US" altLang="zh-CN" sz="2400" dirty="0"/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5843270" y="1786255"/>
            <a:ext cx="2249805" cy="2458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652135" y="4293235"/>
            <a:ext cx="2540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r">
              <a:buNone/>
            </a:pPr>
            <a:r>
              <a:rPr lang="zh-CN" altLang="en-US" sz="2000" dirty="0">
                <a:sym typeface="+mn-ea"/>
              </a:rPr>
              <a:t>陈力丹，《舆论学》</a:t>
            </a:r>
            <a:endParaRPr lang="zh-CN" altLang="en-US" sz="2000" dirty="0"/>
          </a:p>
          <a:p>
            <a:pPr marL="0" indent="0" algn="r">
              <a:buNone/>
            </a:pPr>
            <a:r>
              <a:rPr lang="zh-CN" altLang="en-US" sz="2000" dirty="0">
                <a:sym typeface="+mn-ea"/>
              </a:rPr>
              <a:t>上海交通大学出版社</a:t>
            </a:r>
            <a:r>
              <a:rPr lang="en-US" altLang="zh-CN" sz="2000" dirty="0">
                <a:sym typeface="+mn-ea"/>
              </a:rPr>
              <a:t> </a:t>
            </a:r>
            <a:endParaRPr lang="zh-CN" altLang="en-US" sz="2000"/>
          </a:p>
        </p:txBody>
      </p:sp>
      <p:sp>
        <p:nvSpPr>
          <p:cNvPr id="18434" name="Rectangle 8"/>
          <p:cNvSpPr>
            <a:spLocks noRot="1"/>
          </p:cNvSpPr>
          <p:nvPr/>
        </p:nvSpPr>
        <p:spPr>
          <a:xfrm>
            <a:off x="539750" y="0"/>
            <a:ext cx="77724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3600" dirty="0">
                <a:latin typeface="Arial" panose="020B0604020202090204" pitchFamily="34" charset="0"/>
                <a:ea typeface="隶书" panose="02010509060101010101" pitchFamily="49" charset="-122"/>
              </a:rPr>
              <a:t>信息内容安全管理</a:t>
            </a:r>
            <a:endParaRPr lang="zh-CN" altLang="en-US" sz="3600" dirty="0">
              <a:latin typeface="Arial" panose="020B060402020209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advClick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403860"/>
            <a:ext cx="8293735" cy="54673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2021年度政法网络舆情特征</a:t>
            </a:r>
            <a:r>
              <a:rPr lang="en-US" altLang="zh-CN"/>
              <a:t>: </a:t>
            </a:r>
            <a:r>
              <a:rPr lang="zh-CN" altLang="en-US"/>
              <a:t>热点、过程、分布</a:t>
            </a:r>
            <a:br>
              <a:rPr lang="zh-CN" altLang="en-US"/>
            </a:br>
            <a:r>
              <a:rPr lang="zh-CN" altLang="en-US" sz="1800"/>
              <a:t>http://www.legaldaily.com.cn/index/content/2022-04/07/content_8699979.htm</a:t>
            </a:r>
            <a:endParaRPr lang="zh-CN" altLang="en-US" sz="1800"/>
          </a:p>
        </p:txBody>
      </p:sp>
      <p:pic>
        <p:nvPicPr>
          <p:cNvPr id="108" name="图片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635" y="908685"/>
            <a:ext cx="4331970" cy="317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572000" y="4149090"/>
            <a:ext cx="39541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地域：中东部地区压力不减 西部地区舆情有蔓延之势</a:t>
            </a:r>
            <a:endParaRPr lang="zh-CN" altLang="en-US" sz="1200"/>
          </a:p>
        </p:txBody>
      </p:sp>
      <p:grpSp>
        <p:nvGrpSpPr>
          <p:cNvPr id="9" name="组合 8"/>
          <p:cNvGrpSpPr/>
          <p:nvPr/>
        </p:nvGrpSpPr>
        <p:grpSpPr>
          <a:xfrm>
            <a:off x="467995" y="4253865"/>
            <a:ext cx="4060190" cy="2479380"/>
            <a:chOff x="9885" y="412"/>
            <a:chExt cx="4713" cy="5231"/>
          </a:xfrm>
        </p:grpSpPr>
        <p:pic>
          <p:nvPicPr>
            <p:cNvPr id="109" name="图片 10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885" y="412"/>
              <a:ext cx="4573" cy="472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文本框 4"/>
            <p:cNvSpPr txBox="1"/>
            <p:nvPr/>
          </p:nvSpPr>
          <p:spPr>
            <a:xfrm>
              <a:off x="10035" y="5062"/>
              <a:ext cx="4563" cy="5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/>
                <a:t>系统：公安法院两系统舆情多发 跨系统舆情持续增多</a:t>
              </a:r>
              <a:endParaRPr lang="zh-CN" altLang="en-US" sz="12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71060" y="4523740"/>
            <a:ext cx="4300220" cy="2240805"/>
            <a:chOff x="9988" y="5742"/>
            <a:chExt cx="4366" cy="5070"/>
          </a:xfrm>
        </p:grpSpPr>
        <p:pic>
          <p:nvPicPr>
            <p:cNvPr id="110" name="图片 10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988" y="5742"/>
              <a:ext cx="4366" cy="444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10035" y="10188"/>
              <a:ext cx="4180" cy="6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/>
                <a:t>层级：市县两级承担大部分舆情压力 区县级舆情烈度增大</a:t>
              </a:r>
              <a:endParaRPr lang="zh-CN" altLang="en-US" sz="120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39750" y="840105"/>
            <a:ext cx="5276850" cy="3582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安阳“狗咬老人”事件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当地检察院涉嫌违规退查狗主人诈骗案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南阳两少年杀人未被追究刑事责任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浙江杭州女子取快递被造谣事件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杭州警方通报林某斌事件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河北唐山货车司机自杀事件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湖南长沙货拉拉女乘客坠车死亡事件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上饶涉疫宠物被“无害化处理”事件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北京警方刑拘吴某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航天投资公司董事长打人事件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陕西西安司机猝死车内被贴罚单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西安地铁保安拖拽女乘客事件等</a:t>
            </a:r>
            <a:endParaRPr lang="zh-CN" altLang="en-US" sz="1600"/>
          </a:p>
        </p:txBody>
      </p:sp>
    </p:spTree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05" y="188595"/>
            <a:ext cx="7886700" cy="546735"/>
          </a:xfrm>
        </p:spPr>
        <p:txBody>
          <a:bodyPr>
            <a:normAutofit/>
          </a:bodyPr>
          <a:lstStyle/>
          <a:p>
            <a:r>
              <a:rPr lang="zh-CN" altLang="en-US"/>
              <a:t>2021年度政法网络舆情特征</a:t>
            </a:r>
            <a:endParaRPr lang="zh-CN" altLang="en-US"/>
          </a:p>
        </p:txBody>
      </p:sp>
      <p:pic>
        <p:nvPicPr>
          <p:cNvPr id="108" name="图片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2700020" y="1056640"/>
            <a:ext cx="3594100" cy="317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907030" y="4231640"/>
            <a:ext cx="32988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地域：中东部地区压力不减 西部地区舆情有蔓延之势</a:t>
            </a:r>
            <a:endParaRPr lang="zh-CN" altLang="en-US" sz="1200"/>
          </a:p>
        </p:txBody>
      </p:sp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" y="765175"/>
            <a:ext cx="2870835" cy="2840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81915" y="357314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爆发时长：舆情发酵节奏整体较快 旧案复燃比重升高</a:t>
            </a:r>
            <a:endParaRPr lang="zh-CN" altLang="en-US" sz="1200"/>
          </a:p>
        </p:txBody>
      </p:sp>
      <p:pic>
        <p:nvPicPr>
          <p:cNvPr id="112" name="图片 111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" y="3933190"/>
            <a:ext cx="2865120" cy="25704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81915" y="645287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起因：恶性刑事案件敏感度高 离婚类民事纠纷舆情风险大</a:t>
            </a:r>
            <a:endParaRPr lang="zh-CN" altLang="en-US" sz="1200"/>
          </a:p>
        </p:txBody>
      </p:sp>
      <p:pic>
        <p:nvPicPr>
          <p:cNvPr id="113" name="图片 112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675" y="4673600"/>
            <a:ext cx="3142615" cy="2197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5"/>
          <a:stretch>
            <a:fillRect/>
          </a:stretch>
        </p:blipFill>
        <p:spPr>
          <a:xfrm>
            <a:off x="6197600" y="3326130"/>
            <a:ext cx="3028950" cy="3054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268085" y="6381115"/>
            <a:ext cx="290766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舆情复杂性加剧 政法机关舆情回应率持续处于较高水平</a:t>
            </a:r>
            <a:endParaRPr lang="zh-CN" altLang="en-US" sz="1200"/>
          </a:p>
        </p:txBody>
      </p:sp>
      <p:pic>
        <p:nvPicPr>
          <p:cNvPr id="115" name="图片 114"/>
          <p:cNvPicPr/>
          <p:nvPr/>
        </p:nvPicPr>
        <p:blipFill>
          <a:blip r:embed="rId6"/>
          <a:stretch>
            <a:fillRect/>
          </a:stretch>
        </p:blipFill>
        <p:spPr>
          <a:xfrm>
            <a:off x="6293485" y="0"/>
            <a:ext cx="2880995" cy="2880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6372225" y="2865755"/>
            <a:ext cx="2668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追求回应速度和回应效果相统一 两微平台为舆情应对主要阵地</a:t>
            </a:r>
            <a:endParaRPr lang="zh-CN" altLang="en-US" sz="1200"/>
          </a:p>
        </p:txBody>
      </p:sp>
    </p:spTree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2"/>
          <p:cNvSpPr>
            <a:spLocks noGrp="1"/>
          </p:cNvSpPr>
          <p:nvPr>
            <p:ph idx="4294967295"/>
          </p:nvPr>
        </p:nvSpPr>
        <p:spPr>
          <a:xfrm>
            <a:off x="561975" y="1229995"/>
            <a:ext cx="7725410" cy="2368550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800" b="1" dirty="0"/>
              <a:t>内容安全管理</a:t>
            </a:r>
            <a:endParaRPr lang="en-US" altLang="zh-CN" sz="2800" b="1" dirty="0"/>
          </a:p>
          <a:p>
            <a:pPr lvl="1" eaLnBrk="1" hangingPunct="1"/>
            <a:r>
              <a:rPr lang="zh-CN" altLang="en-US" sz="2400" b="1" dirty="0"/>
              <a:t>信源（发布端检测）、信宿（接收端防护）、通道（旁路监测）</a:t>
            </a:r>
            <a:endParaRPr lang="en-US" altLang="zh-CN" sz="2400" b="1" dirty="0"/>
          </a:p>
          <a:p>
            <a:pPr lvl="1" eaLnBrk="1" hangingPunct="1"/>
            <a:r>
              <a:rPr lang="zh-CN" altLang="en-US" sz="2400" b="1" dirty="0"/>
              <a:t>技术、管理、法律</a:t>
            </a:r>
            <a:endParaRPr lang="en-US" altLang="zh-CN" sz="2400" b="1" dirty="0"/>
          </a:p>
          <a:p>
            <a:pPr lvl="1" eaLnBrk="1" hangingPunct="1"/>
            <a:r>
              <a:rPr lang="zh-CN" altLang="en-US" sz="2400" b="1" dirty="0"/>
              <a:t>成本、范围、有效性、难度</a:t>
            </a:r>
            <a:endParaRPr lang="en-US" altLang="zh-CN" sz="2400" b="1" dirty="0"/>
          </a:p>
          <a:p>
            <a:pPr lvl="1" eaLnBrk="1" hangingPunct="1"/>
            <a:endParaRPr lang="zh-CN" altLang="en-US" sz="2400" b="1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200" dirty="0">
                <a:latin typeface="Arial Black" panose="020B0A04020102020204" charset="0"/>
              </a:rPr>
            </a:fld>
            <a:endParaRPr lang="en-US" altLang="zh-CN" sz="1200" dirty="0">
              <a:latin typeface="Arial Black" panose="020B0A04020102020204" charset="0"/>
            </a:endParaRPr>
          </a:p>
        </p:txBody>
      </p:sp>
      <p:grpSp>
        <p:nvGrpSpPr>
          <p:cNvPr id="22532" name="Group 23"/>
          <p:cNvGrpSpPr/>
          <p:nvPr/>
        </p:nvGrpSpPr>
        <p:grpSpPr>
          <a:xfrm>
            <a:off x="785813" y="3786188"/>
            <a:ext cx="7429500" cy="2138362"/>
            <a:chOff x="521" y="1253"/>
            <a:chExt cx="4423" cy="1270"/>
          </a:xfrm>
        </p:grpSpPr>
        <p:pic>
          <p:nvPicPr>
            <p:cNvPr id="22533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10" y="1570"/>
              <a:ext cx="635" cy="487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2534" name="Group 10"/>
            <p:cNvGrpSpPr/>
            <p:nvPr/>
          </p:nvGrpSpPr>
          <p:grpSpPr>
            <a:xfrm>
              <a:off x="2426" y="1888"/>
              <a:ext cx="908" cy="635"/>
              <a:chOff x="2426" y="1933"/>
              <a:chExt cx="726" cy="580"/>
            </a:xfrm>
          </p:grpSpPr>
          <p:pic>
            <p:nvPicPr>
              <p:cNvPr id="22543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6" y="2069"/>
                <a:ext cx="666" cy="44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2544" name="Rectangle 8"/>
              <p:cNvSpPr/>
              <p:nvPr/>
            </p:nvSpPr>
            <p:spPr>
              <a:xfrm>
                <a:off x="2971" y="2024"/>
                <a:ext cx="181" cy="18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90204" pitchFamily="34" charset="0"/>
                </a:endParaRPr>
              </a:p>
            </p:txBody>
          </p:sp>
          <p:sp>
            <p:nvSpPr>
              <p:cNvPr id="22545" name="Rectangle 9"/>
              <p:cNvSpPr/>
              <p:nvPr/>
            </p:nvSpPr>
            <p:spPr>
              <a:xfrm>
                <a:off x="2699" y="1933"/>
                <a:ext cx="181" cy="18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90204" pitchFamily="34" charset="0"/>
                </a:endParaRPr>
              </a:p>
            </p:txBody>
          </p:sp>
        </p:grpSp>
        <p:pic>
          <p:nvPicPr>
            <p:cNvPr id="22535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" y="1389"/>
              <a:ext cx="522" cy="67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536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" y="1752"/>
              <a:ext cx="635" cy="48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537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2" y="1480"/>
              <a:ext cx="522" cy="67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538" name="Oval 17"/>
            <p:cNvSpPr/>
            <p:nvPr/>
          </p:nvSpPr>
          <p:spPr>
            <a:xfrm>
              <a:off x="521" y="1253"/>
              <a:ext cx="1996" cy="10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90204" pitchFamily="34" charset="0"/>
              </a:endParaRPr>
            </a:p>
          </p:txBody>
        </p:sp>
        <p:sp>
          <p:nvSpPr>
            <p:cNvPr id="22539" name="Line 18"/>
            <p:cNvSpPr/>
            <p:nvPr/>
          </p:nvSpPr>
          <p:spPr>
            <a:xfrm>
              <a:off x="1111" y="1752"/>
              <a:ext cx="4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22540" name="Line 19"/>
            <p:cNvSpPr/>
            <p:nvPr/>
          </p:nvSpPr>
          <p:spPr>
            <a:xfrm>
              <a:off x="2154" y="1933"/>
              <a:ext cx="454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22541" name="Line 20"/>
            <p:cNvSpPr/>
            <p:nvPr/>
          </p:nvSpPr>
          <p:spPr>
            <a:xfrm flipV="1">
              <a:off x="2971" y="1979"/>
              <a:ext cx="589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22542" name="Line 21"/>
            <p:cNvSpPr/>
            <p:nvPr/>
          </p:nvSpPr>
          <p:spPr>
            <a:xfrm>
              <a:off x="4014" y="1888"/>
              <a:ext cx="4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</p:grp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2"/>
          <p:cNvSpPr>
            <a:spLocks noGrp="1"/>
          </p:cNvSpPr>
          <p:nvPr>
            <p:ph idx="4294967295"/>
          </p:nvPr>
        </p:nvSpPr>
        <p:spPr>
          <a:xfrm>
            <a:off x="609600" y="1384935"/>
            <a:ext cx="7924800" cy="4601845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/>
              <a:t>Web</a:t>
            </a:r>
            <a:r>
              <a:rPr lang="zh-CN" altLang="en-US" sz="2800" b="1" dirty="0"/>
              <a:t>内容安全管理</a:t>
            </a:r>
            <a:endParaRPr lang="en-US" altLang="zh-CN" sz="2800" b="1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b="1" dirty="0"/>
              <a:t>信源（发布端检测、行政管理）</a:t>
            </a:r>
            <a:endParaRPr lang="zh-CN" altLang="en-US" sz="2400" b="1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b="1" dirty="0"/>
              <a:t>信宿（接收端防护、绿色上网）</a:t>
            </a:r>
            <a:endParaRPr lang="zh-CN" altLang="en-US" sz="2400" b="1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b="1" dirty="0"/>
              <a:t>通道</a:t>
            </a:r>
            <a:endParaRPr lang="zh-CN" altLang="en-US" sz="2400" b="1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sz="2055" b="1" dirty="0"/>
              <a:t>旁路监测</a:t>
            </a:r>
            <a:r>
              <a:rPr lang="en-US" altLang="zh-CN" sz="2055" b="1" dirty="0"/>
              <a:t>/</a:t>
            </a:r>
            <a:r>
              <a:rPr lang="zh-CN" altLang="en-US" sz="2055" b="1" dirty="0"/>
              <a:t>网关监测</a:t>
            </a:r>
            <a:endParaRPr lang="zh-CN" altLang="en-US" sz="2055" b="1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sz="2055" b="1" dirty="0"/>
              <a:t>串接入网</a:t>
            </a:r>
            <a:r>
              <a:rPr lang="en-US" altLang="zh-CN" sz="2055" b="1" dirty="0"/>
              <a:t>/</a:t>
            </a:r>
            <a:r>
              <a:rPr lang="zh-CN" altLang="en-US" sz="2055" b="1" dirty="0"/>
              <a:t>防火墙</a:t>
            </a:r>
            <a:endParaRPr lang="zh-CN" altLang="en-US" sz="2055" b="1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sz="2055" b="1" dirty="0"/>
              <a:t>静态路由策略：</a:t>
            </a:r>
            <a:r>
              <a:rPr lang="en-US" altLang="zh-CN" sz="2055" b="1" dirty="0"/>
              <a:t>IP</a:t>
            </a:r>
            <a:r>
              <a:rPr lang="zh-CN" altLang="en-US" sz="2055" b="1" dirty="0"/>
              <a:t>级</a:t>
            </a:r>
            <a:endParaRPr lang="zh-CN" altLang="en-US" sz="2055" b="1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sz="2055" b="1" dirty="0"/>
              <a:t>动态路由管理：连接级</a:t>
            </a:r>
            <a:endParaRPr lang="zh-CN" altLang="en-US" sz="2055" b="1" dirty="0"/>
          </a:p>
          <a:p>
            <a:pPr lvl="0" eaLnBrk="1" hangingPunct="1">
              <a:lnSpc>
                <a:spcPct val="90000"/>
              </a:lnSpc>
            </a:pPr>
            <a:r>
              <a:rPr lang="zh-CN" altLang="en-US" sz="2735" b="1" dirty="0"/>
              <a:t>系统设计原则</a:t>
            </a:r>
            <a:endParaRPr lang="zh-CN" altLang="en-US" sz="2735" b="1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390" b="1" dirty="0"/>
              <a:t>“</a:t>
            </a:r>
            <a:r>
              <a:rPr lang="zh-CN" altLang="en-US" sz="2390" b="1" dirty="0"/>
              <a:t>疫情防控</a:t>
            </a:r>
            <a:r>
              <a:rPr lang="en-US" altLang="zh-CN" sz="2390" b="1" dirty="0"/>
              <a:t>”</a:t>
            </a:r>
            <a:r>
              <a:rPr lang="zh-CN" altLang="en-US" sz="2390" b="1" dirty="0"/>
              <a:t>：</a:t>
            </a:r>
            <a:endParaRPr lang="zh-CN" altLang="en-US" sz="2390" b="1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390" b="1" dirty="0"/>
              <a:t>成本、技术难度、</a:t>
            </a:r>
            <a:endParaRPr lang="zh-CN" altLang="en-US" sz="2390" b="1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390" b="1" dirty="0"/>
              <a:t>管理效果、法律依据</a:t>
            </a:r>
            <a:endParaRPr lang="zh-CN" altLang="en-US" sz="2390" b="1" dirty="0"/>
          </a:p>
          <a:p>
            <a:pPr lvl="2" eaLnBrk="1" hangingPunct="1">
              <a:lnSpc>
                <a:spcPct val="90000"/>
              </a:lnSpc>
            </a:pPr>
            <a:endParaRPr lang="en-US" altLang="zh-CN" sz="2055" b="1" dirty="0"/>
          </a:p>
          <a:p>
            <a:pPr lvl="1" eaLnBrk="1" hangingPunct="1">
              <a:lnSpc>
                <a:spcPct val="90000"/>
              </a:lnSpc>
            </a:pPr>
            <a:endParaRPr lang="zh-CN" altLang="en-US" sz="2400" b="1"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5294" t="16395" r="7259" b="12852"/>
          <a:stretch>
            <a:fillRect/>
          </a:stretch>
        </p:blipFill>
        <p:spPr>
          <a:xfrm>
            <a:off x="107504" y="345440"/>
            <a:ext cx="8928992" cy="63855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260648"/>
            <a:ext cx="4155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latin typeface="PingFang SC" panose="020B0400000000000000" charset="-122"/>
              </a:rPr>
              <a:t>TCP </a:t>
            </a:r>
            <a:r>
              <a:rPr lang="zh-CN" altLang="en-US" b="1" dirty="0">
                <a:solidFill>
                  <a:srgbClr val="4F4F4F"/>
                </a:solidFill>
                <a:latin typeface="PingFang SC" panose="020B0400000000000000" charset="-122"/>
              </a:rPr>
              <a:t>重置攻击的工作原理</a:t>
            </a:r>
            <a:endParaRPr lang="zh-CN" altLang="en-US" b="1" dirty="0">
              <a:solidFill>
                <a:srgbClr val="4F4F4F"/>
              </a:solidFill>
              <a:latin typeface="PingFang SC" panose="020B04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45" y="980728"/>
            <a:ext cx="864096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正常</a:t>
            </a:r>
            <a:r>
              <a:rPr lang="zh-CN" altLang="en-US" sz="2000" dirty="0"/>
              <a:t>情况下，如果客户端收发现到达的报文段对于相关连接而言是不正确的，</a:t>
            </a:r>
            <a:r>
              <a:rPr lang="en-US" altLang="zh-CN" sz="2000" dirty="0"/>
              <a:t>TCP </a:t>
            </a:r>
            <a:r>
              <a:rPr lang="zh-CN" altLang="en-US" sz="2000" dirty="0"/>
              <a:t>就会发送一个重置报文段，从而导致 </a:t>
            </a:r>
            <a:r>
              <a:rPr lang="en-US" altLang="zh-CN" sz="2000" dirty="0"/>
              <a:t>TCP </a:t>
            </a:r>
            <a:r>
              <a:rPr lang="zh-CN" altLang="en-US" sz="2000" dirty="0"/>
              <a:t>连接的快速拆卸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TCP </a:t>
            </a:r>
            <a:r>
              <a:rPr lang="zh-CN" altLang="en-US" sz="2000" dirty="0"/>
              <a:t>重置攻击利用这一机制，通过向通信方发送伪造的重置报文段，欺骗通信双方提前关闭 </a:t>
            </a:r>
            <a:r>
              <a:rPr lang="en-US" altLang="zh-CN" sz="2000" dirty="0"/>
              <a:t>TCP </a:t>
            </a:r>
            <a:r>
              <a:rPr lang="zh-CN" altLang="en-US" sz="2000" dirty="0"/>
              <a:t>连接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攻击</a:t>
            </a:r>
            <a:r>
              <a:rPr lang="zh-CN" altLang="en-US" sz="2000" dirty="0"/>
              <a:t>者需要一定的时间来组装和发送伪造的报文，所以一般情况下这种攻击只对长连接有杀伤力，对于短连接而言</a:t>
            </a:r>
            <a:r>
              <a:rPr lang="zh-CN" altLang="en-US" sz="2000" dirty="0" smtClean="0"/>
              <a:t>，完成信息交换的数据包数量量少，攻击难度大。</a:t>
            </a:r>
            <a:endParaRPr lang="en-US" altLang="zh-CN" sz="2000" dirty="0" smtClean="0"/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从</a:t>
            </a:r>
            <a:r>
              <a:rPr lang="zh-CN" altLang="en-US" sz="2000" dirty="0"/>
              <a:t>某种意义上来说，伪造 </a:t>
            </a:r>
            <a:r>
              <a:rPr lang="en-US" altLang="zh-CN" sz="2000" dirty="0"/>
              <a:t>TCP </a:t>
            </a:r>
            <a:r>
              <a:rPr lang="zh-CN" altLang="en-US" sz="2000" dirty="0"/>
              <a:t>报文段是很容易的，因为 </a:t>
            </a:r>
            <a:r>
              <a:rPr lang="en-US" altLang="zh-CN" sz="2000" dirty="0"/>
              <a:t>TCP/IP </a:t>
            </a:r>
            <a:r>
              <a:rPr lang="zh-CN" altLang="en-US" sz="2000" dirty="0"/>
              <a:t>都没有任何内置的方法来验证服务端的身份</a:t>
            </a:r>
            <a:r>
              <a:rPr lang="zh-CN" altLang="en-US" sz="2000" dirty="0" smtClean="0"/>
              <a:t>。尽管</a:t>
            </a:r>
            <a:r>
              <a:rPr lang="zh-CN" altLang="en-US" sz="2000" dirty="0"/>
              <a:t>伪造 </a:t>
            </a:r>
            <a:r>
              <a:rPr lang="en-US" altLang="zh-CN" sz="2000" dirty="0"/>
              <a:t>TCP </a:t>
            </a:r>
            <a:r>
              <a:rPr lang="zh-CN" altLang="en-US" sz="2000" dirty="0"/>
              <a:t>报文段很容易，但伪造正确的 </a:t>
            </a:r>
            <a:r>
              <a:rPr lang="en-US" altLang="zh-CN" sz="2000" dirty="0"/>
              <a:t>TCP </a:t>
            </a:r>
            <a:r>
              <a:rPr lang="zh-CN" altLang="en-US" sz="2000" dirty="0"/>
              <a:t>重置报文段并完成攻击却并不容易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6" name="object 11"/>
          <p:cNvSpPr/>
          <p:nvPr/>
        </p:nvSpPr>
        <p:spPr>
          <a:xfrm>
            <a:off x="1408091" y="5661248"/>
            <a:ext cx="975042" cy="7388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7" name="object 11"/>
          <p:cNvSpPr/>
          <p:nvPr/>
        </p:nvSpPr>
        <p:spPr>
          <a:xfrm>
            <a:off x="4126590" y="4584201"/>
            <a:ext cx="975042" cy="7388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" name="object 11"/>
          <p:cNvSpPr/>
          <p:nvPr/>
        </p:nvSpPr>
        <p:spPr>
          <a:xfrm>
            <a:off x="6084168" y="5661248"/>
            <a:ext cx="975042" cy="7388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483768" y="5805264"/>
            <a:ext cx="36004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</p:cNvCxnSpPr>
          <p:nvPr/>
        </p:nvCxnSpPr>
        <p:spPr>
          <a:xfrm flipH="1">
            <a:off x="2483768" y="6030697"/>
            <a:ext cx="36004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9"/>
          <p:cNvSpPr txBox="1"/>
          <p:nvPr/>
        </p:nvSpPr>
        <p:spPr>
          <a:xfrm rot="5400000">
            <a:off x="4148022" y="4844160"/>
            <a:ext cx="276999" cy="1645209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altLang="zh-CN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Sending Data</a:t>
            </a:r>
            <a:endParaRPr sz="1800" dirty="0">
              <a:solidFill>
                <a:srgbClr val="C00000"/>
              </a:solidFill>
              <a:latin typeface="Comic Sans MS" panose="030F0902030302020204"/>
              <a:cs typeface="Comic Sans MS" panose="030F0902030302020204"/>
            </a:endParaRPr>
          </a:p>
        </p:txBody>
      </p:sp>
      <p:sp>
        <p:nvSpPr>
          <p:cNvPr id="16" name="object 9"/>
          <p:cNvSpPr txBox="1"/>
          <p:nvPr/>
        </p:nvSpPr>
        <p:spPr>
          <a:xfrm rot="5400000">
            <a:off x="4148022" y="5265175"/>
            <a:ext cx="276999" cy="1645209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altLang="zh-CN" sz="1800" dirty="0" err="1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Ack</a:t>
            </a:r>
            <a:r>
              <a:rPr lang="en-US" altLang="zh-CN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 </a:t>
            </a:r>
            <a:r>
              <a:rPr lang="zh-CN" altLang="en-US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响应报文</a:t>
            </a:r>
            <a:endParaRPr sz="1800" dirty="0">
              <a:solidFill>
                <a:srgbClr val="C00000"/>
              </a:solidFill>
              <a:latin typeface="Comic Sans MS" panose="030F0902030302020204"/>
              <a:cs typeface="Comic Sans MS" panose="030F0902030302020204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 flipV="1">
            <a:off x="4932040" y="5229200"/>
            <a:ext cx="376575" cy="57606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1"/>
          </p:cNvCxnSpPr>
          <p:nvPr/>
        </p:nvCxnSpPr>
        <p:spPr>
          <a:xfrm flipH="1">
            <a:off x="2214515" y="4953650"/>
            <a:ext cx="1912075" cy="57461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9"/>
          <p:cNvSpPr txBox="1"/>
          <p:nvPr/>
        </p:nvSpPr>
        <p:spPr>
          <a:xfrm rot="4389827">
            <a:off x="3407558" y="4076738"/>
            <a:ext cx="276999" cy="1645209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altLang="zh-CN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RST </a:t>
            </a:r>
            <a:r>
              <a:rPr lang="zh-CN" altLang="en-US" sz="1800" dirty="0" smtClean="0">
                <a:solidFill>
                  <a:srgbClr val="C00000"/>
                </a:solidFill>
                <a:latin typeface="Comic Sans MS" panose="030F0902030302020204"/>
                <a:cs typeface="Comic Sans MS" panose="030F0902030302020204"/>
              </a:rPr>
              <a:t>报文</a:t>
            </a:r>
            <a:endParaRPr sz="1800" dirty="0">
              <a:solidFill>
                <a:srgbClr val="C00000"/>
              </a:solidFill>
              <a:latin typeface="Comic Sans MS" panose="030F0902030302020204"/>
              <a:cs typeface="Comic Sans MS" panose="030F0902030302020204"/>
            </a:endParaRPr>
          </a:p>
        </p:txBody>
      </p:sp>
    </p:spTree>
  </p:cSld>
  <p:clrMapOvr>
    <a:masterClrMapping/>
  </p:clrMapOvr>
  <p:transition advClick="0"/>
</p:sld>
</file>

<file path=ppt/tags/tag1.xml><?xml version="1.0" encoding="utf-8"?>
<p:tagLst xmlns:p="http://schemas.openxmlformats.org/presentationml/2006/main">
  <p:tag name="COMMONDATA" val="eyJoZGlkIjoiNjRmYTE2MzI2ODUzY2FhMWI0ZjE4ZDc3NmYwZmRjNzYifQ=="/>
</p:tagLst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7207</Words>
  <Application>WPS 文字</Application>
  <PresentationFormat>全屏显示(4:3)</PresentationFormat>
  <Paragraphs>984</Paragraphs>
  <Slides>58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89" baseType="lpstr">
      <vt:lpstr>Arial</vt:lpstr>
      <vt:lpstr>宋体</vt:lpstr>
      <vt:lpstr>Wingdings</vt:lpstr>
      <vt:lpstr>汉仪书宋二KW</vt:lpstr>
      <vt:lpstr>华文楷体</vt:lpstr>
      <vt:lpstr>Arial Unicode MS</vt:lpstr>
      <vt:lpstr>Garamond</vt:lpstr>
      <vt:lpstr>华文宋体</vt:lpstr>
      <vt:lpstr>Arial</vt:lpstr>
      <vt:lpstr>隶书</vt:lpstr>
      <vt:lpstr>报隶-简</vt:lpstr>
      <vt:lpstr>Arial Black</vt:lpstr>
      <vt:lpstr>PingFang SC</vt:lpstr>
      <vt:lpstr>Calibri</vt:lpstr>
      <vt:lpstr>Comic Sans MS</vt:lpstr>
      <vt:lpstr>微软雅黑</vt:lpstr>
      <vt:lpstr>汉仪旗黑</vt:lpstr>
      <vt:lpstr>宋体</vt:lpstr>
      <vt:lpstr>Franklin Gothic Medium</vt:lpstr>
      <vt:lpstr>苹方-简</vt:lpstr>
      <vt:lpstr>Garamond</vt:lpstr>
      <vt:lpstr>Wingdings</vt:lpstr>
      <vt:lpstr>Arial Black</vt:lpstr>
      <vt:lpstr>Times New Roman</vt:lpstr>
      <vt:lpstr>Tahoma</vt:lpstr>
      <vt:lpstr>Impact</vt:lpstr>
      <vt:lpstr>Tw Cen MT</vt:lpstr>
      <vt:lpstr>Comic Sans MS</vt:lpstr>
      <vt:lpstr>Wingdings</vt:lpstr>
      <vt:lpstr>Helvetica Neue</vt:lpstr>
      <vt:lpstr>2_Office 主题</vt:lpstr>
      <vt:lpstr>PowerPoint 演示文稿</vt:lpstr>
      <vt:lpstr>PowerPoint 演示文稿</vt:lpstr>
      <vt:lpstr>信息内容安全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信息内容安全</vt:lpstr>
      <vt:lpstr>演变: 纯无结构</vt:lpstr>
      <vt:lpstr>演变：结构化</vt:lpstr>
      <vt:lpstr>PowerPoint 演示文稿</vt:lpstr>
      <vt:lpstr>PowerPoint 演示文稿</vt:lpstr>
      <vt:lpstr>完全分布式的P2P网络</vt:lpstr>
      <vt:lpstr>基于目录服务器的P2P网络（1）</vt:lpstr>
      <vt:lpstr>基于目录服务器的P2P网络（2）</vt:lpstr>
      <vt:lpstr>基于目录服务器的P2P网络 （3）</vt:lpstr>
      <vt:lpstr>基于目录服务器的P2P网络 (4)</vt:lpstr>
      <vt:lpstr>层次P2P网络 (1)</vt:lpstr>
      <vt:lpstr>层次P2P网络 (2)</vt:lpstr>
      <vt:lpstr>层次P2P网络 (3)</vt:lpstr>
      <vt:lpstr>DHT原理—索引发布和内容定位</vt:lpstr>
      <vt:lpstr>PowerPoint 演示文稿</vt:lpstr>
      <vt:lpstr>技术创新点</vt:lpstr>
      <vt:lpstr>针对P2P系统的管理手段</vt:lpstr>
      <vt:lpstr>基于用户来源交换的控管技术</vt:lpstr>
      <vt:lpstr>基于分布式哈希表的隔离控管技术</vt:lpstr>
      <vt:lpstr>索引污染</vt:lpstr>
      <vt:lpstr>索引毒害</vt:lpstr>
      <vt:lpstr>索引污染</vt:lpstr>
      <vt:lpstr>索引污染</vt:lpstr>
      <vt:lpstr>资源占用攻击</vt:lpstr>
      <vt:lpstr>资源占用</vt:lpstr>
      <vt:lpstr>数据欺骗</vt:lpstr>
      <vt:lpstr>数据欺骗</vt:lpstr>
      <vt:lpstr>数据欺骗</vt:lpstr>
      <vt:lpstr>数据欺骗</vt:lpstr>
      <vt:lpstr>数据块污染</vt:lpstr>
      <vt:lpstr>数据块污染</vt:lpstr>
      <vt:lpstr>数据块污染</vt:lpstr>
      <vt:lpstr>Eclipse方法</vt:lpstr>
      <vt:lpstr>Eclipse方法</vt:lpstr>
      <vt:lpstr>PowerPoint 演示文稿</vt:lpstr>
      <vt:lpstr>PowerPoint 演示文稿</vt:lpstr>
      <vt:lpstr>Sybil方法</vt:lpstr>
      <vt:lpstr>主要技术指标</vt:lpstr>
      <vt:lpstr>PowerPoint 演示文稿</vt:lpstr>
      <vt:lpstr>PowerPoint 演示文稿</vt:lpstr>
      <vt:lpstr>2021年度政法网络舆情特征: 热点、过程、分布 http://www.legaldaily.com.cn/index/content/2022-04/07/content_8699979.htm</vt:lpstr>
      <vt:lpstr>2021年度政法网络舆情特征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张冬艳</dc:creator>
  <cp:lastModifiedBy>史建焘</cp:lastModifiedBy>
  <cp:revision>281</cp:revision>
  <dcterms:created xsi:type="dcterms:W3CDTF">2024-10-16T14:56:04Z</dcterms:created>
  <dcterms:modified xsi:type="dcterms:W3CDTF">2024-10-16T14:56:04Z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2052-6.10.1.8873</vt:lpwstr>
  </property>
  <property fmtid="{D5CDD505-2E9C-101B-9397-08002B2CF9AE}" pid="3" name="ICV">
    <vt:lpwstr>2025EFC3F283A7F703D40F673832D60F_43</vt:lpwstr>
  </property>
</Properties>
</file>